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  <p:sldMasterId id="2147483660" r:id="rId2"/>
  </p:sldMasterIdLst>
  <p:notesMasterIdLst>
    <p:notesMasterId r:id="rId81"/>
  </p:notesMasterIdLst>
  <p:sldIdLst>
    <p:sldId id="420" r:id="rId3"/>
    <p:sldId id="334" r:id="rId4"/>
    <p:sldId id="357" r:id="rId5"/>
    <p:sldId id="356" r:id="rId6"/>
    <p:sldId id="338" r:id="rId7"/>
    <p:sldId id="339" r:id="rId8"/>
    <p:sldId id="340" r:id="rId9"/>
    <p:sldId id="341" r:id="rId10"/>
    <p:sldId id="342" r:id="rId11"/>
    <p:sldId id="343" r:id="rId12"/>
    <p:sldId id="344" r:id="rId13"/>
    <p:sldId id="345" r:id="rId14"/>
    <p:sldId id="346" r:id="rId15"/>
    <p:sldId id="347" r:id="rId16"/>
    <p:sldId id="348" r:id="rId17"/>
    <p:sldId id="349" r:id="rId18"/>
    <p:sldId id="350" r:id="rId19"/>
    <p:sldId id="351" r:id="rId20"/>
    <p:sldId id="352" r:id="rId21"/>
    <p:sldId id="353" r:id="rId22"/>
    <p:sldId id="366" r:id="rId23"/>
    <p:sldId id="358" r:id="rId24"/>
    <p:sldId id="359" r:id="rId25"/>
    <p:sldId id="360" r:id="rId26"/>
    <p:sldId id="361" r:id="rId27"/>
    <p:sldId id="362" r:id="rId28"/>
    <p:sldId id="363" r:id="rId29"/>
    <p:sldId id="364" r:id="rId30"/>
    <p:sldId id="379" r:id="rId31"/>
    <p:sldId id="380" r:id="rId32"/>
    <p:sldId id="381" r:id="rId33"/>
    <p:sldId id="382" r:id="rId34"/>
    <p:sldId id="383" r:id="rId35"/>
    <p:sldId id="384" r:id="rId36"/>
    <p:sldId id="385" r:id="rId37"/>
    <p:sldId id="386" r:id="rId38"/>
    <p:sldId id="387" r:id="rId39"/>
    <p:sldId id="388" r:id="rId40"/>
    <p:sldId id="389" r:id="rId41"/>
    <p:sldId id="390" r:id="rId42"/>
    <p:sldId id="391" r:id="rId43"/>
    <p:sldId id="392" r:id="rId44"/>
    <p:sldId id="393" r:id="rId45"/>
    <p:sldId id="394" r:id="rId46"/>
    <p:sldId id="395" r:id="rId47"/>
    <p:sldId id="396" r:id="rId48"/>
    <p:sldId id="397" r:id="rId49"/>
    <p:sldId id="398" r:id="rId50"/>
    <p:sldId id="399" r:id="rId51"/>
    <p:sldId id="400" r:id="rId52"/>
    <p:sldId id="401" r:id="rId53"/>
    <p:sldId id="402" r:id="rId54"/>
    <p:sldId id="403" r:id="rId55"/>
    <p:sldId id="404" r:id="rId56"/>
    <p:sldId id="405" r:id="rId57"/>
    <p:sldId id="406" r:id="rId58"/>
    <p:sldId id="407" r:id="rId59"/>
    <p:sldId id="408" r:id="rId60"/>
    <p:sldId id="409" r:id="rId61"/>
    <p:sldId id="410" r:id="rId62"/>
    <p:sldId id="411" r:id="rId63"/>
    <p:sldId id="412" r:id="rId64"/>
    <p:sldId id="413" r:id="rId65"/>
    <p:sldId id="414" r:id="rId66"/>
    <p:sldId id="415" r:id="rId67"/>
    <p:sldId id="416" r:id="rId68"/>
    <p:sldId id="417" r:id="rId69"/>
    <p:sldId id="418" r:id="rId70"/>
    <p:sldId id="367" r:id="rId71"/>
    <p:sldId id="368" r:id="rId72"/>
    <p:sldId id="370" r:id="rId73"/>
    <p:sldId id="371" r:id="rId74"/>
    <p:sldId id="372" r:id="rId75"/>
    <p:sldId id="373" r:id="rId76"/>
    <p:sldId id="375" r:id="rId77"/>
    <p:sldId id="377" r:id="rId78"/>
    <p:sldId id="378" r:id="rId79"/>
    <p:sldId id="419" r:id="rId80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1" autoAdjust="0"/>
    <p:restoredTop sz="86397" autoAdjust="0"/>
  </p:normalViewPr>
  <p:slideViewPr>
    <p:cSldViewPr snapToGrid="0">
      <p:cViewPr varScale="1">
        <p:scale>
          <a:sx n="79" d="100"/>
          <a:sy n="79" d="100"/>
        </p:scale>
        <p:origin x="60" y="78"/>
      </p:cViewPr>
      <p:guideLst/>
    </p:cSldViewPr>
  </p:slideViewPr>
  <p:outlineViewPr>
    <p:cViewPr>
      <p:scale>
        <a:sx n="33" d="100"/>
        <a:sy n="33" d="100"/>
      </p:scale>
      <p:origin x="0" y="-370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presProps" Target="presProps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yumbocomovamosorg-my.sharepoint.com/personal/coordinador_yumbocomovamos_org/Documents/Yumbo%20C&#243;mo%20Vamos/Informes%20de%20Calidad%20de%20Vida/2019/Datos/Educaci&#243;n/Nivel%20Educativo%20Adultos%20Yumbo%20CNPV2018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Ideal Sans Bold" pitchFamily="50" charset="0"/>
                <a:ea typeface="+mn-ea"/>
                <a:cs typeface="Ideal Sans Bold" pitchFamily="50" charset="0"/>
              </a:defRPr>
            </a:pPr>
            <a:r>
              <a:rPr lang="es-CO">
                <a:latin typeface="Ideal Sans Bold" pitchFamily="50" charset="0"/>
                <a:cs typeface="Ideal Sans Bold" pitchFamily="50" charset="0"/>
              </a:rPr>
              <a:t>Población Urbana con 18 o más años y Nivel Educativo - 2018</a:t>
            </a:r>
          </a:p>
        </c:rich>
      </c:tx>
      <c:layout>
        <c:manualLayout>
          <c:xMode val="edge"/>
          <c:yMode val="edge"/>
          <c:x val="0.14370119354526931"/>
          <c:y val="2.854364908302965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Ideal Sans Bold" pitchFamily="50" charset="0"/>
              <a:ea typeface="+mn-ea"/>
              <a:cs typeface="Ideal Sans Bold" pitchFamily="50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2.2652873655664645E-2"/>
          <c:y val="0.11509034287295999"/>
          <c:w val="0.9546942526886707"/>
          <c:h val="0.7443379655443904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Hoja1!$B$137</c:f>
              <c:strCache>
                <c:ptCount val="1"/>
                <c:pt idx="0">
                  <c:v>Ninguno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Ideal Sans Light" pitchFamily="50" charset="0"/>
                    <a:ea typeface="+mn-ea"/>
                    <a:cs typeface="Ideal Sans Light" pitchFamily="50" charset="0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Hoja1!$A$138:$A$142</c:f>
              <c:strCache>
                <c:ptCount val="5"/>
                <c:pt idx="0">
                  <c:v>Yumbo</c:v>
                </c:pt>
                <c:pt idx="1">
                  <c:v>Cali</c:v>
                </c:pt>
                <c:pt idx="2">
                  <c:v>Palmira</c:v>
                </c:pt>
                <c:pt idx="3">
                  <c:v>Valle del Cauca</c:v>
                </c:pt>
                <c:pt idx="4">
                  <c:v>Colombia</c:v>
                </c:pt>
              </c:strCache>
            </c:strRef>
          </c:cat>
          <c:val>
            <c:numRef>
              <c:f>Hoja1!$B$138:$B$142</c:f>
              <c:numCache>
                <c:formatCode>0.0%</c:formatCode>
                <c:ptCount val="5"/>
                <c:pt idx="0">
                  <c:v>3.4196940273764978E-2</c:v>
                </c:pt>
                <c:pt idx="1">
                  <c:v>2.2486477624261321E-2</c:v>
                </c:pt>
                <c:pt idx="2">
                  <c:v>2.4947991158496944E-2</c:v>
                </c:pt>
                <c:pt idx="3">
                  <c:v>3.098447877681957E-2</c:v>
                </c:pt>
                <c:pt idx="4">
                  <c:v>3.6179928829957748E-2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EC4-4D36-8ADA-686DDB9E6C1E}"/>
            </c:ext>
          </c:extLst>
        </c:ser>
        <c:ser>
          <c:idx val="1"/>
          <c:order val="1"/>
          <c:tx>
            <c:strRef>
              <c:f>Hoja1!$C$137</c:f>
              <c:strCache>
                <c:ptCount val="1"/>
                <c:pt idx="0">
                  <c:v>Preescolar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Hoja1!$A$138:$A$142</c:f>
              <c:strCache>
                <c:ptCount val="5"/>
                <c:pt idx="0">
                  <c:v>Yumbo</c:v>
                </c:pt>
                <c:pt idx="1">
                  <c:v>Cali</c:v>
                </c:pt>
                <c:pt idx="2">
                  <c:v>Palmira</c:v>
                </c:pt>
                <c:pt idx="3">
                  <c:v>Valle del Cauca</c:v>
                </c:pt>
                <c:pt idx="4">
                  <c:v>Colombia</c:v>
                </c:pt>
              </c:strCache>
            </c:strRef>
          </c:cat>
          <c:val>
            <c:numRef>
              <c:f>Hoja1!$C$138:$C$142</c:f>
              <c:numCache>
                <c:formatCode>0.0%</c:formatCode>
                <c:ptCount val="5"/>
                <c:pt idx="0">
                  <c:v>4.7364183204660638E-4</c:v>
                </c:pt>
                <c:pt idx="1">
                  <c:v>4.0700157767042651E-4</c:v>
                </c:pt>
                <c:pt idx="2">
                  <c:v>4.9300047674771374E-4</c:v>
                </c:pt>
                <c:pt idx="3">
                  <c:v>4.6897385702214886E-4</c:v>
                </c:pt>
                <c:pt idx="4">
                  <c:v>5.401078344066891E-4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EC4-4D36-8ADA-686DDB9E6C1E}"/>
            </c:ext>
          </c:extLst>
        </c:ser>
        <c:ser>
          <c:idx val="2"/>
          <c:order val="2"/>
          <c:tx>
            <c:strRef>
              <c:f>Hoja1!$D$137</c:f>
              <c:strCache>
                <c:ptCount val="1"/>
                <c:pt idx="0">
                  <c:v>Básica Primaria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Ideal Sans Light" pitchFamily="50" charset="0"/>
                    <a:ea typeface="+mn-ea"/>
                    <a:cs typeface="Ideal Sans Light" pitchFamily="50" charset="0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Hoja1!$A$138:$A$142</c:f>
              <c:strCache>
                <c:ptCount val="5"/>
                <c:pt idx="0">
                  <c:v>Yumbo</c:v>
                </c:pt>
                <c:pt idx="1">
                  <c:v>Cali</c:v>
                </c:pt>
                <c:pt idx="2">
                  <c:v>Palmira</c:v>
                </c:pt>
                <c:pt idx="3">
                  <c:v>Valle del Cauca</c:v>
                </c:pt>
                <c:pt idx="4">
                  <c:v>Colombia</c:v>
                </c:pt>
              </c:strCache>
            </c:strRef>
          </c:cat>
          <c:val>
            <c:numRef>
              <c:f>Hoja1!$D$138:$D$142</c:f>
              <c:numCache>
                <c:formatCode>0.0%</c:formatCode>
                <c:ptCount val="5"/>
                <c:pt idx="0">
                  <c:v>0.23390012472568245</c:v>
                </c:pt>
                <c:pt idx="1">
                  <c:v>0.17974440876189546</c:v>
                </c:pt>
                <c:pt idx="2">
                  <c:v>0.2167089238503879</c:v>
                </c:pt>
                <c:pt idx="3">
                  <c:v>0.20790355804225757</c:v>
                </c:pt>
                <c:pt idx="4">
                  <c:v>0.20093343766720997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EC4-4D36-8ADA-686DDB9E6C1E}"/>
            </c:ext>
          </c:extLst>
        </c:ser>
        <c:ser>
          <c:idx val="3"/>
          <c:order val="3"/>
          <c:tx>
            <c:strRef>
              <c:f>Hoja1!$E$137</c:f>
              <c:strCache>
                <c:ptCount val="1"/>
                <c:pt idx="0">
                  <c:v>Básica Secundaria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Ideal Sans Light" pitchFamily="50" charset="0"/>
                    <a:ea typeface="+mn-ea"/>
                    <a:cs typeface="Ideal Sans Light" pitchFamily="50" charset="0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Hoja1!$A$138:$A$142</c:f>
              <c:strCache>
                <c:ptCount val="5"/>
                <c:pt idx="0">
                  <c:v>Yumbo</c:v>
                </c:pt>
                <c:pt idx="1">
                  <c:v>Cali</c:v>
                </c:pt>
                <c:pt idx="2">
                  <c:v>Palmira</c:v>
                </c:pt>
                <c:pt idx="3">
                  <c:v>Valle del Cauca</c:v>
                </c:pt>
                <c:pt idx="4">
                  <c:v>Colombia</c:v>
                </c:pt>
              </c:strCache>
            </c:strRef>
          </c:cat>
          <c:val>
            <c:numRef>
              <c:f>Hoja1!$E$138:$E$142</c:f>
              <c:numCache>
                <c:formatCode>0.0%</c:formatCode>
                <c:ptCount val="5"/>
                <c:pt idx="0">
                  <c:v>0.12870427382813115</c:v>
                </c:pt>
                <c:pt idx="1">
                  <c:v>0.11997054631692336</c:v>
                </c:pt>
                <c:pt idx="2">
                  <c:v>0.12316343778442335</c:v>
                </c:pt>
                <c:pt idx="3">
                  <c:v>0.12531061970165211</c:v>
                </c:pt>
                <c:pt idx="4">
                  <c:v>0.11606223837721327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EC4-4D36-8ADA-686DDB9E6C1E}"/>
            </c:ext>
          </c:extLst>
        </c:ser>
        <c:ser>
          <c:idx val="4"/>
          <c:order val="4"/>
          <c:tx>
            <c:strRef>
              <c:f>Hoja1!$F$137</c:f>
              <c:strCache>
                <c:ptCount val="1"/>
                <c:pt idx="0">
                  <c:v>Media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Ideal Sans Light" pitchFamily="50" charset="0"/>
                    <a:ea typeface="+mn-ea"/>
                    <a:cs typeface="Ideal Sans Light" pitchFamily="50" charset="0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Hoja1!$A$138:$A$142</c:f>
              <c:strCache>
                <c:ptCount val="5"/>
                <c:pt idx="0">
                  <c:v>Yumbo</c:v>
                </c:pt>
                <c:pt idx="1">
                  <c:v>Cali</c:v>
                </c:pt>
                <c:pt idx="2">
                  <c:v>Palmira</c:v>
                </c:pt>
                <c:pt idx="3">
                  <c:v>Valle del Cauca</c:v>
                </c:pt>
                <c:pt idx="4">
                  <c:v>Colombia</c:v>
                </c:pt>
              </c:strCache>
            </c:strRef>
          </c:cat>
          <c:val>
            <c:numRef>
              <c:f>Hoja1!$F$138:$F$142</c:f>
              <c:numCache>
                <c:formatCode>0.0%</c:formatCode>
                <c:ptCount val="5"/>
                <c:pt idx="0">
                  <c:v>0.39511201629327902</c:v>
                </c:pt>
                <c:pt idx="1">
                  <c:v>0.32496487274369401</c:v>
                </c:pt>
                <c:pt idx="2">
                  <c:v>0.3315130238807264</c:v>
                </c:pt>
                <c:pt idx="3">
                  <c:v>0.32804902447399448</c:v>
                </c:pt>
                <c:pt idx="4">
                  <c:v>0.31042199151291971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EC4-4D36-8ADA-686DDB9E6C1E}"/>
            </c:ext>
          </c:extLst>
        </c:ser>
        <c:ser>
          <c:idx val="5"/>
          <c:order val="5"/>
          <c:tx>
            <c:strRef>
              <c:f>Hoja1!$G$137</c:f>
              <c:strCache>
                <c:ptCount val="1"/>
                <c:pt idx="0">
                  <c:v>Superior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Ideal Sans Light" pitchFamily="50" charset="0"/>
                    <a:ea typeface="+mn-ea"/>
                    <a:cs typeface="Ideal Sans Light" pitchFamily="50" charset="0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Hoja1!$A$138:$A$142</c:f>
              <c:strCache>
                <c:ptCount val="5"/>
                <c:pt idx="0">
                  <c:v>Yumbo</c:v>
                </c:pt>
                <c:pt idx="1">
                  <c:v>Cali</c:v>
                </c:pt>
                <c:pt idx="2">
                  <c:v>Palmira</c:v>
                </c:pt>
                <c:pt idx="3">
                  <c:v>Valle del Cauca</c:v>
                </c:pt>
                <c:pt idx="4">
                  <c:v>Colombia</c:v>
                </c:pt>
              </c:strCache>
            </c:strRef>
          </c:cat>
          <c:val>
            <c:numRef>
              <c:f>Hoja1!$G$138:$G$142</c:f>
              <c:numCache>
                <c:formatCode>0.0%</c:formatCode>
                <c:ptCount val="5"/>
                <c:pt idx="0">
                  <c:v>0.19651399611613699</c:v>
                </c:pt>
                <c:pt idx="1">
                  <c:v>0.33593090465089187</c:v>
                </c:pt>
                <c:pt idx="2">
                  <c:v>0.29136869934555543</c:v>
                </c:pt>
                <c:pt idx="3">
                  <c:v>0.29284659885264441</c:v>
                </c:pt>
                <c:pt idx="4">
                  <c:v>0.31862892628973399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EC4-4D36-8ADA-686DDB9E6C1E}"/>
            </c:ext>
          </c:extLst>
        </c:ser>
        <c:ser>
          <c:idx val="6"/>
          <c:order val="6"/>
          <c:tx>
            <c:strRef>
              <c:f>Hoja1!$H$137</c:f>
              <c:strCache>
                <c:ptCount val="1"/>
                <c:pt idx="0">
                  <c:v>No Informa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Hoja1!$A$138:$A$142</c:f>
              <c:strCache>
                <c:ptCount val="5"/>
                <c:pt idx="0">
                  <c:v>Yumbo</c:v>
                </c:pt>
                <c:pt idx="1">
                  <c:v>Cali</c:v>
                </c:pt>
                <c:pt idx="2">
                  <c:v>Palmira</c:v>
                </c:pt>
                <c:pt idx="3">
                  <c:v>Valle del Cauca</c:v>
                </c:pt>
                <c:pt idx="4">
                  <c:v>Colombia</c:v>
                </c:pt>
              </c:strCache>
            </c:strRef>
          </c:cat>
          <c:val>
            <c:numRef>
              <c:f>Hoja1!$H$138:$H$142</c:f>
              <c:numCache>
                <c:formatCode>0.0%</c:formatCode>
                <c:ptCount val="5"/>
                <c:pt idx="0">
                  <c:v>1.1099006930958808E-2</c:v>
                </c:pt>
                <c:pt idx="1">
                  <c:v>1.6495788324663578E-2</c:v>
                </c:pt>
                <c:pt idx="2">
                  <c:v>1.1804923503662289E-2</c:v>
                </c:pt>
                <c:pt idx="3">
                  <c:v>1.4436746295609721E-2</c:v>
                </c:pt>
                <c:pt idx="4">
                  <c:v>1.7233369488558605E-2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EC4-4D36-8ADA-686DDB9E6C1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220109440"/>
        <c:axId val="220108264"/>
      </c:barChart>
      <c:catAx>
        <c:axId val="220109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Ideal Sans Light" pitchFamily="50" charset="0"/>
                <a:ea typeface="+mn-ea"/>
                <a:cs typeface="Ideal Sans Light" pitchFamily="50" charset="0"/>
              </a:defRPr>
            </a:pPr>
            <a:endParaRPr lang="es-CO"/>
          </a:p>
        </c:txPr>
        <c:crossAx val="220108264"/>
        <c:crosses val="autoZero"/>
        <c:auto val="1"/>
        <c:lblAlgn val="ctr"/>
        <c:lblOffset val="100"/>
        <c:noMultiLvlLbl val="0"/>
      </c:catAx>
      <c:valAx>
        <c:axId val="220108264"/>
        <c:scaling>
          <c:orientation val="minMax"/>
          <c:max val="1"/>
        </c:scaling>
        <c:delete val="1"/>
        <c:axPos val="l"/>
        <c:numFmt formatCode="0.0%" sourceLinked="1"/>
        <c:majorTickMark val="none"/>
        <c:minorTickMark val="none"/>
        <c:tickLblPos val="nextTo"/>
        <c:crossAx val="220109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6"/>
        <c:delete val="1"/>
      </c:legendEntry>
      <c:layout>
        <c:manualLayout>
          <c:xMode val="edge"/>
          <c:yMode val="edge"/>
          <c:x val="1.242423226300207E-2"/>
          <c:y val="0.92721976317311883"/>
          <c:w val="0.9801614274414816"/>
          <c:h val="7.27802368268812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Ideal Sans Light" pitchFamily="50" charset="0"/>
              <a:ea typeface="+mn-ea"/>
              <a:cs typeface="Ideal Sans Light" pitchFamily="50" charset="0"/>
            </a:defRPr>
          </a:pPr>
          <a:endParaRPr lang="es-CO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Ideal Sans Light" pitchFamily="50" charset="0"/>
          <a:cs typeface="Ideal Sans Light" pitchFamily="50" charset="0"/>
        </a:defRPr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Ideal Sans Bold" pitchFamily="50" charset="0"/>
                <a:ea typeface="+mn-ea"/>
                <a:cs typeface="Ideal Sans Bold" pitchFamily="50" charset="0"/>
              </a:defRPr>
            </a:pPr>
            <a:r>
              <a:rPr lang="es-CO">
                <a:latin typeface="Ideal Sans Bold" pitchFamily="50" charset="0"/>
                <a:cs typeface="Ideal Sans Bold" pitchFamily="50" charset="0"/>
              </a:rPr>
              <a:t>Matricula en Ciclos Educativos para Adultos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Ideal Sans Bold" pitchFamily="50" charset="0"/>
              <a:ea typeface="+mn-ea"/>
              <a:cs typeface="Ideal Sans Bold" pitchFamily="50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2.8954358024678564E-2"/>
          <c:y val="0.14954142245097568"/>
          <c:w val="0.9420912839506429"/>
          <c:h val="0.77007017540243416"/>
        </c:manualLayout>
      </c:layout>
      <c:barChart>
        <c:barDir val="col"/>
        <c:grouping val="clustered"/>
        <c:varyColors val="0"/>
        <c:ser>
          <c:idx val="1"/>
          <c:order val="1"/>
          <c:tx>
            <c:v>Participación en Matrícula Total</c:v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Ideal Sans Light" pitchFamily="50" charset="0"/>
                    <a:ea typeface="+mn-ea"/>
                    <a:cs typeface="Ideal Sans Light" pitchFamily="50" charset="0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Hoja1!$A$4:$A$13</c:f>
              <c:strCach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2020*</c:v>
                </c:pt>
              </c:strCache>
            </c:strRef>
          </c:cat>
          <c:val>
            <c:numRef>
              <c:f>Hoja1!$N$4:$N$13</c:f>
              <c:numCache>
                <c:formatCode>0.0%</c:formatCode>
                <c:ptCount val="10"/>
                <c:pt idx="0">
                  <c:v>9.2283925522400195E-2</c:v>
                </c:pt>
                <c:pt idx="1">
                  <c:v>8.3706145514480815E-2</c:v>
                </c:pt>
                <c:pt idx="2">
                  <c:v>0.10544664096464605</c:v>
                </c:pt>
                <c:pt idx="3">
                  <c:v>0.10420741603895294</c:v>
                </c:pt>
                <c:pt idx="4">
                  <c:v>0.11985259459227836</c:v>
                </c:pt>
                <c:pt idx="5">
                  <c:v>0.10583005641990084</c:v>
                </c:pt>
                <c:pt idx="6">
                  <c:v>9.1721624435959742E-2</c:v>
                </c:pt>
                <c:pt idx="7">
                  <c:v>8.0797389080003529E-2</c:v>
                </c:pt>
                <c:pt idx="8">
                  <c:v>7.7802602181627017E-2</c:v>
                </c:pt>
                <c:pt idx="9">
                  <c:v>6.5118066527178789E-2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0DE-4D0D-AB14-F699043225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21846760"/>
        <c:axId val="221853816"/>
      </c:barChart>
      <c:lineChart>
        <c:grouping val="standard"/>
        <c:varyColors val="0"/>
        <c:ser>
          <c:idx val="0"/>
          <c:order val="0"/>
          <c:tx>
            <c:v>Matriculados en Educación por Ciclos</c:v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38100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Ideal Sans Light" pitchFamily="50" charset="0"/>
                    <a:ea typeface="+mn-ea"/>
                    <a:cs typeface="Ideal Sans Light" pitchFamily="50" charset="0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Hoja1!$A$4:$A$13</c:f>
              <c:strCach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2020*</c:v>
                </c:pt>
              </c:strCache>
            </c:strRef>
          </c:cat>
          <c:val>
            <c:numRef>
              <c:f>Hoja1!$M$4:$M$13</c:f>
              <c:numCache>
                <c:formatCode>General</c:formatCode>
                <c:ptCount val="10"/>
                <c:pt idx="0">
                  <c:v>2270</c:v>
                </c:pt>
                <c:pt idx="1">
                  <c:v>2133</c:v>
                </c:pt>
                <c:pt idx="2">
                  <c:v>2571</c:v>
                </c:pt>
                <c:pt idx="3">
                  <c:v>2504</c:v>
                </c:pt>
                <c:pt idx="4">
                  <c:v>2797</c:v>
                </c:pt>
                <c:pt idx="5">
                  <c:v>2476</c:v>
                </c:pt>
                <c:pt idx="6">
                  <c:v>2114</c:v>
                </c:pt>
                <c:pt idx="7">
                  <c:v>1832</c:v>
                </c:pt>
                <c:pt idx="8">
                  <c:v>1776</c:v>
                </c:pt>
                <c:pt idx="9">
                  <c:v>1525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A0DE-4D0D-AB14-F699043225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0110224"/>
        <c:axId val="221853032"/>
      </c:lineChart>
      <c:catAx>
        <c:axId val="220110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Ideal Sans Light" pitchFamily="50" charset="0"/>
                <a:ea typeface="+mn-ea"/>
                <a:cs typeface="Ideal Sans Light" pitchFamily="50" charset="0"/>
              </a:defRPr>
            </a:pPr>
            <a:endParaRPr lang="es-CO"/>
          </a:p>
        </c:txPr>
        <c:crossAx val="221853032"/>
        <c:crosses val="autoZero"/>
        <c:auto val="1"/>
        <c:lblAlgn val="ctr"/>
        <c:lblOffset val="100"/>
        <c:noMultiLvlLbl val="0"/>
      </c:catAx>
      <c:valAx>
        <c:axId val="2218530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" b="0" i="0" u="none" strike="noStrike" kern="1200" baseline="0">
                <a:solidFill>
                  <a:schemeClr val="bg1"/>
                </a:solidFill>
                <a:latin typeface="Ideal Sans Light" pitchFamily="50" charset="0"/>
                <a:ea typeface="+mn-ea"/>
                <a:cs typeface="Ideal Sans Light" pitchFamily="50" charset="0"/>
              </a:defRPr>
            </a:pPr>
            <a:endParaRPr lang="es-CO"/>
          </a:p>
        </c:txPr>
        <c:crossAx val="220110224"/>
        <c:crosses val="autoZero"/>
        <c:crossBetween val="between"/>
      </c:valAx>
      <c:valAx>
        <c:axId val="221853816"/>
        <c:scaling>
          <c:orientation val="minMax"/>
          <c:max val="0.30000000000000004"/>
        </c:scaling>
        <c:delete val="0"/>
        <c:axPos val="r"/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" b="0" i="0" u="none" strike="noStrike" kern="1200" baseline="0">
                <a:solidFill>
                  <a:schemeClr val="bg1"/>
                </a:solidFill>
                <a:latin typeface="Ideal Sans Light" pitchFamily="50" charset="0"/>
                <a:ea typeface="+mn-ea"/>
                <a:cs typeface="Ideal Sans Light" pitchFamily="50" charset="0"/>
              </a:defRPr>
            </a:pPr>
            <a:endParaRPr lang="es-CO"/>
          </a:p>
        </c:txPr>
        <c:crossAx val="221846760"/>
        <c:crosses val="max"/>
        <c:crossBetween val="between"/>
      </c:valAx>
      <c:catAx>
        <c:axId val="2218467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218538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308893464750605"/>
          <c:y val="0.11961948215108377"/>
          <c:w val="0.3261840042198334"/>
          <c:h val="0.18400817081202081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Ideal Sans Light" pitchFamily="50" charset="0"/>
              <a:ea typeface="+mn-ea"/>
              <a:cs typeface="Ideal Sans Light" pitchFamily="50" charset="0"/>
            </a:defRPr>
          </a:pPr>
          <a:endParaRPr lang="es-CO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Ideal Sans Light" pitchFamily="50" charset="0"/>
          <a:cs typeface="Ideal Sans Light" pitchFamily="50" charset="0"/>
        </a:defRPr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69F3AD-74CB-4A7A-8F99-4CD54295F67B}" type="doc">
      <dgm:prSet loTypeId="urn:microsoft.com/office/officeart/2005/8/layout/process1" loCatId="process" qsTypeId="urn:microsoft.com/office/officeart/2005/8/quickstyle/simple1" qsCatId="simple" csTypeId="urn:microsoft.com/office/officeart/2005/8/colors/accent0_3" csCatId="mainScheme" phldr="1"/>
      <dgm:spPr/>
    </dgm:pt>
    <dgm:pt modelId="{0A3F33AA-0E5B-489E-BF4D-4E3963F8F0D9}">
      <dgm:prSet custT="1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es-ES" sz="1600" dirty="0"/>
            <a:t>1r paso:  Conformación de mesas</a:t>
          </a:r>
          <a:endParaRPr lang="es-CO" sz="1600" dirty="0"/>
        </a:p>
      </dgm:t>
    </dgm:pt>
    <dgm:pt modelId="{3CAC04DA-AA75-48C0-9091-F13F37F72A9C}" type="parTrans" cxnId="{CBC2881D-F6C1-4758-9313-991D891D6B33}">
      <dgm:prSet/>
      <dgm:spPr/>
      <dgm:t>
        <a:bodyPr/>
        <a:lstStyle/>
        <a:p>
          <a:endParaRPr lang="es-CO"/>
        </a:p>
      </dgm:t>
    </dgm:pt>
    <dgm:pt modelId="{8465AD6B-B92F-41A5-AFFC-1E92EB4306E1}" type="sibTrans" cxnId="{CBC2881D-F6C1-4758-9313-991D891D6B33}">
      <dgm:prSet/>
      <dgm:spPr/>
      <dgm:t>
        <a:bodyPr/>
        <a:lstStyle/>
        <a:p>
          <a:endParaRPr lang="es-CO"/>
        </a:p>
      </dgm:t>
    </dgm:pt>
    <dgm:pt modelId="{B72DFF2A-28EB-4BA3-BBEF-DB5AB5485B3B}">
      <dgm:prSet custT="1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es-ES" sz="1600" dirty="0"/>
            <a:t>2do paso:  Definición de la mesa</a:t>
          </a:r>
          <a:endParaRPr lang="es-CO" sz="1600" dirty="0"/>
        </a:p>
      </dgm:t>
    </dgm:pt>
    <dgm:pt modelId="{EED4AC88-B6E5-4AE6-90E2-1A545CFF98CF}" type="parTrans" cxnId="{B332D8BD-7B0F-4FFC-81C5-8CE52858866B}">
      <dgm:prSet/>
      <dgm:spPr/>
      <dgm:t>
        <a:bodyPr/>
        <a:lstStyle/>
        <a:p>
          <a:endParaRPr lang="es-CO"/>
        </a:p>
      </dgm:t>
    </dgm:pt>
    <dgm:pt modelId="{FC1636A9-D3E8-48D2-90F2-5228A3E00544}" type="sibTrans" cxnId="{B332D8BD-7B0F-4FFC-81C5-8CE52858866B}">
      <dgm:prSet/>
      <dgm:spPr/>
      <dgm:t>
        <a:bodyPr/>
        <a:lstStyle/>
        <a:p>
          <a:endParaRPr lang="es-CO"/>
        </a:p>
      </dgm:t>
    </dgm:pt>
    <dgm:pt modelId="{FBC5139E-3510-466B-8CCC-2548F662DC35}">
      <dgm:prSet custT="1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es-ES" sz="1600" dirty="0"/>
            <a:t>3r paso: Elaborar el diagnóstico</a:t>
          </a:r>
          <a:endParaRPr lang="es-CO" sz="1600" dirty="0"/>
        </a:p>
      </dgm:t>
    </dgm:pt>
    <dgm:pt modelId="{53AFB512-32C6-40CC-A982-FFE627376F1A}" type="parTrans" cxnId="{E106BBDB-4C32-4956-A508-2B748FB3D740}">
      <dgm:prSet/>
      <dgm:spPr/>
      <dgm:t>
        <a:bodyPr/>
        <a:lstStyle/>
        <a:p>
          <a:endParaRPr lang="es-CO"/>
        </a:p>
      </dgm:t>
    </dgm:pt>
    <dgm:pt modelId="{6AADBF0F-4440-4F78-8F06-F164530E00C3}" type="sibTrans" cxnId="{E106BBDB-4C32-4956-A508-2B748FB3D740}">
      <dgm:prSet/>
      <dgm:spPr/>
      <dgm:t>
        <a:bodyPr/>
        <a:lstStyle/>
        <a:p>
          <a:endParaRPr lang="es-CO"/>
        </a:p>
      </dgm:t>
    </dgm:pt>
    <dgm:pt modelId="{27459190-77F6-46A4-811E-A0C62C974D8B}">
      <dgm:prSet custT="1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es-CO" sz="1600" dirty="0"/>
            <a:t>4to paso: Replanteando objetivos</a:t>
          </a:r>
        </a:p>
      </dgm:t>
    </dgm:pt>
    <dgm:pt modelId="{983D36F7-E19E-4121-943A-CC941DBE189C}" type="parTrans" cxnId="{4B8203D4-865C-4B74-974F-5C9EE6BB125F}">
      <dgm:prSet/>
      <dgm:spPr/>
      <dgm:t>
        <a:bodyPr/>
        <a:lstStyle/>
        <a:p>
          <a:endParaRPr lang="es-CO"/>
        </a:p>
      </dgm:t>
    </dgm:pt>
    <dgm:pt modelId="{748C402F-BCE5-4D8B-8FE6-A219B4512D6D}" type="sibTrans" cxnId="{4B8203D4-865C-4B74-974F-5C9EE6BB125F}">
      <dgm:prSet/>
      <dgm:spPr/>
      <dgm:t>
        <a:bodyPr/>
        <a:lstStyle/>
        <a:p>
          <a:endParaRPr lang="es-CO"/>
        </a:p>
      </dgm:t>
    </dgm:pt>
    <dgm:pt modelId="{C5A297C9-0637-4E6C-B0FF-29E36A8A849A}">
      <dgm:prSet custT="1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es-ES" sz="1600" dirty="0"/>
            <a:t>5to paso: Metas, indicadores,  resultados esperados,  responsables y posibles aliados</a:t>
          </a:r>
          <a:endParaRPr lang="es-CO" sz="1600" dirty="0"/>
        </a:p>
      </dgm:t>
    </dgm:pt>
    <dgm:pt modelId="{E5D3FF86-3E1E-4E0C-8C96-D03208D3FE2F}" type="parTrans" cxnId="{25F1C4E5-0934-4188-A0C5-D59D9E565A20}">
      <dgm:prSet/>
      <dgm:spPr/>
      <dgm:t>
        <a:bodyPr/>
        <a:lstStyle/>
        <a:p>
          <a:endParaRPr lang="es-CO"/>
        </a:p>
      </dgm:t>
    </dgm:pt>
    <dgm:pt modelId="{686C5670-0678-44CE-A7E3-4BCE777BBB31}" type="sibTrans" cxnId="{25F1C4E5-0934-4188-A0C5-D59D9E565A20}">
      <dgm:prSet/>
      <dgm:spPr/>
      <dgm:t>
        <a:bodyPr/>
        <a:lstStyle/>
        <a:p>
          <a:endParaRPr lang="es-CO"/>
        </a:p>
      </dgm:t>
    </dgm:pt>
    <dgm:pt modelId="{91FD3B68-FD2D-496E-A533-5621DEECA975}">
      <dgm:prSet custT="1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es-CO" sz="1600" dirty="0"/>
            <a:t>6to paso: Presupuesto</a:t>
          </a:r>
        </a:p>
      </dgm:t>
    </dgm:pt>
    <dgm:pt modelId="{2B83D1EE-1539-4FC7-8F9F-C400E8B6EF4B}" type="parTrans" cxnId="{F550748E-B6B3-4DD0-93F1-8144309FF6B8}">
      <dgm:prSet/>
      <dgm:spPr/>
      <dgm:t>
        <a:bodyPr/>
        <a:lstStyle/>
        <a:p>
          <a:endParaRPr lang="es-CO"/>
        </a:p>
      </dgm:t>
    </dgm:pt>
    <dgm:pt modelId="{653FB5C2-0CFE-4F33-81C2-5CAB8306EB33}" type="sibTrans" cxnId="{F550748E-B6B3-4DD0-93F1-8144309FF6B8}">
      <dgm:prSet/>
      <dgm:spPr/>
      <dgm:t>
        <a:bodyPr/>
        <a:lstStyle/>
        <a:p>
          <a:endParaRPr lang="es-CO"/>
        </a:p>
      </dgm:t>
    </dgm:pt>
    <dgm:pt modelId="{C8C8E9B6-AADB-43E2-B5DB-4156BFC9FDCC}">
      <dgm:prSet custT="1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es-CO" sz="1600" dirty="0"/>
            <a:t>7mo paso: Documento</a:t>
          </a:r>
        </a:p>
      </dgm:t>
    </dgm:pt>
    <dgm:pt modelId="{8985089A-4ACD-437E-AC05-5AE1D8DE96F4}" type="parTrans" cxnId="{551915EE-F9E4-4642-A18B-677D3104F959}">
      <dgm:prSet/>
      <dgm:spPr/>
      <dgm:t>
        <a:bodyPr/>
        <a:lstStyle/>
        <a:p>
          <a:endParaRPr lang="es-CO"/>
        </a:p>
      </dgm:t>
    </dgm:pt>
    <dgm:pt modelId="{1E0C1652-2B6F-41C4-ADC3-D0A62DCEB42A}" type="sibTrans" cxnId="{551915EE-F9E4-4642-A18B-677D3104F959}">
      <dgm:prSet/>
      <dgm:spPr/>
      <dgm:t>
        <a:bodyPr/>
        <a:lstStyle/>
        <a:p>
          <a:endParaRPr lang="es-CO"/>
        </a:p>
      </dgm:t>
    </dgm:pt>
    <dgm:pt modelId="{2510D610-8B97-4C58-91A3-727ADC81ABCA}" type="pres">
      <dgm:prSet presAssocID="{4C69F3AD-74CB-4A7A-8F99-4CD54295F67B}" presName="Name0" presStyleCnt="0">
        <dgm:presLayoutVars>
          <dgm:dir/>
          <dgm:resizeHandles val="exact"/>
        </dgm:presLayoutVars>
      </dgm:prSet>
      <dgm:spPr/>
    </dgm:pt>
    <dgm:pt modelId="{741F06D5-5701-42A5-A22A-97CFCE99CB86}" type="pres">
      <dgm:prSet presAssocID="{0A3F33AA-0E5B-489E-BF4D-4E3963F8F0D9}" presName="node" presStyleLbl="node1" presStyleIdx="0" presStyleCnt="7" custScaleX="14776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17FECFA-E70F-4F3A-8782-36B4C78196B1}" type="pres">
      <dgm:prSet presAssocID="{8465AD6B-B92F-41A5-AFFC-1E92EB4306E1}" presName="sibTrans" presStyleLbl="sibTrans2D1" presStyleIdx="0" presStyleCnt="6"/>
      <dgm:spPr/>
      <dgm:t>
        <a:bodyPr/>
        <a:lstStyle/>
        <a:p>
          <a:endParaRPr lang="es-ES"/>
        </a:p>
      </dgm:t>
    </dgm:pt>
    <dgm:pt modelId="{547316C3-BB92-4732-9E4B-28E731790168}" type="pres">
      <dgm:prSet presAssocID="{8465AD6B-B92F-41A5-AFFC-1E92EB4306E1}" presName="connectorText" presStyleLbl="sibTrans2D1" presStyleIdx="0" presStyleCnt="6"/>
      <dgm:spPr/>
      <dgm:t>
        <a:bodyPr/>
        <a:lstStyle/>
        <a:p>
          <a:endParaRPr lang="es-ES"/>
        </a:p>
      </dgm:t>
    </dgm:pt>
    <dgm:pt modelId="{6B91CFDB-CEA2-4A29-A7B9-46C6852E46D2}" type="pres">
      <dgm:prSet presAssocID="{B72DFF2A-28EB-4BA3-BBEF-DB5AB5485B3B}" presName="node" presStyleLbl="node1" presStyleIdx="1" presStyleCnt="7" custScaleX="12113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7D0BE56-C266-46D1-9C16-39417E990DE3}" type="pres">
      <dgm:prSet presAssocID="{FC1636A9-D3E8-48D2-90F2-5228A3E00544}" presName="sibTrans" presStyleLbl="sibTrans2D1" presStyleIdx="1" presStyleCnt="6"/>
      <dgm:spPr/>
      <dgm:t>
        <a:bodyPr/>
        <a:lstStyle/>
        <a:p>
          <a:endParaRPr lang="es-ES"/>
        </a:p>
      </dgm:t>
    </dgm:pt>
    <dgm:pt modelId="{6CF492AF-72C5-4A8E-8786-F84302D49744}" type="pres">
      <dgm:prSet presAssocID="{FC1636A9-D3E8-48D2-90F2-5228A3E00544}" presName="connectorText" presStyleLbl="sibTrans2D1" presStyleIdx="1" presStyleCnt="6"/>
      <dgm:spPr/>
      <dgm:t>
        <a:bodyPr/>
        <a:lstStyle/>
        <a:p>
          <a:endParaRPr lang="es-ES"/>
        </a:p>
      </dgm:t>
    </dgm:pt>
    <dgm:pt modelId="{4A7A13F9-3FD6-4627-A5AC-AD4A24C283A9}" type="pres">
      <dgm:prSet presAssocID="{FBC5139E-3510-466B-8CCC-2548F662DC35}" presName="node" presStyleLbl="node1" presStyleIdx="2" presStyleCnt="7" custScaleX="12461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E7229B3-3BF4-4F25-AFD7-2F0AD15A1D0C}" type="pres">
      <dgm:prSet presAssocID="{6AADBF0F-4440-4F78-8F06-F164530E00C3}" presName="sibTrans" presStyleLbl="sibTrans2D1" presStyleIdx="2" presStyleCnt="6"/>
      <dgm:spPr/>
      <dgm:t>
        <a:bodyPr/>
        <a:lstStyle/>
        <a:p>
          <a:endParaRPr lang="es-ES"/>
        </a:p>
      </dgm:t>
    </dgm:pt>
    <dgm:pt modelId="{15AC8571-61E6-4025-981E-F4913ABA06D5}" type="pres">
      <dgm:prSet presAssocID="{6AADBF0F-4440-4F78-8F06-F164530E00C3}" presName="connectorText" presStyleLbl="sibTrans2D1" presStyleIdx="2" presStyleCnt="6"/>
      <dgm:spPr/>
      <dgm:t>
        <a:bodyPr/>
        <a:lstStyle/>
        <a:p>
          <a:endParaRPr lang="es-ES"/>
        </a:p>
      </dgm:t>
    </dgm:pt>
    <dgm:pt modelId="{A24CA432-D8E9-4E30-8BFF-951CD97C89F3}" type="pres">
      <dgm:prSet presAssocID="{27459190-77F6-46A4-811E-A0C62C974D8B}" presName="node" presStyleLbl="node1" presStyleIdx="3" presStyleCnt="7" custScaleX="162546" custLinFactNeighborX="-357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899F5F3-CAF7-4275-B140-CCAF19A3580B}" type="pres">
      <dgm:prSet presAssocID="{748C402F-BCE5-4D8B-8FE6-A219B4512D6D}" presName="sibTrans" presStyleLbl="sibTrans2D1" presStyleIdx="3" presStyleCnt="6"/>
      <dgm:spPr/>
      <dgm:t>
        <a:bodyPr/>
        <a:lstStyle/>
        <a:p>
          <a:endParaRPr lang="es-ES"/>
        </a:p>
      </dgm:t>
    </dgm:pt>
    <dgm:pt modelId="{3B1FBD8F-0898-43D1-8FFB-6F1A8C23FF66}" type="pres">
      <dgm:prSet presAssocID="{748C402F-BCE5-4D8B-8FE6-A219B4512D6D}" presName="connectorText" presStyleLbl="sibTrans2D1" presStyleIdx="3" presStyleCnt="6"/>
      <dgm:spPr/>
      <dgm:t>
        <a:bodyPr/>
        <a:lstStyle/>
        <a:p>
          <a:endParaRPr lang="es-ES"/>
        </a:p>
      </dgm:t>
    </dgm:pt>
    <dgm:pt modelId="{E12BD1BE-2425-4739-A44D-F395EBD514C8}" type="pres">
      <dgm:prSet presAssocID="{C5A297C9-0637-4E6C-B0FF-29E36A8A849A}" presName="node" presStyleLbl="node1" presStyleIdx="4" presStyleCnt="7" custScaleX="15092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11FA95-6F7A-4C55-B483-FBBBD9751747}" type="pres">
      <dgm:prSet presAssocID="{686C5670-0678-44CE-A7E3-4BCE777BBB31}" presName="sibTrans" presStyleLbl="sibTrans2D1" presStyleIdx="4" presStyleCnt="6"/>
      <dgm:spPr/>
      <dgm:t>
        <a:bodyPr/>
        <a:lstStyle/>
        <a:p>
          <a:endParaRPr lang="es-ES"/>
        </a:p>
      </dgm:t>
    </dgm:pt>
    <dgm:pt modelId="{4386EDB6-FDCA-4D76-A232-D79E32F2D115}" type="pres">
      <dgm:prSet presAssocID="{686C5670-0678-44CE-A7E3-4BCE777BBB31}" presName="connectorText" presStyleLbl="sibTrans2D1" presStyleIdx="4" presStyleCnt="6"/>
      <dgm:spPr/>
      <dgm:t>
        <a:bodyPr/>
        <a:lstStyle/>
        <a:p>
          <a:endParaRPr lang="es-ES"/>
        </a:p>
      </dgm:t>
    </dgm:pt>
    <dgm:pt modelId="{013A4DB5-A475-4272-BB5F-EB8DBE9F6D46}" type="pres">
      <dgm:prSet presAssocID="{91FD3B68-FD2D-496E-A533-5621DEECA975}" presName="node" presStyleLbl="node1" presStyleIdx="5" presStyleCnt="7" custScaleX="15026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26B67DF-AB22-47EC-A7B4-361C6F6F98F1}" type="pres">
      <dgm:prSet presAssocID="{653FB5C2-0CFE-4F33-81C2-5CAB8306EB33}" presName="sibTrans" presStyleLbl="sibTrans2D1" presStyleIdx="5" presStyleCnt="6"/>
      <dgm:spPr/>
      <dgm:t>
        <a:bodyPr/>
        <a:lstStyle/>
        <a:p>
          <a:endParaRPr lang="es-ES"/>
        </a:p>
      </dgm:t>
    </dgm:pt>
    <dgm:pt modelId="{487F4414-61FF-4B5D-BFC4-62AF0EEE0556}" type="pres">
      <dgm:prSet presAssocID="{653FB5C2-0CFE-4F33-81C2-5CAB8306EB33}" presName="connectorText" presStyleLbl="sibTrans2D1" presStyleIdx="5" presStyleCnt="6"/>
      <dgm:spPr/>
      <dgm:t>
        <a:bodyPr/>
        <a:lstStyle/>
        <a:p>
          <a:endParaRPr lang="es-ES"/>
        </a:p>
      </dgm:t>
    </dgm:pt>
    <dgm:pt modelId="{85C351DB-94B5-4A9A-B6FD-FDCD11B699D1}" type="pres">
      <dgm:prSet presAssocID="{C8C8E9B6-AADB-43E2-B5DB-4156BFC9FDCC}" presName="node" presStyleLbl="node1" presStyleIdx="6" presStyleCnt="7" custScaleX="12693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F4D5D68-0EEF-4602-A643-FAC7EAD1FF73}" type="presOf" srcId="{8465AD6B-B92F-41A5-AFFC-1E92EB4306E1}" destId="{017FECFA-E70F-4F3A-8782-36B4C78196B1}" srcOrd="0" destOrd="0" presId="urn:microsoft.com/office/officeart/2005/8/layout/process1"/>
    <dgm:cxn modelId="{37BB611F-F600-4D09-AE9B-54FA4173123D}" type="presOf" srcId="{27459190-77F6-46A4-811E-A0C62C974D8B}" destId="{A24CA432-D8E9-4E30-8BFF-951CD97C89F3}" srcOrd="0" destOrd="0" presId="urn:microsoft.com/office/officeart/2005/8/layout/process1"/>
    <dgm:cxn modelId="{9BED28A1-7B96-47A1-BEFE-424E9C90D25A}" type="presOf" srcId="{686C5670-0678-44CE-A7E3-4BCE777BBB31}" destId="{D911FA95-6F7A-4C55-B483-FBBBD9751747}" srcOrd="0" destOrd="0" presId="urn:microsoft.com/office/officeart/2005/8/layout/process1"/>
    <dgm:cxn modelId="{CC321CAD-8F40-42B3-9FDC-2F53180E9DAC}" type="presOf" srcId="{686C5670-0678-44CE-A7E3-4BCE777BBB31}" destId="{4386EDB6-FDCA-4D76-A232-D79E32F2D115}" srcOrd="1" destOrd="0" presId="urn:microsoft.com/office/officeart/2005/8/layout/process1"/>
    <dgm:cxn modelId="{38CB2E01-CBA7-43CC-9B65-ADF5496EF6ED}" type="presOf" srcId="{4C69F3AD-74CB-4A7A-8F99-4CD54295F67B}" destId="{2510D610-8B97-4C58-91A3-727ADC81ABCA}" srcOrd="0" destOrd="0" presId="urn:microsoft.com/office/officeart/2005/8/layout/process1"/>
    <dgm:cxn modelId="{28B36392-9C60-449A-BBFF-9FD01A302936}" type="presOf" srcId="{748C402F-BCE5-4D8B-8FE6-A219B4512D6D}" destId="{3B1FBD8F-0898-43D1-8FFB-6F1A8C23FF66}" srcOrd="1" destOrd="0" presId="urn:microsoft.com/office/officeart/2005/8/layout/process1"/>
    <dgm:cxn modelId="{7588B51A-2502-4B44-9042-C902A9D13024}" type="presOf" srcId="{91FD3B68-FD2D-496E-A533-5621DEECA975}" destId="{013A4DB5-A475-4272-BB5F-EB8DBE9F6D46}" srcOrd="0" destOrd="0" presId="urn:microsoft.com/office/officeart/2005/8/layout/process1"/>
    <dgm:cxn modelId="{D51B5840-DF3A-4DCC-83F3-6C455D972B90}" type="presOf" srcId="{653FB5C2-0CFE-4F33-81C2-5CAB8306EB33}" destId="{487F4414-61FF-4B5D-BFC4-62AF0EEE0556}" srcOrd="1" destOrd="0" presId="urn:microsoft.com/office/officeart/2005/8/layout/process1"/>
    <dgm:cxn modelId="{25F1C4E5-0934-4188-A0C5-D59D9E565A20}" srcId="{4C69F3AD-74CB-4A7A-8F99-4CD54295F67B}" destId="{C5A297C9-0637-4E6C-B0FF-29E36A8A849A}" srcOrd="4" destOrd="0" parTransId="{E5D3FF86-3E1E-4E0C-8C96-D03208D3FE2F}" sibTransId="{686C5670-0678-44CE-A7E3-4BCE777BBB31}"/>
    <dgm:cxn modelId="{90DC83DA-8882-4525-844F-F9DF9506CB05}" type="presOf" srcId="{FC1636A9-D3E8-48D2-90F2-5228A3E00544}" destId="{57D0BE56-C266-46D1-9C16-39417E990DE3}" srcOrd="0" destOrd="0" presId="urn:microsoft.com/office/officeart/2005/8/layout/process1"/>
    <dgm:cxn modelId="{E106BBDB-4C32-4956-A508-2B748FB3D740}" srcId="{4C69F3AD-74CB-4A7A-8F99-4CD54295F67B}" destId="{FBC5139E-3510-466B-8CCC-2548F662DC35}" srcOrd="2" destOrd="0" parTransId="{53AFB512-32C6-40CC-A982-FFE627376F1A}" sibTransId="{6AADBF0F-4440-4F78-8F06-F164530E00C3}"/>
    <dgm:cxn modelId="{E38EECD8-0D41-4620-A3F7-3CFC28102576}" type="presOf" srcId="{8465AD6B-B92F-41A5-AFFC-1E92EB4306E1}" destId="{547316C3-BB92-4732-9E4B-28E731790168}" srcOrd="1" destOrd="0" presId="urn:microsoft.com/office/officeart/2005/8/layout/process1"/>
    <dgm:cxn modelId="{1D3E1F18-2CBB-47F6-8120-F5AC8086C5EA}" type="presOf" srcId="{653FB5C2-0CFE-4F33-81C2-5CAB8306EB33}" destId="{C26B67DF-AB22-47EC-A7B4-361C6F6F98F1}" srcOrd="0" destOrd="0" presId="urn:microsoft.com/office/officeart/2005/8/layout/process1"/>
    <dgm:cxn modelId="{6DE5C182-3429-4761-8A84-45A3684102B3}" type="presOf" srcId="{FC1636A9-D3E8-48D2-90F2-5228A3E00544}" destId="{6CF492AF-72C5-4A8E-8786-F84302D49744}" srcOrd="1" destOrd="0" presId="urn:microsoft.com/office/officeart/2005/8/layout/process1"/>
    <dgm:cxn modelId="{03A46D06-B088-4B7B-B229-9947DEC7559F}" type="presOf" srcId="{0A3F33AA-0E5B-489E-BF4D-4E3963F8F0D9}" destId="{741F06D5-5701-42A5-A22A-97CFCE99CB86}" srcOrd="0" destOrd="0" presId="urn:microsoft.com/office/officeart/2005/8/layout/process1"/>
    <dgm:cxn modelId="{551915EE-F9E4-4642-A18B-677D3104F959}" srcId="{4C69F3AD-74CB-4A7A-8F99-4CD54295F67B}" destId="{C8C8E9B6-AADB-43E2-B5DB-4156BFC9FDCC}" srcOrd="6" destOrd="0" parTransId="{8985089A-4ACD-437E-AC05-5AE1D8DE96F4}" sibTransId="{1E0C1652-2B6F-41C4-ADC3-D0A62DCEB42A}"/>
    <dgm:cxn modelId="{4B8203D4-865C-4B74-974F-5C9EE6BB125F}" srcId="{4C69F3AD-74CB-4A7A-8F99-4CD54295F67B}" destId="{27459190-77F6-46A4-811E-A0C62C974D8B}" srcOrd="3" destOrd="0" parTransId="{983D36F7-E19E-4121-943A-CC941DBE189C}" sibTransId="{748C402F-BCE5-4D8B-8FE6-A219B4512D6D}"/>
    <dgm:cxn modelId="{40F2DF8E-78B2-42D2-A311-6FD834ED444B}" type="presOf" srcId="{C8C8E9B6-AADB-43E2-B5DB-4156BFC9FDCC}" destId="{85C351DB-94B5-4A9A-B6FD-FDCD11B699D1}" srcOrd="0" destOrd="0" presId="urn:microsoft.com/office/officeart/2005/8/layout/process1"/>
    <dgm:cxn modelId="{8DB937A9-60A7-40EC-AEFD-804728BB95D8}" type="presOf" srcId="{6AADBF0F-4440-4F78-8F06-F164530E00C3}" destId="{15AC8571-61E6-4025-981E-F4913ABA06D5}" srcOrd="1" destOrd="0" presId="urn:microsoft.com/office/officeart/2005/8/layout/process1"/>
    <dgm:cxn modelId="{0C5FB985-E41A-4DA5-980D-EF36F59151F4}" type="presOf" srcId="{748C402F-BCE5-4D8B-8FE6-A219B4512D6D}" destId="{D899F5F3-CAF7-4275-B140-CCAF19A3580B}" srcOrd="0" destOrd="0" presId="urn:microsoft.com/office/officeart/2005/8/layout/process1"/>
    <dgm:cxn modelId="{00607391-A32F-4D8D-95C4-5B6C34B757B2}" type="presOf" srcId="{C5A297C9-0637-4E6C-B0FF-29E36A8A849A}" destId="{E12BD1BE-2425-4739-A44D-F395EBD514C8}" srcOrd="0" destOrd="0" presId="urn:microsoft.com/office/officeart/2005/8/layout/process1"/>
    <dgm:cxn modelId="{F550748E-B6B3-4DD0-93F1-8144309FF6B8}" srcId="{4C69F3AD-74CB-4A7A-8F99-4CD54295F67B}" destId="{91FD3B68-FD2D-496E-A533-5621DEECA975}" srcOrd="5" destOrd="0" parTransId="{2B83D1EE-1539-4FC7-8F9F-C400E8B6EF4B}" sibTransId="{653FB5C2-0CFE-4F33-81C2-5CAB8306EB33}"/>
    <dgm:cxn modelId="{D65CCC26-7E7E-40F7-ADCF-89B9AA5A980D}" type="presOf" srcId="{B72DFF2A-28EB-4BA3-BBEF-DB5AB5485B3B}" destId="{6B91CFDB-CEA2-4A29-A7B9-46C6852E46D2}" srcOrd="0" destOrd="0" presId="urn:microsoft.com/office/officeart/2005/8/layout/process1"/>
    <dgm:cxn modelId="{81F514D1-39DB-4D3D-8BBE-4AD9D31E4AE1}" type="presOf" srcId="{FBC5139E-3510-466B-8CCC-2548F662DC35}" destId="{4A7A13F9-3FD6-4627-A5AC-AD4A24C283A9}" srcOrd="0" destOrd="0" presId="urn:microsoft.com/office/officeart/2005/8/layout/process1"/>
    <dgm:cxn modelId="{CBC2881D-F6C1-4758-9313-991D891D6B33}" srcId="{4C69F3AD-74CB-4A7A-8F99-4CD54295F67B}" destId="{0A3F33AA-0E5B-489E-BF4D-4E3963F8F0D9}" srcOrd="0" destOrd="0" parTransId="{3CAC04DA-AA75-48C0-9091-F13F37F72A9C}" sibTransId="{8465AD6B-B92F-41A5-AFFC-1E92EB4306E1}"/>
    <dgm:cxn modelId="{B332D8BD-7B0F-4FFC-81C5-8CE52858866B}" srcId="{4C69F3AD-74CB-4A7A-8F99-4CD54295F67B}" destId="{B72DFF2A-28EB-4BA3-BBEF-DB5AB5485B3B}" srcOrd="1" destOrd="0" parTransId="{EED4AC88-B6E5-4AE6-90E2-1A545CFF98CF}" sibTransId="{FC1636A9-D3E8-48D2-90F2-5228A3E00544}"/>
    <dgm:cxn modelId="{CBC877F8-CE62-439B-9781-964B417041A5}" type="presOf" srcId="{6AADBF0F-4440-4F78-8F06-F164530E00C3}" destId="{DE7229B3-3BF4-4F25-AFD7-2F0AD15A1D0C}" srcOrd="0" destOrd="0" presId="urn:microsoft.com/office/officeart/2005/8/layout/process1"/>
    <dgm:cxn modelId="{47E3D2C5-78F8-4CF3-B568-594E6DB73E23}" type="presParOf" srcId="{2510D610-8B97-4C58-91A3-727ADC81ABCA}" destId="{741F06D5-5701-42A5-A22A-97CFCE99CB86}" srcOrd="0" destOrd="0" presId="urn:microsoft.com/office/officeart/2005/8/layout/process1"/>
    <dgm:cxn modelId="{128DD5D8-579E-4E8F-BCB8-DCE52CDC3D9F}" type="presParOf" srcId="{2510D610-8B97-4C58-91A3-727ADC81ABCA}" destId="{017FECFA-E70F-4F3A-8782-36B4C78196B1}" srcOrd="1" destOrd="0" presId="urn:microsoft.com/office/officeart/2005/8/layout/process1"/>
    <dgm:cxn modelId="{D8337E34-0FE8-413B-A793-10C249DAEF42}" type="presParOf" srcId="{017FECFA-E70F-4F3A-8782-36B4C78196B1}" destId="{547316C3-BB92-4732-9E4B-28E731790168}" srcOrd="0" destOrd="0" presId="urn:microsoft.com/office/officeart/2005/8/layout/process1"/>
    <dgm:cxn modelId="{316C17A2-38D7-48EB-A3E2-936E5C1B8FA7}" type="presParOf" srcId="{2510D610-8B97-4C58-91A3-727ADC81ABCA}" destId="{6B91CFDB-CEA2-4A29-A7B9-46C6852E46D2}" srcOrd="2" destOrd="0" presId="urn:microsoft.com/office/officeart/2005/8/layout/process1"/>
    <dgm:cxn modelId="{5A2EC30A-1C84-4E08-90B6-8FDB4D51E09B}" type="presParOf" srcId="{2510D610-8B97-4C58-91A3-727ADC81ABCA}" destId="{57D0BE56-C266-46D1-9C16-39417E990DE3}" srcOrd="3" destOrd="0" presId="urn:microsoft.com/office/officeart/2005/8/layout/process1"/>
    <dgm:cxn modelId="{BBAD9A27-A3CF-43D8-B4EF-6F306B9044E3}" type="presParOf" srcId="{57D0BE56-C266-46D1-9C16-39417E990DE3}" destId="{6CF492AF-72C5-4A8E-8786-F84302D49744}" srcOrd="0" destOrd="0" presId="urn:microsoft.com/office/officeart/2005/8/layout/process1"/>
    <dgm:cxn modelId="{013FCA66-4D12-406B-97ED-580AEC40A9B4}" type="presParOf" srcId="{2510D610-8B97-4C58-91A3-727ADC81ABCA}" destId="{4A7A13F9-3FD6-4627-A5AC-AD4A24C283A9}" srcOrd="4" destOrd="0" presId="urn:microsoft.com/office/officeart/2005/8/layout/process1"/>
    <dgm:cxn modelId="{8F075E1F-A187-4AD6-985C-AD5C43C7A020}" type="presParOf" srcId="{2510D610-8B97-4C58-91A3-727ADC81ABCA}" destId="{DE7229B3-3BF4-4F25-AFD7-2F0AD15A1D0C}" srcOrd="5" destOrd="0" presId="urn:microsoft.com/office/officeart/2005/8/layout/process1"/>
    <dgm:cxn modelId="{F8D71B54-D801-436A-89CB-BC2445B1542B}" type="presParOf" srcId="{DE7229B3-3BF4-4F25-AFD7-2F0AD15A1D0C}" destId="{15AC8571-61E6-4025-981E-F4913ABA06D5}" srcOrd="0" destOrd="0" presId="urn:microsoft.com/office/officeart/2005/8/layout/process1"/>
    <dgm:cxn modelId="{06A31154-E6CE-4866-B059-7ABC26D97298}" type="presParOf" srcId="{2510D610-8B97-4C58-91A3-727ADC81ABCA}" destId="{A24CA432-D8E9-4E30-8BFF-951CD97C89F3}" srcOrd="6" destOrd="0" presId="urn:microsoft.com/office/officeart/2005/8/layout/process1"/>
    <dgm:cxn modelId="{C35CFC39-4FBD-4DC9-A6FD-20FD893A96CB}" type="presParOf" srcId="{2510D610-8B97-4C58-91A3-727ADC81ABCA}" destId="{D899F5F3-CAF7-4275-B140-CCAF19A3580B}" srcOrd="7" destOrd="0" presId="urn:microsoft.com/office/officeart/2005/8/layout/process1"/>
    <dgm:cxn modelId="{E02AA3D3-E1C3-4B25-9FAE-D5DAF58CF9D1}" type="presParOf" srcId="{D899F5F3-CAF7-4275-B140-CCAF19A3580B}" destId="{3B1FBD8F-0898-43D1-8FFB-6F1A8C23FF66}" srcOrd="0" destOrd="0" presId="urn:microsoft.com/office/officeart/2005/8/layout/process1"/>
    <dgm:cxn modelId="{5CC62BDB-12EE-4D34-BE0A-6AD35736AF2F}" type="presParOf" srcId="{2510D610-8B97-4C58-91A3-727ADC81ABCA}" destId="{E12BD1BE-2425-4739-A44D-F395EBD514C8}" srcOrd="8" destOrd="0" presId="urn:microsoft.com/office/officeart/2005/8/layout/process1"/>
    <dgm:cxn modelId="{7E76CBCF-4CAF-4643-9446-25BB5A4A951A}" type="presParOf" srcId="{2510D610-8B97-4C58-91A3-727ADC81ABCA}" destId="{D911FA95-6F7A-4C55-B483-FBBBD9751747}" srcOrd="9" destOrd="0" presId="urn:microsoft.com/office/officeart/2005/8/layout/process1"/>
    <dgm:cxn modelId="{9B2A1682-2E95-4F65-9074-617D6EB6B826}" type="presParOf" srcId="{D911FA95-6F7A-4C55-B483-FBBBD9751747}" destId="{4386EDB6-FDCA-4D76-A232-D79E32F2D115}" srcOrd="0" destOrd="0" presId="urn:microsoft.com/office/officeart/2005/8/layout/process1"/>
    <dgm:cxn modelId="{1E1B7848-E06F-430E-913D-2EBD9AC95D55}" type="presParOf" srcId="{2510D610-8B97-4C58-91A3-727ADC81ABCA}" destId="{013A4DB5-A475-4272-BB5F-EB8DBE9F6D46}" srcOrd="10" destOrd="0" presId="urn:microsoft.com/office/officeart/2005/8/layout/process1"/>
    <dgm:cxn modelId="{69D92D2B-6D5E-4196-B52D-64E62B69C8D9}" type="presParOf" srcId="{2510D610-8B97-4C58-91A3-727ADC81ABCA}" destId="{C26B67DF-AB22-47EC-A7B4-361C6F6F98F1}" srcOrd="11" destOrd="0" presId="urn:microsoft.com/office/officeart/2005/8/layout/process1"/>
    <dgm:cxn modelId="{52BB93D9-B729-4B52-89D3-9442F727CE73}" type="presParOf" srcId="{C26B67DF-AB22-47EC-A7B4-361C6F6F98F1}" destId="{487F4414-61FF-4B5D-BFC4-62AF0EEE0556}" srcOrd="0" destOrd="0" presId="urn:microsoft.com/office/officeart/2005/8/layout/process1"/>
    <dgm:cxn modelId="{1348ECB0-DA4B-481B-97FD-A73E2E8BB3FD}" type="presParOf" srcId="{2510D610-8B97-4C58-91A3-727ADC81ABCA}" destId="{85C351DB-94B5-4A9A-B6FD-FDCD11B699D1}" srcOrd="1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E85E13-E6DC-490D-80AF-471099683EDA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413E9B6C-C0F5-487D-A663-3AAFD6065225}">
      <dgm:prSet phldrT="[Texto]"/>
      <dgm:spPr/>
      <dgm:t>
        <a:bodyPr/>
        <a:lstStyle/>
        <a:p>
          <a:r>
            <a:rPr lang="es-CO" dirty="0"/>
            <a:t>Mesa técnica de educación inicial</a:t>
          </a:r>
        </a:p>
      </dgm:t>
    </dgm:pt>
    <dgm:pt modelId="{A69847BE-2DC7-46A5-8E38-B4F85D48C028}" type="parTrans" cxnId="{6CBC30C3-56D1-442B-8D30-29AFC11A789D}">
      <dgm:prSet/>
      <dgm:spPr/>
      <dgm:t>
        <a:bodyPr/>
        <a:lstStyle/>
        <a:p>
          <a:endParaRPr lang="es-CO"/>
        </a:p>
      </dgm:t>
    </dgm:pt>
    <dgm:pt modelId="{07C46681-8FA8-4556-AC81-6DA3662B5AE9}" type="sibTrans" cxnId="{6CBC30C3-56D1-442B-8D30-29AFC11A789D}">
      <dgm:prSet/>
      <dgm:spPr/>
      <dgm:t>
        <a:bodyPr/>
        <a:lstStyle/>
        <a:p>
          <a:endParaRPr lang="es-CO"/>
        </a:p>
      </dgm:t>
    </dgm:pt>
    <dgm:pt modelId="{B92E3D76-7839-46AB-9418-481A480EA106}">
      <dgm:prSet phldrT="[Texto]"/>
      <dgm:spPr/>
      <dgm:t>
        <a:bodyPr/>
        <a:lstStyle/>
        <a:p>
          <a:r>
            <a:rPr lang="es-CO" dirty="0"/>
            <a:t>Coordinador:</a:t>
          </a:r>
        </a:p>
        <a:p>
          <a:r>
            <a:rPr lang="es-CO" dirty="0"/>
            <a:t>Luz Marina Higuita Adames</a:t>
          </a:r>
        </a:p>
      </dgm:t>
    </dgm:pt>
    <dgm:pt modelId="{C98A4C9E-53E1-4F74-8603-62B1551241FF}" type="parTrans" cxnId="{653B73D0-1543-40BD-983C-2B8E0DCA0E15}">
      <dgm:prSet/>
      <dgm:spPr/>
      <dgm:t>
        <a:bodyPr/>
        <a:lstStyle/>
        <a:p>
          <a:endParaRPr lang="es-CO"/>
        </a:p>
      </dgm:t>
    </dgm:pt>
    <dgm:pt modelId="{369159FF-E2AF-44AB-90A7-57AB5D37A6A8}" type="sibTrans" cxnId="{653B73D0-1543-40BD-983C-2B8E0DCA0E15}">
      <dgm:prSet/>
      <dgm:spPr/>
      <dgm:t>
        <a:bodyPr/>
        <a:lstStyle/>
        <a:p>
          <a:endParaRPr lang="es-CO"/>
        </a:p>
      </dgm:t>
    </dgm:pt>
    <dgm:pt modelId="{D2622CEC-414D-4AD9-972C-7A7CB9511D5B}">
      <dgm:prSet phldrT="[Texto]"/>
      <dgm:spPr/>
      <dgm:t>
        <a:bodyPr/>
        <a:lstStyle/>
        <a:p>
          <a:r>
            <a:rPr lang="es-CO" dirty="0"/>
            <a:t>Representantes</a:t>
          </a:r>
        </a:p>
      </dgm:t>
    </dgm:pt>
    <dgm:pt modelId="{D96B1A34-8667-450D-98E6-A91DC92D58DD}" type="parTrans" cxnId="{263E5ED5-1A92-4429-B47E-361BBF1E7A60}">
      <dgm:prSet/>
      <dgm:spPr/>
      <dgm:t>
        <a:bodyPr/>
        <a:lstStyle/>
        <a:p>
          <a:endParaRPr lang="es-CO"/>
        </a:p>
      </dgm:t>
    </dgm:pt>
    <dgm:pt modelId="{939FB3DC-7DFB-42A2-835F-2513C0B84248}" type="sibTrans" cxnId="{263E5ED5-1A92-4429-B47E-361BBF1E7A60}">
      <dgm:prSet/>
      <dgm:spPr/>
      <dgm:t>
        <a:bodyPr/>
        <a:lstStyle/>
        <a:p>
          <a:endParaRPr lang="es-CO"/>
        </a:p>
      </dgm:t>
    </dgm:pt>
    <dgm:pt modelId="{0D6A8C04-F1C4-4DFA-8FD1-DC4E3FF683D5}">
      <dgm:prSet phldrT="[Texto]"/>
      <dgm:spPr/>
      <dgm:t>
        <a:bodyPr/>
        <a:lstStyle/>
        <a:p>
          <a:r>
            <a:rPr lang="es-CO" dirty="0"/>
            <a:t>Especialistas</a:t>
          </a:r>
        </a:p>
      </dgm:t>
    </dgm:pt>
    <dgm:pt modelId="{FABDD22C-58D2-4783-BDC2-2668782EDFAE}" type="parTrans" cxnId="{110835EF-AFEA-436F-9740-111D8173FB3F}">
      <dgm:prSet/>
      <dgm:spPr/>
      <dgm:t>
        <a:bodyPr/>
        <a:lstStyle/>
        <a:p>
          <a:endParaRPr lang="es-CO"/>
        </a:p>
      </dgm:t>
    </dgm:pt>
    <dgm:pt modelId="{C4E92AEF-5B9D-40C0-8ACE-E50A58641B70}" type="sibTrans" cxnId="{110835EF-AFEA-436F-9740-111D8173FB3F}">
      <dgm:prSet/>
      <dgm:spPr/>
      <dgm:t>
        <a:bodyPr/>
        <a:lstStyle/>
        <a:p>
          <a:endParaRPr lang="es-CO"/>
        </a:p>
      </dgm:t>
    </dgm:pt>
    <dgm:pt modelId="{A364319A-D61D-4390-A431-619AC89D5573}">
      <dgm:prSet phldrT="[Texto]"/>
      <dgm:spPr/>
      <dgm:t>
        <a:bodyPr/>
        <a:lstStyle/>
        <a:p>
          <a:r>
            <a:rPr lang="es-CO" dirty="0"/>
            <a:t>Secretaría técnica: </a:t>
          </a:r>
        </a:p>
        <a:p>
          <a:r>
            <a:rPr lang="es-CO" dirty="0"/>
            <a:t>Laura Sofía Ramos Sarria</a:t>
          </a:r>
        </a:p>
      </dgm:t>
    </dgm:pt>
    <dgm:pt modelId="{A7744383-AB67-4447-95DF-EBAB6893EF4B}" type="parTrans" cxnId="{4937CECA-D818-49E4-9A02-263FE3FEDEB5}">
      <dgm:prSet/>
      <dgm:spPr/>
      <dgm:t>
        <a:bodyPr/>
        <a:lstStyle/>
        <a:p>
          <a:endParaRPr lang="es-CO"/>
        </a:p>
      </dgm:t>
    </dgm:pt>
    <dgm:pt modelId="{262DB545-38E5-4A2E-916B-691C5132CC92}" type="sibTrans" cxnId="{4937CECA-D818-49E4-9A02-263FE3FEDEB5}">
      <dgm:prSet/>
      <dgm:spPr/>
      <dgm:t>
        <a:bodyPr/>
        <a:lstStyle/>
        <a:p>
          <a:endParaRPr lang="es-CO"/>
        </a:p>
      </dgm:t>
    </dgm:pt>
    <dgm:pt modelId="{FF762676-5ECA-46F1-B8C8-32561901FB8D}">
      <dgm:prSet phldrT="[Texto]"/>
      <dgm:spPr/>
      <dgm:t>
        <a:bodyPr/>
        <a:lstStyle/>
        <a:p>
          <a:r>
            <a:rPr lang="es-CO" dirty="0"/>
            <a:t>Profesionales de apoyo: </a:t>
          </a:r>
        </a:p>
        <a:p>
          <a:r>
            <a:rPr lang="es-CO" dirty="0"/>
            <a:t>Yamile Motato Rengifo</a:t>
          </a:r>
        </a:p>
        <a:p>
          <a:r>
            <a:rPr lang="es-CO" dirty="0"/>
            <a:t>Elizabeth Garzón  Sepúlveda</a:t>
          </a:r>
        </a:p>
      </dgm:t>
    </dgm:pt>
    <dgm:pt modelId="{9B1C9E66-39C0-4FB8-A6FA-EC9FCBB2F2BC}" type="parTrans" cxnId="{952B399C-FA70-4E68-8B92-A3525CF50E67}">
      <dgm:prSet/>
      <dgm:spPr/>
      <dgm:t>
        <a:bodyPr/>
        <a:lstStyle/>
        <a:p>
          <a:endParaRPr lang="es-CO"/>
        </a:p>
      </dgm:t>
    </dgm:pt>
    <dgm:pt modelId="{074EC317-0D6F-4084-AB07-082A212A8C1C}" type="sibTrans" cxnId="{952B399C-FA70-4E68-8B92-A3525CF50E67}">
      <dgm:prSet/>
      <dgm:spPr/>
      <dgm:t>
        <a:bodyPr/>
        <a:lstStyle/>
        <a:p>
          <a:endParaRPr lang="es-CO"/>
        </a:p>
      </dgm:t>
    </dgm:pt>
    <dgm:pt modelId="{3396A2F1-22CF-4043-8943-F11BFB79AB0C}">
      <dgm:prSet phldrT="[Texto]"/>
      <dgm:spPr/>
      <dgm:t>
        <a:bodyPr/>
        <a:lstStyle/>
        <a:p>
          <a:r>
            <a:rPr lang="es-CO" dirty="0"/>
            <a:t>Secretaría:</a:t>
          </a:r>
        </a:p>
        <a:p>
          <a:r>
            <a:rPr lang="es-CO" dirty="0"/>
            <a:t>Valentina  Sánchez Puentes</a:t>
          </a:r>
        </a:p>
      </dgm:t>
    </dgm:pt>
    <dgm:pt modelId="{8AEE0137-0024-4B52-851A-6D9F8DB3F987}" type="parTrans" cxnId="{BA52BFBD-1BCE-40C0-B58E-0351FADF208D}">
      <dgm:prSet/>
      <dgm:spPr/>
      <dgm:t>
        <a:bodyPr/>
        <a:lstStyle/>
        <a:p>
          <a:endParaRPr lang="es-CO"/>
        </a:p>
      </dgm:t>
    </dgm:pt>
    <dgm:pt modelId="{9BED2969-80DC-4AE2-A101-4C37F10C020B}" type="sibTrans" cxnId="{BA52BFBD-1BCE-40C0-B58E-0351FADF208D}">
      <dgm:prSet/>
      <dgm:spPr/>
      <dgm:t>
        <a:bodyPr/>
        <a:lstStyle/>
        <a:p>
          <a:endParaRPr lang="es-CO"/>
        </a:p>
      </dgm:t>
    </dgm:pt>
    <dgm:pt modelId="{9A40287C-FA0E-4480-860F-ED80E2B1CD16}" type="pres">
      <dgm:prSet presAssocID="{74E85E13-E6DC-490D-80AF-471099683ED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E44F1423-DA69-4649-9072-A7272559234B}" type="pres">
      <dgm:prSet presAssocID="{413E9B6C-C0F5-487D-A663-3AAFD6065225}" presName="hierRoot1" presStyleCnt="0"/>
      <dgm:spPr/>
    </dgm:pt>
    <dgm:pt modelId="{02375DFD-1132-4B9B-B001-D74ABFA1F176}" type="pres">
      <dgm:prSet presAssocID="{413E9B6C-C0F5-487D-A663-3AAFD6065225}" presName="composite" presStyleCnt="0"/>
      <dgm:spPr/>
    </dgm:pt>
    <dgm:pt modelId="{E04F5BCC-CB6C-44EA-94E8-B2AA199EEC84}" type="pres">
      <dgm:prSet presAssocID="{413E9B6C-C0F5-487D-A663-3AAFD6065225}" presName="background" presStyleLbl="node0" presStyleIdx="0" presStyleCnt="2"/>
      <dgm:spPr>
        <a:solidFill>
          <a:srgbClr val="008000"/>
        </a:solidFill>
      </dgm:spPr>
    </dgm:pt>
    <dgm:pt modelId="{3205AD31-A7B6-4BB3-A236-BAB699FFCD23}" type="pres">
      <dgm:prSet presAssocID="{413E9B6C-C0F5-487D-A663-3AAFD6065225}" presName="text" presStyleLbl="fgAcc0" presStyleIdx="0" presStyleCnt="2" custScaleX="13580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11ACABC-7540-4B5D-976D-60AD1E41BD0D}" type="pres">
      <dgm:prSet presAssocID="{413E9B6C-C0F5-487D-A663-3AAFD6065225}" presName="hierChild2" presStyleCnt="0"/>
      <dgm:spPr/>
    </dgm:pt>
    <dgm:pt modelId="{4981A6E0-3488-4D2B-A796-3D351394C3A4}" type="pres">
      <dgm:prSet presAssocID="{C98A4C9E-53E1-4F74-8603-62B1551241FF}" presName="Name10" presStyleLbl="parChTrans1D2" presStyleIdx="0" presStyleCnt="3"/>
      <dgm:spPr/>
      <dgm:t>
        <a:bodyPr/>
        <a:lstStyle/>
        <a:p>
          <a:endParaRPr lang="es-ES"/>
        </a:p>
      </dgm:t>
    </dgm:pt>
    <dgm:pt modelId="{8E442B5A-9EF6-4FF9-9BB1-B49A800E97CE}" type="pres">
      <dgm:prSet presAssocID="{B92E3D76-7839-46AB-9418-481A480EA106}" presName="hierRoot2" presStyleCnt="0"/>
      <dgm:spPr/>
    </dgm:pt>
    <dgm:pt modelId="{40E9D23F-D61F-422F-A991-DC5D12A151D6}" type="pres">
      <dgm:prSet presAssocID="{B92E3D76-7839-46AB-9418-481A480EA106}" presName="composite2" presStyleCnt="0"/>
      <dgm:spPr/>
    </dgm:pt>
    <dgm:pt modelId="{2556C095-48AF-43E1-8C87-525050CBB49B}" type="pres">
      <dgm:prSet presAssocID="{B92E3D76-7839-46AB-9418-481A480EA106}" presName="background2" presStyleLbl="node2" presStyleIdx="0" presStyleCnt="3"/>
      <dgm:spPr>
        <a:solidFill>
          <a:srgbClr val="008000"/>
        </a:solidFill>
      </dgm:spPr>
    </dgm:pt>
    <dgm:pt modelId="{8A0D74E9-4AEB-418B-B3A5-6EE6C411EBC6}" type="pres">
      <dgm:prSet presAssocID="{B92E3D76-7839-46AB-9418-481A480EA106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87A67D4-AFCC-47B4-B414-58C6DF97C2CB}" type="pres">
      <dgm:prSet presAssocID="{B92E3D76-7839-46AB-9418-481A480EA106}" presName="hierChild3" presStyleCnt="0"/>
      <dgm:spPr/>
    </dgm:pt>
    <dgm:pt modelId="{0152E924-B047-451F-A38F-90DE8519D7EA}" type="pres">
      <dgm:prSet presAssocID="{D96B1A34-8667-450D-98E6-A91DC92D58DD}" presName="Name17" presStyleLbl="parChTrans1D3" presStyleIdx="0" presStyleCnt="2"/>
      <dgm:spPr/>
      <dgm:t>
        <a:bodyPr/>
        <a:lstStyle/>
        <a:p>
          <a:endParaRPr lang="es-ES"/>
        </a:p>
      </dgm:t>
    </dgm:pt>
    <dgm:pt modelId="{8988557D-5206-488D-A919-B25537C3B19C}" type="pres">
      <dgm:prSet presAssocID="{D2622CEC-414D-4AD9-972C-7A7CB9511D5B}" presName="hierRoot3" presStyleCnt="0"/>
      <dgm:spPr/>
    </dgm:pt>
    <dgm:pt modelId="{B897897E-A871-4569-989F-49403100FF4E}" type="pres">
      <dgm:prSet presAssocID="{D2622CEC-414D-4AD9-972C-7A7CB9511D5B}" presName="composite3" presStyleCnt="0"/>
      <dgm:spPr/>
    </dgm:pt>
    <dgm:pt modelId="{7618712D-DEF2-4884-A99A-F0A0801CC298}" type="pres">
      <dgm:prSet presAssocID="{D2622CEC-414D-4AD9-972C-7A7CB9511D5B}" presName="background3" presStyleLbl="node3" presStyleIdx="0" presStyleCnt="2"/>
      <dgm:spPr>
        <a:solidFill>
          <a:srgbClr val="FFC000"/>
        </a:solidFill>
      </dgm:spPr>
    </dgm:pt>
    <dgm:pt modelId="{7D66FB63-7623-483D-9563-AD5A2F70EA0A}" type="pres">
      <dgm:prSet presAssocID="{D2622CEC-414D-4AD9-972C-7A7CB9511D5B}" presName="text3" presStyleLbl="fgAcc3" presStyleIdx="0" presStyleCnt="2" custScaleX="78561" custScaleY="4844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F6DD548-A2C0-47DB-9AA0-13463DC16C7D}" type="pres">
      <dgm:prSet presAssocID="{D2622CEC-414D-4AD9-972C-7A7CB9511D5B}" presName="hierChild4" presStyleCnt="0"/>
      <dgm:spPr/>
    </dgm:pt>
    <dgm:pt modelId="{07073416-09F5-46B8-816B-0ADFAA743BFF}" type="pres">
      <dgm:prSet presAssocID="{FABDD22C-58D2-4783-BDC2-2668782EDFAE}" presName="Name17" presStyleLbl="parChTrans1D3" presStyleIdx="1" presStyleCnt="2"/>
      <dgm:spPr/>
      <dgm:t>
        <a:bodyPr/>
        <a:lstStyle/>
        <a:p>
          <a:endParaRPr lang="es-ES"/>
        </a:p>
      </dgm:t>
    </dgm:pt>
    <dgm:pt modelId="{1AB7F387-AC99-4614-8DDA-F0B22E2A3874}" type="pres">
      <dgm:prSet presAssocID="{0D6A8C04-F1C4-4DFA-8FD1-DC4E3FF683D5}" presName="hierRoot3" presStyleCnt="0"/>
      <dgm:spPr/>
    </dgm:pt>
    <dgm:pt modelId="{9D7AF443-DA63-4CC7-9F0D-D00AB28D4087}" type="pres">
      <dgm:prSet presAssocID="{0D6A8C04-F1C4-4DFA-8FD1-DC4E3FF683D5}" presName="composite3" presStyleCnt="0"/>
      <dgm:spPr/>
    </dgm:pt>
    <dgm:pt modelId="{15B7AB17-CA1F-46B5-9971-3F81C32404D3}" type="pres">
      <dgm:prSet presAssocID="{0D6A8C04-F1C4-4DFA-8FD1-DC4E3FF683D5}" presName="background3" presStyleLbl="node3" presStyleIdx="1" presStyleCnt="2"/>
      <dgm:spPr>
        <a:solidFill>
          <a:srgbClr val="FFC000"/>
        </a:solidFill>
      </dgm:spPr>
    </dgm:pt>
    <dgm:pt modelId="{E7429A6D-C086-4C21-846B-FA8E9C237C99}" type="pres">
      <dgm:prSet presAssocID="{0D6A8C04-F1C4-4DFA-8FD1-DC4E3FF683D5}" presName="text3" presStyleLbl="fgAcc3" presStyleIdx="1" presStyleCnt="2" custScaleX="71170" custScaleY="5293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61C6C42-6CF6-4A17-A803-C4B613BFB16D}" type="pres">
      <dgm:prSet presAssocID="{0D6A8C04-F1C4-4DFA-8FD1-DC4E3FF683D5}" presName="hierChild4" presStyleCnt="0"/>
      <dgm:spPr/>
    </dgm:pt>
    <dgm:pt modelId="{24AC0394-5B1C-4E0A-946A-73C82FE79033}" type="pres">
      <dgm:prSet presAssocID="{A7744383-AB67-4447-95DF-EBAB6893EF4B}" presName="Name10" presStyleLbl="parChTrans1D2" presStyleIdx="1" presStyleCnt="3"/>
      <dgm:spPr/>
      <dgm:t>
        <a:bodyPr/>
        <a:lstStyle/>
        <a:p>
          <a:endParaRPr lang="es-ES"/>
        </a:p>
      </dgm:t>
    </dgm:pt>
    <dgm:pt modelId="{730EDFB3-F63A-4E84-AF48-984DF70E4409}" type="pres">
      <dgm:prSet presAssocID="{A364319A-D61D-4390-A431-619AC89D5573}" presName="hierRoot2" presStyleCnt="0"/>
      <dgm:spPr/>
    </dgm:pt>
    <dgm:pt modelId="{B806629E-0389-4BE8-8D8D-7EE05EF53C71}" type="pres">
      <dgm:prSet presAssocID="{A364319A-D61D-4390-A431-619AC89D5573}" presName="composite2" presStyleCnt="0"/>
      <dgm:spPr/>
    </dgm:pt>
    <dgm:pt modelId="{F3B63778-C053-4980-8F83-9E29D51725B5}" type="pres">
      <dgm:prSet presAssocID="{A364319A-D61D-4390-A431-619AC89D5573}" presName="background2" presStyleLbl="node2" presStyleIdx="1" presStyleCnt="3"/>
      <dgm:spPr>
        <a:solidFill>
          <a:srgbClr val="008000"/>
        </a:solidFill>
      </dgm:spPr>
    </dgm:pt>
    <dgm:pt modelId="{A05EF130-089F-4BBF-BB43-C8F0F3399E39}" type="pres">
      <dgm:prSet presAssocID="{A364319A-D61D-4390-A431-619AC89D5573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0E405E1-4AC1-4FB2-B89A-DCA6E3B13CDA}" type="pres">
      <dgm:prSet presAssocID="{A364319A-D61D-4390-A431-619AC89D5573}" presName="hierChild3" presStyleCnt="0"/>
      <dgm:spPr/>
    </dgm:pt>
    <dgm:pt modelId="{F42C61AF-FCC4-4C5F-B4EB-ABF752BCAAC1}" type="pres">
      <dgm:prSet presAssocID="{9B1C9E66-39C0-4FB8-A6FA-EC9FCBB2F2BC}" presName="Name10" presStyleLbl="parChTrans1D2" presStyleIdx="2" presStyleCnt="3"/>
      <dgm:spPr/>
      <dgm:t>
        <a:bodyPr/>
        <a:lstStyle/>
        <a:p>
          <a:endParaRPr lang="es-ES"/>
        </a:p>
      </dgm:t>
    </dgm:pt>
    <dgm:pt modelId="{E1057DB2-77BB-492F-BECB-39C2B66F051B}" type="pres">
      <dgm:prSet presAssocID="{FF762676-5ECA-46F1-B8C8-32561901FB8D}" presName="hierRoot2" presStyleCnt="0"/>
      <dgm:spPr/>
    </dgm:pt>
    <dgm:pt modelId="{C7133460-AC4E-4CAE-9D6D-F72C50354E66}" type="pres">
      <dgm:prSet presAssocID="{FF762676-5ECA-46F1-B8C8-32561901FB8D}" presName="composite2" presStyleCnt="0"/>
      <dgm:spPr/>
    </dgm:pt>
    <dgm:pt modelId="{D50E77D8-525F-4EB3-8749-8D189EBBFCFC}" type="pres">
      <dgm:prSet presAssocID="{FF762676-5ECA-46F1-B8C8-32561901FB8D}" presName="background2" presStyleLbl="node2" presStyleIdx="2" presStyleCnt="3"/>
      <dgm:spPr>
        <a:solidFill>
          <a:srgbClr val="008000"/>
        </a:solidFill>
      </dgm:spPr>
    </dgm:pt>
    <dgm:pt modelId="{E11F3104-C9E9-4A9A-9FBC-8E6932DA0F89}" type="pres">
      <dgm:prSet presAssocID="{FF762676-5ECA-46F1-B8C8-32561901FB8D}" presName="text2" presStyleLbl="fgAcc2" presStyleIdx="2" presStyleCnt="3" custScaleY="10000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6A8B9A8-A1E6-49F5-812E-39CB92D0B1C2}" type="pres">
      <dgm:prSet presAssocID="{FF762676-5ECA-46F1-B8C8-32561901FB8D}" presName="hierChild3" presStyleCnt="0"/>
      <dgm:spPr/>
    </dgm:pt>
    <dgm:pt modelId="{4A19E33B-B23E-4B14-BB6B-9F7781A032AB}" type="pres">
      <dgm:prSet presAssocID="{3396A2F1-22CF-4043-8943-F11BFB79AB0C}" presName="hierRoot1" presStyleCnt="0"/>
      <dgm:spPr/>
    </dgm:pt>
    <dgm:pt modelId="{7883F043-F8CE-49BC-B2A6-0DFE8033E704}" type="pres">
      <dgm:prSet presAssocID="{3396A2F1-22CF-4043-8943-F11BFB79AB0C}" presName="composite" presStyleCnt="0"/>
      <dgm:spPr/>
    </dgm:pt>
    <dgm:pt modelId="{684A0E91-AA4F-4E05-A6E4-EC3A0A10A433}" type="pres">
      <dgm:prSet presAssocID="{3396A2F1-22CF-4043-8943-F11BFB79AB0C}" presName="background" presStyleLbl="node0" presStyleIdx="1" presStyleCnt="2"/>
      <dgm:spPr>
        <a:solidFill>
          <a:srgbClr val="008000"/>
        </a:solidFill>
      </dgm:spPr>
    </dgm:pt>
    <dgm:pt modelId="{E33F67DB-4D14-4619-85F5-32F25B677D55}" type="pres">
      <dgm:prSet presAssocID="{3396A2F1-22CF-4043-8943-F11BFB79AB0C}" presName="text" presStyleLbl="fgAcc0" presStyleIdx="1" presStyleCnt="2" custScaleX="71170" custScaleY="52938" custLinFactX="-6272" custLinFactY="100000" custLinFactNeighborX="-100000" custLinFactNeighborY="18464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B67D87B-BF3F-446E-B333-89A2066E2138}" type="pres">
      <dgm:prSet presAssocID="{3396A2F1-22CF-4043-8943-F11BFB79AB0C}" presName="hierChild2" presStyleCnt="0"/>
      <dgm:spPr/>
    </dgm:pt>
  </dgm:ptLst>
  <dgm:cxnLst>
    <dgm:cxn modelId="{615A3C30-5474-4361-8F2A-4E7F9BD70133}" type="presOf" srcId="{0D6A8C04-F1C4-4DFA-8FD1-DC4E3FF683D5}" destId="{E7429A6D-C086-4C21-846B-FA8E9C237C99}" srcOrd="0" destOrd="0" presId="urn:microsoft.com/office/officeart/2005/8/layout/hierarchy1"/>
    <dgm:cxn modelId="{952B399C-FA70-4E68-8B92-A3525CF50E67}" srcId="{413E9B6C-C0F5-487D-A663-3AAFD6065225}" destId="{FF762676-5ECA-46F1-B8C8-32561901FB8D}" srcOrd="2" destOrd="0" parTransId="{9B1C9E66-39C0-4FB8-A6FA-EC9FCBB2F2BC}" sibTransId="{074EC317-0D6F-4084-AB07-082A212A8C1C}"/>
    <dgm:cxn modelId="{2D19CF51-E642-45EA-99CE-17707FE8DC65}" type="presOf" srcId="{74E85E13-E6DC-490D-80AF-471099683EDA}" destId="{9A40287C-FA0E-4480-860F-ED80E2B1CD16}" srcOrd="0" destOrd="0" presId="urn:microsoft.com/office/officeart/2005/8/layout/hierarchy1"/>
    <dgm:cxn modelId="{04BC37CF-DC13-4105-9808-6C0768CFD95C}" type="presOf" srcId="{3396A2F1-22CF-4043-8943-F11BFB79AB0C}" destId="{E33F67DB-4D14-4619-85F5-32F25B677D55}" srcOrd="0" destOrd="0" presId="urn:microsoft.com/office/officeart/2005/8/layout/hierarchy1"/>
    <dgm:cxn modelId="{8578A1E8-767F-4592-B3D7-5171C0362457}" type="presOf" srcId="{D96B1A34-8667-450D-98E6-A91DC92D58DD}" destId="{0152E924-B047-451F-A38F-90DE8519D7EA}" srcOrd="0" destOrd="0" presId="urn:microsoft.com/office/officeart/2005/8/layout/hierarchy1"/>
    <dgm:cxn modelId="{2E14DE76-37E2-41BA-9200-48B596FD098E}" type="presOf" srcId="{9B1C9E66-39C0-4FB8-A6FA-EC9FCBB2F2BC}" destId="{F42C61AF-FCC4-4C5F-B4EB-ABF752BCAAC1}" srcOrd="0" destOrd="0" presId="urn:microsoft.com/office/officeart/2005/8/layout/hierarchy1"/>
    <dgm:cxn modelId="{4937CECA-D818-49E4-9A02-263FE3FEDEB5}" srcId="{413E9B6C-C0F5-487D-A663-3AAFD6065225}" destId="{A364319A-D61D-4390-A431-619AC89D5573}" srcOrd="1" destOrd="0" parTransId="{A7744383-AB67-4447-95DF-EBAB6893EF4B}" sibTransId="{262DB545-38E5-4A2E-916B-691C5132CC92}"/>
    <dgm:cxn modelId="{653B73D0-1543-40BD-983C-2B8E0DCA0E15}" srcId="{413E9B6C-C0F5-487D-A663-3AAFD6065225}" destId="{B92E3D76-7839-46AB-9418-481A480EA106}" srcOrd="0" destOrd="0" parTransId="{C98A4C9E-53E1-4F74-8603-62B1551241FF}" sibTransId="{369159FF-E2AF-44AB-90A7-57AB5D37A6A8}"/>
    <dgm:cxn modelId="{263E5ED5-1A92-4429-B47E-361BBF1E7A60}" srcId="{B92E3D76-7839-46AB-9418-481A480EA106}" destId="{D2622CEC-414D-4AD9-972C-7A7CB9511D5B}" srcOrd="0" destOrd="0" parTransId="{D96B1A34-8667-450D-98E6-A91DC92D58DD}" sibTransId="{939FB3DC-7DFB-42A2-835F-2513C0B84248}"/>
    <dgm:cxn modelId="{C99EAAC8-E0B7-4022-A47F-F4057C78DC5A}" type="presOf" srcId="{A364319A-D61D-4390-A431-619AC89D5573}" destId="{A05EF130-089F-4BBF-BB43-C8F0F3399E39}" srcOrd="0" destOrd="0" presId="urn:microsoft.com/office/officeart/2005/8/layout/hierarchy1"/>
    <dgm:cxn modelId="{8B952DFD-9016-4D33-815B-0801AB82F225}" type="presOf" srcId="{A7744383-AB67-4447-95DF-EBAB6893EF4B}" destId="{24AC0394-5B1C-4E0A-946A-73C82FE79033}" srcOrd="0" destOrd="0" presId="urn:microsoft.com/office/officeart/2005/8/layout/hierarchy1"/>
    <dgm:cxn modelId="{110835EF-AFEA-436F-9740-111D8173FB3F}" srcId="{B92E3D76-7839-46AB-9418-481A480EA106}" destId="{0D6A8C04-F1C4-4DFA-8FD1-DC4E3FF683D5}" srcOrd="1" destOrd="0" parTransId="{FABDD22C-58D2-4783-BDC2-2668782EDFAE}" sibTransId="{C4E92AEF-5B9D-40C0-8ACE-E50A58641B70}"/>
    <dgm:cxn modelId="{BA52BFBD-1BCE-40C0-B58E-0351FADF208D}" srcId="{74E85E13-E6DC-490D-80AF-471099683EDA}" destId="{3396A2F1-22CF-4043-8943-F11BFB79AB0C}" srcOrd="1" destOrd="0" parTransId="{8AEE0137-0024-4B52-851A-6D9F8DB3F987}" sibTransId="{9BED2969-80DC-4AE2-A101-4C37F10C020B}"/>
    <dgm:cxn modelId="{7BED9EFD-BE0E-4A6D-BCC5-D9FEF42CD262}" type="presOf" srcId="{FABDD22C-58D2-4783-BDC2-2668782EDFAE}" destId="{07073416-09F5-46B8-816B-0ADFAA743BFF}" srcOrd="0" destOrd="0" presId="urn:microsoft.com/office/officeart/2005/8/layout/hierarchy1"/>
    <dgm:cxn modelId="{4579F396-940E-4449-8327-C800CF8BC964}" type="presOf" srcId="{D2622CEC-414D-4AD9-972C-7A7CB9511D5B}" destId="{7D66FB63-7623-483D-9563-AD5A2F70EA0A}" srcOrd="0" destOrd="0" presId="urn:microsoft.com/office/officeart/2005/8/layout/hierarchy1"/>
    <dgm:cxn modelId="{4796662F-F31F-49C3-805F-C57A2AA8B144}" type="presOf" srcId="{B92E3D76-7839-46AB-9418-481A480EA106}" destId="{8A0D74E9-4AEB-418B-B3A5-6EE6C411EBC6}" srcOrd="0" destOrd="0" presId="urn:microsoft.com/office/officeart/2005/8/layout/hierarchy1"/>
    <dgm:cxn modelId="{B88D58E7-FCCC-4CA0-B6FE-6DCC9732524A}" type="presOf" srcId="{C98A4C9E-53E1-4F74-8603-62B1551241FF}" destId="{4981A6E0-3488-4D2B-A796-3D351394C3A4}" srcOrd="0" destOrd="0" presId="urn:microsoft.com/office/officeart/2005/8/layout/hierarchy1"/>
    <dgm:cxn modelId="{73B4F30C-3DE1-4FD9-AA85-B9EB9F9DED66}" type="presOf" srcId="{413E9B6C-C0F5-487D-A663-3AAFD6065225}" destId="{3205AD31-A7B6-4BB3-A236-BAB699FFCD23}" srcOrd="0" destOrd="0" presId="urn:microsoft.com/office/officeart/2005/8/layout/hierarchy1"/>
    <dgm:cxn modelId="{620C5E1D-9677-4794-8304-336C9BB49287}" type="presOf" srcId="{FF762676-5ECA-46F1-B8C8-32561901FB8D}" destId="{E11F3104-C9E9-4A9A-9FBC-8E6932DA0F89}" srcOrd="0" destOrd="0" presId="urn:microsoft.com/office/officeart/2005/8/layout/hierarchy1"/>
    <dgm:cxn modelId="{6CBC30C3-56D1-442B-8D30-29AFC11A789D}" srcId="{74E85E13-E6DC-490D-80AF-471099683EDA}" destId="{413E9B6C-C0F5-487D-A663-3AAFD6065225}" srcOrd="0" destOrd="0" parTransId="{A69847BE-2DC7-46A5-8E38-B4F85D48C028}" sibTransId="{07C46681-8FA8-4556-AC81-6DA3662B5AE9}"/>
    <dgm:cxn modelId="{91930057-625E-4905-A259-FCE9561FA2D6}" type="presParOf" srcId="{9A40287C-FA0E-4480-860F-ED80E2B1CD16}" destId="{E44F1423-DA69-4649-9072-A7272559234B}" srcOrd="0" destOrd="0" presId="urn:microsoft.com/office/officeart/2005/8/layout/hierarchy1"/>
    <dgm:cxn modelId="{61FBFBAE-28A3-4147-81E8-0AB7747DA4B8}" type="presParOf" srcId="{E44F1423-DA69-4649-9072-A7272559234B}" destId="{02375DFD-1132-4B9B-B001-D74ABFA1F176}" srcOrd="0" destOrd="0" presId="urn:microsoft.com/office/officeart/2005/8/layout/hierarchy1"/>
    <dgm:cxn modelId="{323009DA-6E21-4366-9ADE-1A9DD152B4A7}" type="presParOf" srcId="{02375DFD-1132-4B9B-B001-D74ABFA1F176}" destId="{E04F5BCC-CB6C-44EA-94E8-B2AA199EEC84}" srcOrd="0" destOrd="0" presId="urn:microsoft.com/office/officeart/2005/8/layout/hierarchy1"/>
    <dgm:cxn modelId="{8061E4BA-DB3A-4475-88CE-ACFC760F9D3C}" type="presParOf" srcId="{02375DFD-1132-4B9B-B001-D74ABFA1F176}" destId="{3205AD31-A7B6-4BB3-A236-BAB699FFCD23}" srcOrd="1" destOrd="0" presId="urn:microsoft.com/office/officeart/2005/8/layout/hierarchy1"/>
    <dgm:cxn modelId="{0F9701FE-C426-433C-A210-136DF98138B9}" type="presParOf" srcId="{E44F1423-DA69-4649-9072-A7272559234B}" destId="{211ACABC-7540-4B5D-976D-60AD1E41BD0D}" srcOrd="1" destOrd="0" presId="urn:microsoft.com/office/officeart/2005/8/layout/hierarchy1"/>
    <dgm:cxn modelId="{FC616CED-E0CF-43EE-BC0E-73BB686463BA}" type="presParOf" srcId="{211ACABC-7540-4B5D-976D-60AD1E41BD0D}" destId="{4981A6E0-3488-4D2B-A796-3D351394C3A4}" srcOrd="0" destOrd="0" presId="urn:microsoft.com/office/officeart/2005/8/layout/hierarchy1"/>
    <dgm:cxn modelId="{12D40376-A9E4-4306-A8A5-DB07B4A68B74}" type="presParOf" srcId="{211ACABC-7540-4B5D-976D-60AD1E41BD0D}" destId="{8E442B5A-9EF6-4FF9-9BB1-B49A800E97CE}" srcOrd="1" destOrd="0" presId="urn:microsoft.com/office/officeart/2005/8/layout/hierarchy1"/>
    <dgm:cxn modelId="{5932CA21-D76E-4839-A09C-B4CA5EAFEC02}" type="presParOf" srcId="{8E442B5A-9EF6-4FF9-9BB1-B49A800E97CE}" destId="{40E9D23F-D61F-422F-A991-DC5D12A151D6}" srcOrd="0" destOrd="0" presId="urn:microsoft.com/office/officeart/2005/8/layout/hierarchy1"/>
    <dgm:cxn modelId="{6BEF4C73-0E7A-4111-809A-E9CC5551D109}" type="presParOf" srcId="{40E9D23F-D61F-422F-A991-DC5D12A151D6}" destId="{2556C095-48AF-43E1-8C87-525050CBB49B}" srcOrd="0" destOrd="0" presId="urn:microsoft.com/office/officeart/2005/8/layout/hierarchy1"/>
    <dgm:cxn modelId="{553EA991-89C5-49A3-9D68-50A889CB7B63}" type="presParOf" srcId="{40E9D23F-D61F-422F-A991-DC5D12A151D6}" destId="{8A0D74E9-4AEB-418B-B3A5-6EE6C411EBC6}" srcOrd="1" destOrd="0" presId="urn:microsoft.com/office/officeart/2005/8/layout/hierarchy1"/>
    <dgm:cxn modelId="{17DB08BF-85A3-44D0-B1DD-B76CF0052DD3}" type="presParOf" srcId="{8E442B5A-9EF6-4FF9-9BB1-B49A800E97CE}" destId="{A87A67D4-AFCC-47B4-B414-58C6DF97C2CB}" srcOrd="1" destOrd="0" presId="urn:microsoft.com/office/officeart/2005/8/layout/hierarchy1"/>
    <dgm:cxn modelId="{DC3A66D3-A045-40EB-879F-FE6D310CC507}" type="presParOf" srcId="{A87A67D4-AFCC-47B4-B414-58C6DF97C2CB}" destId="{0152E924-B047-451F-A38F-90DE8519D7EA}" srcOrd="0" destOrd="0" presId="urn:microsoft.com/office/officeart/2005/8/layout/hierarchy1"/>
    <dgm:cxn modelId="{B5235E7C-CAA9-4817-B67E-B3C5676CCD04}" type="presParOf" srcId="{A87A67D4-AFCC-47B4-B414-58C6DF97C2CB}" destId="{8988557D-5206-488D-A919-B25537C3B19C}" srcOrd="1" destOrd="0" presId="urn:microsoft.com/office/officeart/2005/8/layout/hierarchy1"/>
    <dgm:cxn modelId="{035E19BE-FFAD-4DB7-9A53-EEAAC07050CA}" type="presParOf" srcId="{8988557D-5206-488D-A919-B25537C3B19C}" destId="{B897897E-A871-4569-989F-49403100FF4E}" srcOrd="0" destOrd="0" presId="urn:microsoft.com/office/officeart/2005/8/layout/hierarchy1"/>
    <dgm:cxn modelId="{7015C3D6-0792-4F5C-8859-0C35C6F9D356}" type="presParOf" srcId="{B897897E-A871-4569-989F-49403100FF4E}" destId="{7618712D-DEF2-4884-A99A-F0A0801CC298}" srcOrd="0" destOrd="0" presId="urn:microsoft.com/office/officeart/2005/8/layout/hierarchy1"/>
    <dgm:cxn modelId="{F52A773D-E62A-439F-B2D1-94358BF7ACA0}" type="presParOf" srcId="{B897897E-A871-4569-989F-49403100FF4E}" destId="{7D66FB63-7623-483D-9563-AD5A2F70EA0A}" srcOrd="1" destOrd="0" presId="urn:microsoft.com/office/officeart/2005/8/layout/hierarchy1"/>
    <dgm:cxn modelId="{B5765A3E-AB24-43D7-9AA8-4E230BD949E8}" type="presParOf" srcId="{8988557D-5206-488D-A919-B25537C3B19C}" destId="{EF6DD548-A2C0-47DB-9AA0-13463DC16C7D}" srcOrd="1" destOrd="0" presId="urn:microsoft.com/office/officeart/2005/8/layout/hierarchy1"/>
    <dgm:cxn modelId="{5DD3FFA5-08B7-446B-A608-B6F732D2DDFB}" type="presParOf" srcId="{A87A67D4-AFCC-47B4-B414-58C6DF97C2CB}" destId="{07073416-09F5-46B8-816B-0ADFAA743BFF}" srcOrd="2" destOrd="0" presId="urn:microsoft.com/office/officeart/2005/8/layout/hierarchy1"/>
    <dgm:cxn modelId="{B287E144-8140-4AE6-A49E-B9E60CA06B6D}" type="presParOf" srcId="{A87A67D4-AFCC-47B4-B414-58C6DF97C2CB}" destId="{1AB7F387-AC99-4614-8DDA-F0B22E2A3874}" srcOrd="3" destOrd="0" presId="urn:microsoft.com/office/officeart/2005/8/layout/hierarchy1"/>
    <dgm:cxn modelId="{6A0A473D-6B21-42A9-9A84-6F6A4E84ABEA}" type="presParOf" srcId="{1AB7F387-AC99-4614-8DDA-F0B22E2A3874}" destId="{9D7AF443-DA63-4CC7-9F0D-D00AB28D4087}" srcOrd="0" destOrd="0" presId="urn:microsoft.com/office/officeart/2005/8/layout/hierarchy1"/>
    <dgm:cxn modelId="{16318196-9B3F-4753-B4DF-BB68F6021136}" type="presParOf" srcId="{9D7AF443-DA63-4CC7-9F0D-D00AB28D4087}" destId="{15B7AB17-CA1F-46B5-9971-3F81C32404D3}" srcOrd="0" destOrd="0" presId="urn:microsoft.com/office/officeart/2005/8/layout/hierarchy1"/>
    <dgm:cxn modelId="{FF34E4DE-57FD-4EDA-942A-4489E8AF15F4}" type="presParOf" srcId="{9D7AF443-DA63-4CC7-9F0D-D00AB28D4087}" destId="{E7429A6D-C086-4C21-846B-FA8E9C237C99}" srcOrd="1" destOrd="0" presId="urn:microsoft.com/office/officeart/2005/8/layout/hierarchy1"/>
    <dgm:cxn modelId="{B2C0D97C-0A40-4612-ABBD-6D769B367F44}" type="presParOf" srcId="{1AB7F387-AC99-4614-8DDA-F0B22E2A3874}" destId="{B61C6C42-6CF6-4A17-A803-C4B613BFB16D}" srcOrd="1" destOrd="0" presId="urn:microsoft.com/office/officeart/2005/8/layout/hierarchy1"/>
    <dgm:cxn modelId="{B14D2BEC-7F3E-485A-B151-C573FA875494}" type="presParOf" srcId="{211ACABC-7540-4B5D-976D-60AD1E41BD0D}" destId="{24AC0394-5B1C-4E0A-946A-73C82FE79033}" srcOrd="2" destOrd="0" presId="urn:microsoft.com/office/officeart/2005/8/layout/hierarchy1"/>
    <dgm:cxn modelId="{5559F36A-B264-45C2-B984-A204AE6476D0}" type="presParOf" srcId="{211ACABC-7540-4B5D-976D-60AD1E41BD0D}" destId="{730EDFB3-F63A-4E84-AF48-984DF70E4409}" srcOrd="3" destOrd="0" presId="urn:microsoft.com/office/officeart/2005/8/layout/hierarchy1"/>
    <dgm:cxn modelId="{F8A1D9C9-653E-4D65-AF20-80668A0E1A78}" type="presParOf" srcId="{730EDFB3-F63A-4E84-AF48-984DF70E4409}" destId="{B806629E-0389-4BE8-8D8D-7EE05EF53C71}" srcOrd="0" destOrd="0" presId="urn:microsoft.com/office/officeart/2005/8/layout/hierarchy1"/>
    <dgm:cxn modelId="{89D92F27-A047-4C59-AF6A-B0BEBCA4D4DD}" type="presParOf" srcId="{B806629E-0389-4BE8-8D8D-7EE05EF53C71}" destId="{F3B63778-C053-4980-8F83-9E29D51725B5}" srcOrd="0" destOrd="0" presId="urn:microsoft.com/office/officeart/2005/8/layout/hierarchy1"/>
    <dgm:cxn modelId="{7C1D2014-828D-4075-AA5E-3BDB4EBA04D5}" type="presParOf" srcId="{B806629E-0389-4BE8-8D8D-7EE05EF53C71}" destId="{A05EF130-089F-4BBF-BB43-C8F0F3399E39}" srcOrd="1" destOrd="0" presId="urn:microsoft.com/office/officeart/2005/8/layout/hierarchy1"/>
    <dgm:cxn modelId="{48C0ED4F-C944-4CB9-B744-D0B107DC221F}" type="presParOf" srcId="{730EDFB3-F63A-4E84-AF48-984DF70E4409}" destId="{B0E405E1-4AC1-4FB2-B89A-DCA6E3B13CDA}" srcOrd="1" destOrd="0" presId="urn:microsoft.com/office/officeart/2005/8/layout/hierarchy1"/>
    <dgm:cxn modelId="{8B2C36D9-55C1-4560-8CE6-E19CE6911092}" type="presParOf" srcId="{211ACABC-7540-4B5D-976D-60AD1E41BD0D}" destId="{F42C61AF-FCC4-4C5F-B4EB-ABF752BCAAC1}" srcOrd="4" destOrd="0" presId="urn:microsoft.com/office/officeart/2005/8/layout/hierarchy1"/>
    <dgm:cxn modelId="{04FBE523-CD9D-4248-8B43-8DB9193B2178}" type="presParOf" srcId="{211ACABC-7540-4B5D-976D-60AD1E41BD0D}" destId="{E1057DB2-77BB-492F-BECB-39C2B66F051B}" srcOrd="5" destOrd="0" presId="urn:microsoft.com/office/officeart/2005/8/layout/hierarchy1"/>
    <dgm:cxn modelId="{1E5ED3DA-DBA7-45DC-B1CC-902F0EF10BF4}" type="presParOf" srcId="{E1057DB2-77BB-492F-BECB-39C2B66F051B}" destId="{C7133460-AC4E-4CAE-9D6D-F72C50354E66}" srcOrd="0" destOrd="0" presId="urn:microsoft.com/office/officeart/2005/8/layout/hierarchy1"/>
    <dgm:cxn modelId="{846CDAA1-D6FB-409B-9257-78E8A7E757CA}" type="presParOf" srcId="{C7133460-AC4E-4CAE-9D6D-F72C50354E66}" destId="{D50E77D8-525F-4EB3-8749-8D189EBBFCFC}" srcOrd="0" destOrd="0" presId="urn:microsoft.com/office/officeart/2005/8/layout/hierarchy1"/>
    <dgm:cxn modelId="{0396B323-A63B-4A1C-8C01-9355A3F3D863}" type="presParOf" srcId="{C7133460-AC4E-4CAE-9D6D-F72C50354E66}" destId="{E11F3104-C9E9-4A9A-9FBC-8E6932DA0F89}" srcOrd="1" destOrd="0" presId="urn:microsoft.com/office/officeart/2005/8/layout/hierarchy1"/>
    <dgm:cxn modelId="{29288278-6BC4-41CD-BA34-1FD83609E822}" type="presParOf" srcId="{E1057DB2-77BB-492F-BECB-39C2B66F051B}" destId="{A6A8B9A8-A1E6-49F5-812E-39CB92D0B1C2}" srcOrd="1" destOrd="0" presId="urn:microsoft.com/office/officeart/2005/8/layout/hierarchy1"/>
    <dgm:cxn modelId="{8F55B26A-89EA-4BC6-B8EC-B4B5F8A7AD67}" type="presParOf" srcId="{9A40287C-FA0E-4480-860F-ED80E2B1CD16}" destId="{4A19E33B-B23E-4B14-BB6B-9F7781A032AB}" srcOrd="1" destOrd="0" presId="urn:microsoft.com/office/officeart/2005/8/layout/hierarchy1"/>
    <dgm:cxn modelId="{277129EB-0A6A-4F45-8F2D-760F81C7D212}" type="presParOf" srcId="{4A19E33B-B23E-4B14-BB6B-9F7781A032AB}" destId="{7883F043-F8CE-49BC-B2A6-0DFE8033E704}" srcOrd="0" destOrd="0" presId="urn:microsoft.com/office/officeart/2005/8/layout/hierarchy1"/>
    <dgm:cxn modelId="{9B25EEF5-D8B3-4F9C-85E0-FECD175BFF9F}" type="presParOf" srcId="{7883F043-F8CE-49BC-B2A6-0DFE8033E704}" destId="{684A0E91-AA4F-4E05-A6E4-EC3A0A10A433}" srcOrd="0" destOrd="0" presId="urn:microsoft.com/office/officeart/2005/8/layout/hierarchy1"/>
    <dgm:cxn modelId="{4930D9F6-CAAA-4234-9103-78960E74E358}" type="presParOf" srcId="{7883F043-F8CE-49BC-B2A6-0DFE8033E704}" destId="{E33F67DB-4D14-4619-85F5-32F25B677D55}" srcOrd="1" destOrd="0" presId="urn:microsoft.com/office/officeart/2005/8/layout/hierarchy1"/>
    <dgm:cxn modelId="{F0DF2A04-74BD-4622-B1AD-A8CFFEC83881}" type="presParOf" srcId="{4A19E33B-B23E-4B14-BB6B-9F7781A032AB}" destId="{4B67D87B-BF3F-446E-B333-89A2066E213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7D0770A-E163-4DEB-AAA3-BCF40A93585E}" type="doc">
      <dgm:prSet loTypeId="urn:microsoft.com/office/officeart/2005/8/layout/bProcess3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468EE7B-FC99-4B99-8A0D-F1B0B2965917}">
      <dgm:prSet phldrT="[Texto]"/>
      <dgm:spPr/>
      <dgm:t>
        <a:bodyPr/>
        <a:lstStyle/>
        <a:p>
          <a:r>
            <a:rPr lang="es-MX" b="1" dirty="0">
              <a:solidFill>
                <a:srgbClr val="000000"/>
              </a:solidFill>
              <a:latin typeface="Iskoola Pota" panose="020B0502040204020203" pitchFamily="34" charset="0"/>
              <a:cs typeface="Iskoola Pota" panose="020B0502040204020203" pitchFamily="34" charset="0"/>
            </a:rPr>
            <a:t>Portada</a:t>
          </a:r>
          <a:endParaRPr lang="es-ES" dirty="0"/>
        </a:p>
      </dgm:t>
    </dgm:pt>
    <dgm:pt modelId="{0A442E40-D9C1-4FDC-B476-41F8A04EC708}" type="parTrans" cxnId="{D397CCCB-FC8A-4E9A-A35D-4A120EC911E6}">
      <dgm:prSet/>
      <dgm:spPr/>
      <dgm:t>
        <a:bodyPr/>
        <a:lstStyle/>
        <a:p>
          <a:endParaRPr lang="es-ES"/>
        </a:p>
      </dgm:t>
    </dgm:pt>
    <dgm:pt modelId="{035F31A0-D89A-4567-A0B1-A46088C6DCDD}" type="sibTrans" cxnId="{D397CCCB-FC8A-4E9A-A35D-4A120EC911E6}">
      <dgm:prSet/>
      <dgm:spPr/>
      <dgm:t>
        <a:bodyPr/>
        <a:lstStyle/>
        <a:p>
          <a:endParaRPr lang="es-ES"/>
        </a:p>
      </dgm:t>
    </dgm:pt>
    <dgm:pt modelId="{B56B4925-EEEB-4802-9ED7-D2B1CD48A181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  <a:latin typeface="Iskoola Pota" panose="020B0502040204020203"/>
            </a:rPr>
            <a:t>Introducción</a:t>
          </a:r>
        </a:p>
      </dgm:t>
    </dgm:pt>
    <dgm:pt modelId="{B40F25C9-1111-4E8B-AE74-3782BC57B9F1}" type="parTrans" cxnId="{C11E4638-5837-4565-9BC3-3D0738FF14B6}">
      <dgm:prSet/>
      <dgm:spPr/>
      <dgm:t>
        <a:bodyPr/>
        <a:lstStyle/>
        <a:p>
          <a:endParaRPr lang="es-ES"/>
        </a:p>
      </dgm:t>
    </dgm:pt>
    <dgm:pt modelId="{D606886E-23D1-4E5E-895D-9AD3313EE5C9}" type="sibTrans" cxnId="{C11E4638-5837-4565-9BC3-3D0738FF14B6}">
      <dgm:prSet/>
      <dgm:spPr/>
      <dgm:t>
        <a:bodyPr/>
        <a:lstStyle/>
        <a:p>
          <a:endParaRPr lang="es-ES"/>
        </a:p>
      </dgm:t>
    </dgm:pt>
    <dgm:pt modelId="{221078D6-E4F3-420A-8A07-3FBCF9C17295}">
      <dgm:prSet phldrT="[Texto]"/>
      <dgm:spPr/>
      <dgm:t>
        <a:bodyPr/>
        <a:lstStyle/>
        <a:p>
          <a:r>
            <a:rPr lang="es-MX" b="1" dirty="0">
              <a:solidFill>
                <a:srgbClr val="000000"/>
              </a:solidFill>
              <a:latin typeface="Iskoola Pota" panose="020B0502040204020203" pitchFamily="34" charset="0"/>
              <a:cs typeface="Iskoola Pota" panose="020B0502040204020203" pitchFamily="34" charset="0"/>
            </a:rPr>
            <a:t>Justificación </a:t>
          </a:r>
          <a:endParaRPr lang="es-ES" dirty="0"/>
        </a:p>
      </dgm:t>
    </dgm:pt>
    <dgm:pt modelId="{BF819BE6-F272-47A8-B36B-123FFCC91ED8}" type="parTrans" cxnId="{EFF4FEA6-2DC0-48DC-AC69-AD1A1D43E28B}">
      <dgm:prSet/>
      <dgm:spPr/>
      <dgm:t>
        <a:bodyPr/>
        <a:lstStyle/>
        <a:p>
          <a:endParaRPr lang="es-ES"/>
        </a:p>
      </dgm:t>
    </dgm:pt>
    <dgm:pt modelId="{8CA6A43D-FE66-4289-97F7-1A71A2AF74E8}" type="sibTrans" cxnId="{EFF4FEA6-2DC0-48DC-AC69-AD1A1D43E28B}">
      <dgm:prSet/>
      <dgm:spPr/>
      <dgm:t>
        <a:bodyPr/>
        <a:lstStyle/>
        <a:p>
          <a:endParaRPr lang="es-ES"/>
        </a:p>
      </dgm:t>
    </dgm:pt>
    <dgm:pt modelId="{CFEC47FE-1164-442D-970E-9F40333E1BE6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  <a:latin typeface="Iskoola Pota" panose="020B0502040204020203"/>
            </a:rPr>
            <a:t>Marco Teórico</a:t>
          </a:r>
        </a:p>
      </dgm:t>
    </dgm:pt>
    <dgm:pt modelId="{13903BBF-1669-468B-954B-AF29ED638EE7}" type="parTrans" cxnId="{D459DC40-2849-4CCA-A2CE-6EEE74C57D07}">
      <dgm:prSet/>
      <dgm:spPr/>
      <dgm:t>
        <a:bodyPr/>
        <a:lstStyle/>
        <a:p>
          <a:endParaRPr lang="es-ES"/>
        </a:p>
      </dgm:t>
    </dgm:pt>
    <dgm:pt modelId="{6180B205-D2BB-4486-AE3B-742DD51BA29F}" type="sibTrans" cxnId="{D459DC40-2849-4CCA-A2CE-6EEE74C57D07}">
      <dgm:prSet/>
      <dgm:spPr/>
      <dgm:t>
        <a:bodyPr/>
        <a:lstStyle/>
        <a:p>
          <a:endParaRPr lang="es-ES"/>
        </a:p>
      </dgm:t>
    </dgm:pt>
    <dgm:pt modelId="{9AA9860C-4743-4896-984B-86321FB3FE09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  <a:latin typeface="Iskoola Pota" panose="020B0502040204020203"/>
            </a:rPr>
            <a:t>Marco Legal</a:t>
          </a:r>
        </a:p>
      </dgm:t>
    </dgm:pt>
    <dgm:pt modelId="{3DE9EAC3-A8F5-43EC-ACE1-C5D0BAAB24F9}" type="parTrans" cxnId="{D10C48B2-EA3F-474E-81FE-842082FEAB82}">
      <dgm:prSet/>
      <dgm:spPr/>
      <dgm:t>
        <a:bodyPr/>
        <a:lstStyle/>
        <a:p>
          <a:endParaRPr lang="es-ES"/>
        </a:p>
      </dgm:t>
    </dgm:pt>
    <dgm:pt modelId="{F7C432E1-AD7B-4C86-B314-471C2EB0D228}" type="sibTrans" cxnId="{D10C48B2-EA3F-474E-81FE-842082FEAB82}">
      <dgm:prSet/>
      <dgm:spPr/>
      <dgm:t>
        <a:bodyPr/>
        <a:lstStyle/>
        <a:p>
          <a:endParaRPr lang="es-ES"/>
        </a:p>
      </dgm:t>
    </dgm:pt>
    <dgm:pt modelId="{32A706F1-6828-488F-A5C4-BFA09EA3852B}">
      <dgm:prSet/>
      <dgm:spPr/>
      <dgm:t>
        <a:bodyPr/>
        <a:lstStyle/>
        <a:p>
          <a:r>
            <a:rPr lang="es-ES" b="1" dirty="0">
              <a:solidFill>
                <a:schemeClr val="tx1"/>
              </a:solidFill>
              <a:latin typeface="Iskoola Pota" panose="020B0502040204020203"/>
            </a:rPr>
            <a:t>Análisis Matriz DOFA</a:t>
          </a:r>
        </a:p>
      </dgm:t>
    </dgm:pt>
    <dgm:pt modelId="{71199A14-5979-420E-A280-C9E1BBEB5463}" type="parTrans" cxnId="{CD103E37-635B-4F19-9D51-295D7462333C}">
      <dgm:prSet/>
      <dgm:spPr/>
      <dgm:t>
        <a:bodyPr/>
        <a:lstStyle/>
        <a:p>
          <a:endParaRPr lang="es-ES"/>
        </a:p>
      </dgm:t>
    </dgm:pt>
    <dgm:pt modelId="{1C5E3539-BE4F-4785-9A87-04728494CB43}" type="sibTrans" cxnId="{CD103E37-635B-4F19-9D51-295D7462333C}">
      <dgm:prSet/>
      <dgm:spPr/>
      <dgm:t>
        <a:bodyPr/>
        <a:lstStyle/>
        <a:p>
          <a:endParaRPr lang="es-ES"/>
        </a:p>
      </dgm:t>
    </dgm:pt>
    <dgm:pt modelId="{70C4AEDD-A3F8-4289-A0BC-5EE82E6A181E}">
      <dgm:prSet/>
      <dgm:spPr/>
      <dgm:t>
        <a:bodyPr/>
        <a:lstStyle/>
        <a:p>
          <a:r>
            <a:rPr lang="es-MX" b="1" dirty="0">
              <a:solidFill>
                <a:srgbClr val="000000"/>
              </a:solidFill>
              <a:latin typeface="Iskoola Pota" panose="020B0502040204020203" pitchFamily="34" charset="0"/>
              <a:cs typeface="Iskoola Pota" panose="020B0502040204020203" pitchFamily="34" charset="0"/>
            </a:rPr>
            <a:t>Población objeto</a:t>
          </a:r>
        </a:p>
      </dgm:t>
    </dgm:pt>
    <dgm:pt modelId="{A416CC8C-B7F4-47A0-9A9E-49B5B0294A46}" type="parTrans" cxnId="{C4FED677-9DAC-4E59-B473-62C5F7592243}">
      <dgm:prSet/>
      <dgm:spPr/>
      <dgm:t>
        <a:bodyPr/>
        <a:lstStyle/>
        <a:p>
          <a:endParaRPr lang="es-ES"/>
        </a:p>
      </dgm:t>
    </dgm:pt>
    <dgm:pt modelId="{ED203235-61CA-44A9-9A5C-52E300BED07D}" type="sibTrans" cxnId="{C4FED677-9DAC-4E59-B473-62C5F7592243}">
      <dgm:prSet/>
      <dgm:spPr/>
      <dgm:t>
        <a:bodyPr/>
        <a:lstStyle/>
        <a:p>
          <a:endParaRPr lang="es-ES"/>
        </a:p>
      </dgm:t>
    </dgm:pt>
    <dgm:pt modelId="{E1A30037-3B20-4056-AAC4-B648DCAF0A86}">
      <dgm:prSet/>
      <dgm:spPr/>
      <dgm:t>
        <a:bodyPr/>
        <a:lstStyle/>
        <a:p>
          <a:r>
            <a:rPr lang="es-MX" b="1" dirty="0">
              <a:solidFill>
                <a:srgbClr val="000000"/>
              </a:solidFill>
              <a:latin typeface="Iskoola Pota" panose="020B0502040204020203" pitchFamily="34" charset="0"/>
              <a:cs typeface="Iskoola Pota" panose="020B0502040204020203" pitchFamily="34" charset="0"/>
            </a:rPr>
            <a:t>Objetivos</a:t>
          </a:r>
        </a:p>
      </dgm:t>
    </dgm:pt>
    <dgm:pt modelId="{BB3A1CF7-B128-457F-A241-64F0839FA2AE}" type="parTrans" cxnId="{5610693C-1447-4295-9479-1C96929E90EC}">
      <dgm:prSet/>
      <dgm:spPr/>
      <dgm:t>
        <a:bodyPr/>
        <a:lstStyle/>
        <a:p>
          <a:endParaRPr lang="es-ES"/>
        </a:p>
      </dgm:t>
    </dgm:pt>
    <dgm:pt modelId="{F0838F7F-5A6A-4613-83B2-0307A65534FB}" type="sibTrans" cxnId="{5610693C-1447-4295-9479-1C96929E90EC}">
      <dgm:prSet/>
      <dgm:spPr/>
      <dgm:t>
        <a:bodyPr/>
        <a:lstStyle/>
        <a:p>
          <a:endParaRPr lang="es-ES"/>
        </a:p>
      </dgm:t>
    </dgm:pt>
    <dgm:pt modelId="{20A77D5B-964D-4504-B8FB-3A386A093307}">
      <dgm:prSet/>
      <dgm:spPr/>
      <dgm:t>
        <a:bodyPr/>
        <a:lstStyle/>
        <a:p>
          <a:r>
            <a:rPr lang="es-MX" b="1" dirty="0">
              <a:solidFill>
                <a:srgbClr val="000000"/>
              </a:solidFill>
              <a:latin typeface="Iskoola Pota" panose="020B0502040204020203" pitchFamily="34" charset="0"/>
              <a:cs typeface="Iskoola Pota" panose="020B0502040204020203" pitchFamily="34" charset="0"/>
            </a:rPr>
            <a:t>Diagnostico</a:t>
          </a:r>
        </a:p>
      </dgm:t>
    </dgm:pt>
    <dgm:pt modelId="{3C8ADD21-CBBB-4ECF-A9CC-BDFAB53EDB78}" type="parTrans" cxnId="{F92F779C-6A9D-42C2-8432-5B81C33F9219}">
      <dgm:prSet/>
      <dgm:spPr/>
      <dgm:t>
        <a:bodyPr/>
        <a:lstStyle/>
        <a:p>
          <a:endParaRPr lang="es-ES"/>
        </a:p>
      </dgm:t>
    </dgm:pt>
    <dgm:pt modelId="{F77C4363-FFDE-4756-9E84-452CAB4135F1}" type="sibTrans" cxnId="{F92F779C-6A9D-42C2-8432-5B81C33F9219}">
      <dgm:prSet/>
      <dgm:spPr/>
      <dgm:t>
        <a:bodyPr/>
        <a:lstStyle/>
        <a:p>
          <a:endParaRPr lang="es-ES"/>
        </a:p>
      </dgm:t>
    </dgm:pt>
    <dgm:pt modelId="{B928E294-5F15-4B4C-9871-12C159817216}">
      <dgm:prSet/>
      <dgm:spPr/>
      <dgm:t>
        <a:bodyPr/>
        <a:lstStyle/>
        <a:p>
          <a:r>
            <a:rPr lang="es-CO" b="1" dirty="0">
              <a:solidFill>
                <a:srgbClr val="000000"/>
              </a:solidFill>
              <a:latin typeface="Iskoola Pota" panose="020B0502040204020203" pitchFamily="34" charset="0"/>
              <a:cs typeface="Iskoola Pota" panose="020B0502040204020203" pitchFamily="34" charset="0"/>
            </a:rPr>
            <a:t>Alcance                    </a:t>
          </a:r>
          <a:endParaRPr lang="en-US" dirty="0"/>
        </a:p>
      </dgm:t>
    </dgm:pt>
    <dgm:pt modelId="{DC2A1404-1184-4296-9F0D-F4B14F033AFC}" type="parTrans" cxnId="{62CF0C6B-0849-4170-9F87-E432F8D04FDC}">
      <dgm:prSet/>
      <dgm:spPr/>
      <dgm:t>
        <a:bodyPr/>
        <a:lstStyle/>
        <a:p>
          <a:endParaRPr lang="es-ES"/>
        </a:p>
      </dgm:t>
    </dgm:pt>
    <dgm:pt modelId="{0A6EBD97-E816-4964-B500-828360EEF0F6}" type="sibTrans" cxnId="{62CF0C6B-0849-4170-9F87-E432F8D04FDC}">
      <dgm:prSet/>
      <dgm:spPr/>
      <dgm:t>
        <a:bodyPr/>
        <a:lstStyle/>
        <a:p>
          <a:endParaRPr lang="es-ES"/>
        </a:p>
      </dgm:t>
    </dgm:pt>
    <dgm:pt modelId="{7240CE5F-ED48-4B53-860F-C7556588F61C}">
      <dgm:prSet/>
      <dgm:spPr/>
      <dgm:t>
        <a:bodyPr/>
        <a:lstStyle/>
        <a:p>
          <a:r>
            <a:rPr lang="es-MX" b="1" dirty="0">
              <a:solidFill>
                <a:srgbClr val="000000"/>
              </a:solidFill>
              <a:latin typeface="Iskoola Pota" panose="020B0502040204020203" pitchFamily="34" charset="0"/>
              <a:cs typeface="Iskoola Pota" panose="020B0502040204020203" pitchFamily="34" charset="0"/>
            </a:rPr>
            <a:t>Conclusiones</a:t>
          </a:r>
        </a:p>
      </dgm:t>
    </dgm:pt>
    <dgm:pt modelId="{7D5DE337-A3B5-4772-A875-722E2A132FAC}" type="sibTrans" cxnId="{9159C6F6-6531-4C4F-9584-1C5B67AEB4DE}">
      <dgm:prSet/>
      <dgm:spPr/>
      <dgm:t>
        <a:bodyPr/>
        <a:lstStyle/>
        <a:p>
          <a:endParaRPr lang="es-ES"/>
        </a:p>
      </dgm:t>
    </dgm:pt>
    <dgm:pt modelId="{1B8CDAB7-254C-4021-864D-4625B874B021}" type="parTrans" cxnId="{9159C6F6-6531-4C4F-9584-1C5B67AEB4DE}">
      <dgm:prSet/>
      <dgm:spPr/>
      <dgm:t>
        <a:bodyPr/>
        <a:lstStyle/>
        <a:p>
          <a:endParaRPr lang="es-ES"/>
        </a:p>
      </dgm:t>
    </dgm:pt>
    <dgm:pt modelId="{EAA6F1C2-B845-4A66-8F1A-F2241CC90D46}">
      <dgm:prSet/>
      <dgm:spPr/>
      <dgm:t>
        <a:bodyPr/>
        <a:lstStyle/>
        <a:p>
          <a:r>
            <a:rPr lang="es-ES" b="1" dirty="0">
              <a:solidFill>
                <a:schemeClr val="tx1"/>
              </a:solidFill>
              <a:latin typeface="Iskoola Pota" panose="020B0502040204020203"/>
            </a:rPr>
            <a:t>Plan de trabajo</a:t>
          </a:r>
        </a:p>
      </dgm:t>
    </dgm:pt>
    <dgm:pt modelId="{91714AE3-DFB2-44D2-953A-76E878549DA8}" type="parTrans" cxnId="{7C03250F-E025-4A17-97CD-3972DB3E51D0}">
      <dgm:prSet/>
      <dgm:spPr/>
      <dgm:t>
        <a:bodyPr/>
        <a:lstStyle/>
        <a:p>
          <a:endParaRPr lang="es-ES"/>
        </a:p>
      </dgm:t>
    </dgm:pt>
    <dgm:pt modelId="{1B3F986B-4122-4AD9-AAE2-C21238E73C0A}" type="sibTrans" cxnId="{7C03250F-E025-4A17-97CD-3972DB3E51D0}">
      <dgm:prSet/>
      <dgm:spPr/>
      <dgm:t>
        <a:bodyPr/>
        <a:lstStyle/>
        <a:p>
          <a:endParaRPr lang="es-ES"/>
        </a:p>
      </dgm:t>
    </dgm:pt>
    <dgm:pt modelId="{C8955DE0-C06A-480C-8164-FE7C732171D1}">
      <dgm:prSet/>
      <dgm:spPr/>
      <dgm:t>
        <a:bodyPr/>
        <a:lstStyle/>
        <a:p>
          <a:r>
            <a:rPr lang="es-ES" b="1" dirty="0">
              <a:solidFill>
                <a:schemeClr val="tx1"/>
              </a:solidFill>
              <a:latin typeface="Iskoola Pota" panose="020B0502040204020203"/>
            </a:rPr>
            <a:t>Presupuesto</a:t>
          </a:r>
        </a:p>
      </dgm:t>
    </dgm:pt>
    <dgm:pt modelId="{50D9E5D6-C825-44C5-90FC-D02522BD39B0}" type="parTrans" cxnId="{117908DB-CB17-4F88-BD08-CB8C4592BA07}">
      <dgm:prSet/>
      <dgm:spPr/>
      <dgm:t>
        <a:bodyPr/>
        <a:lstStyle/>
        <a:p>
          <a:endParaRPr lang="es-ES"/>
        </a:p>
      </dgm:t>
    </dgm:pt>
    <dgm:pt modelId="{D2A13200-B650-4950-81D3-DE62DAF86165}" type="sibTrans" cxnId="{117908DB-CB17-4F88-BD08-CB8C4592BA07}">
      <dgm:prSet/>
      <dgm:spPr/>
      <dgm:t>
        <a:bodyPr/>
        <a:lstStyle/>
        <a:p>
          <a:endParaRPr lang="es-ES"/>
        </a:p>
      </dgm:t>
    </dgm:pt>
    <dgm:pt modelId="{D92D69DC-43B1-4DE6-B2D0-87C031807C61}" type="pres">
      <dgm:prSet presAssocID="{B7D0770A-E163-4DEB-AAA3-BCF40A93585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5E92504-56FD-4569-BC2E-3C4683F64F46}" type="pres">
      <dgm:prSet presAssocID="{8468EE7B-FC99-4B99-8A0D-F1B0B2965917}" presName="node" presStyleLbl="node1" presStyleIdx="0" presStyleCnt="13" custScaleX="9892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0F2C639-481D-46E4-9E64-A0A715F78238}" type="pres">
      <dgm:prSet presAssocID="{035F31A0-D89A-4567-A0B1-A46088C6DCDD}" presName="sibTrans" presStyleLbl="sibTrans1D1" presStyleIdx="0" presStyleCnt="12"/>
      <dgm:spPr/>
      <dgm:t>
        <a:bodyPr/>
        <a:lstStyle/>
        <a:p>
          <a:endParaRPr lang="es-ES"/>
        </a:p>
      </dgm:t>
    </dgm:pt>
    <dgm:pt modelId="{DE55106C-40BF-4A4B-AEC0-DA213B58C686}" type="pres">
      <dgm:prSet presAssocID="{035F31A0-D89A-4567-A0B1-A46088C6DCDD}" presName="connectorText" presStyleLbl="sibTrans1D1" presStyleIdx="0" presStyleCnt="12"/>
      <dgm:spPr/>
      <dgm:t>
        <a:bodyPr/>
        <a:lstStyle/>
        <a:p>
          <a:endParaRPr lang="es-ES"/>
        </a:p>
      </dgm:t>
    </dgm:pt>
    <dgm:pt modelId="{CBFC78E0-C37B-4416-A700-8D216F62E344}" type="pres">
      <dgm:prSet presAssocID="{B56B4925-EEEB-4802-9ED7-D2B1CD48A181}" presName="node" presStyleLbl="node1" presStyleIdx="1" presStyleCnt="13" custScaleX="96839" custLinFactNeighborX="4056" custLinFactNeighborY="207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340A602-3A69-48C9-A4E0-24C198D41E50}" type="pres">
      <dgm:prSet presAssocID="{D606886E-23D1-4E5E-895D-9AD3313EE5C9}" presName="sibTrans" presStyleLbl="sibTrans1D1" presStyleIdx="1" presStyleCnt="12"/>
      <dgm:spPr/>
      <dgm:t>
        <a:bodyPr/>
        <a:lstStyle/>
        <a:p>
          <a:endParaRPr lang="es-ES"/>
        </a:p>
      </dgm:t>
    </dgm:pt>
    <dgm:pt modelId="{3EA64C7C-1D6D-4097-B7F3-AD95C6658398}" type="pres">
      <dgm:prSet presAssocID="{D606886E-23D1-4E5E-895D-9AD3313EE5C9}" presName="connectorText" presStyleLbl="sibTrans1D1" presStyleIdx="1" presStyleCnt="12"/>
      <dgm:spPr/>
      <dgm:t>
        <a:bodyPr/>
        <a:lstStyle/>
        <a:p>
          <a:endParaRPr lang="es-ES"/>
        </a:p>
      </dgm:t>
    </dgm:pt>
    <dgm:pt modelId="{BFFFBB9E-20CF-4AFA-B1E2-FBFE5A571209}" type="pres">
      <dgm:prSet presAssocID="{221078D6-E4F3-420A-8A07-3FBCF9C17295}" presName="node" presStyleLbl="node1" presStyleIdx="2" presStyleCnt="13" custScaleX="9999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7305EDD-9F2A-4440-95A0-1438815382C3}" type="pres">
      <dgm:prSet presAssocID="{8CA6A43D-FE66-4289-97F7-1A71A2AF74E8}" presName="sibTrans" presStyleLbl="sibTrans1D1" presStyleIdx="2" presStyleCnt="12"/>
      <dgm:spPr/>
      <dgm:t>
        <a:bodyPr/>
        <a:lstStyle/>
        <a:p>
          <a:endParaRPr lang="es-ES"/>
        </a:p>
      </dgm:t>
    </dgm:pt>
    <dgm:pt modelId="{3ACEF427-CDD3-4E5C-96B7-16064780AD5E}" type="pres">
      <dgm:prSet presAssocID="{8CA6A43D-FE66-4289-97F7-1A71A2AF74E8}" presName="connectorText" presStyleLbl="sibTrans1D1" presStyleIdx="2" presStyleCnt="12"/>
      <dgm:spPr/>
      <dgm:t>
        <a:bodyPr/>
        <a:lstStyle/>
        <a:p>
          <a:endParaRPr lang="es-ES"/>
        </a:p>
      </dgm:t>
    </dgm:pt>
    <dgm:pt modelId="{372E1960-A4FF-4CCE-A8E0-60F432F49FB9}" type="pres">
      <dgm:prSet presAssocID="{CFEC47FE-1164-442D-970E-9F40333E1BE6}" presName="node" presStyleLbl="node1" presStyleIdx="3" presStyleCnt="13" custScaleX="1130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EBCDAA6-033F-4F00-82B3-DA2C6DC26CB8}" type="pres">
      <dgm:prSet presAssocID="{6180B205-D2BB-4486-AE3B-742DD51BA29F}" presName="sibTrans" presStyleLbl="sibTrans1D1" presStyleIdx="3" presStyleCnt="12"/>
      <dgm:spPr/>
      <dgm:t>
        <a:bodyPr/>
        <a:lstStyle/>
        <a:p>
          <a:endParaRPr lang="es-ES"/>
        </a:p>
      </dgm:t>
    </dgm:pt>
    <dgm:pt modelId="{CEE99517-5A5B-48FD-8D22-DD86A4E9F5C8}" type="pres">
      <dgm:prSet presAssocID="{6180B205-D2BB-4486-AE3B-742DD51BA29F}" presName="connectorText" presStyleLbl="sibTrans1D1" presStyleIdx="3" presStyleCnt="12"/>
      <dgm:spPr/>
      <dgm:t>
        <a:bodyPr/>
        <a:lstStyle/>
        <a:p>
          <a:endParaRPr lang="es-ES"/>
        </a:p>
      </dgm:t>
    </dgm:pt>
    <dgm:pt modelId="{202AFCFF-24E6-49EE-9DC3-364C4802BB77}" type="pres">
      <dgm:prSet presAssocID="{9AA9860C-4743-4896-984B-86321FB3FE09}" presName="node" presStyleLbl="node1" presStyleIdx="4" presStyleCnt="1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B3CE25A-8206-405E-9648-3C7B7F2C43B5}" type="pres">
      <dgm:prSet presAssocID="{F7C432E1-AD7B-4C86-B314-471C2EB0D228}" presName="sibTrans" presStyleLbl="sibTrans1D1" presStyleIdx="4" presStyleCnt="12"/>
      <dgm:spPr/>
      <dgm:t>
        <a:bodyPr/>
        <a:lstStyle/>
        <a:p>
          <a:endParaRPr lang="es-ES"/>
        </a:p>
      </dgm:t>
    </dgm:pt>
    <dgm:pt modelId="{636A6F97-2F95-40F0-BC3E-CB1E9B9FA057}" type="pres">
      <dgm:prSet presAssocID="{F7C432E1-AD7B-4C86-B314-471C2EB0D228}" presName="connectorText" presStyleLbl="sibTrans1D1" presStyleIdx="4" presStyleCnt="12"/>
      <dgm:spPr/>
      <dgm:t>
        <a:bodyPr/>
        <a:lstStyle/>
        <a:p>
          <a:endParaRPr lang="es-ES"/>
        </a:p>
      </dgm:t>
    </dgm:pt>
    <dgm:pt modelId="{7709F3E3-E3AE-479B-94CF-7384052E5166}" type="pres">
      <dgm:prSet presAssocID="{B928E294-5F15-4B4C-9871-12C159817216}" presName="node" presStyleLbl="node1" presStyleIdx="5" presStyleCnt="1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608A887-B581-4AE8-AD6D-A3CE2AAFB10A}" type="pres">
      <dgm:prSet presAssocID="{0A6EBD97-E816-4964-B500-828360EEF0F6}" presName="sibTrans" presStyleLbl="sibTrans1D1" presStyleIdx="5" presStyleCnt="12"/>
      <dgm:spPr/>
      <dgm:t>
        <a:bodyPr/>
        <a:lstStyle/>
        <a:p>
          <a:endParaRPr lang="es-ES"/>
        </a:p>
      </dgm:t>
    </dgm:pt>
    <dgm:pt modelId="{8A69F0E5-10ED-49EA-B045-661A43D772C2}" type="pres">
      <dgm:prSet presAssocID="{0A6EBD97-E816-4964-B500-828360EEF0F6}" presName="connectorText" presStyleLbl="sibTrans1D1" presStyleIdx="5" presStyleCnt="12"/>
      <dgm:spPr/>
      <dgm:t>
        <a:bodyPr/>
        <a:lstStyle/>
        <a:p>
          <a:endParaRPr lang="es-ES"/>
        </a:p>
      </dgm:t>
    </dgm:pt>
    <dgm:pt modelId="{7CACA76B-1A91-4A0E-BF42-24B51F5880FF}" type="pres">
      <dgm:prSet presAssocID="{20A77D5B-964D-4504-B8FB-3A386A093307}" presName="node" presStyleLbl="node1" presStyleIdx="6" presStyleCnt="1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6A38FE-3251-4929-B35B-6E525CBEA883}" type="pres">
      <dgm:prSet presAssocID="{F77C4363-FFDE-4756-9E84-452CAB4135F1}" presName="sibTrans" presStyleLbl="sibTrans1D1" presStyleIdx="6" presStyleCnt="12"/>
      <dgm:spPr/>
      <dgm:t>
        <a:bodyPr/>
        <a:lstStyle/>
        <a:p>
          <a:endParaRPr lang="es-ES"/>
        </a:p>
      </dgm:t>
    </dgm:pt>
    <dgm:pt modelId="{7762B879-4D50-4A3A-8D6C-C8203C72B8B2}" type="pres">
      <dgm:prSet presAssocID="{F77C4363-FFDE-4756-9E84-452CAB4135F1}" presName="connectorText" presStyleLbl="sibTrans1D1" presStyleIdx="6" presStyleCnt="12"/>
      <dgm:spPr/>
      <dgm:t>
        <a:bodyPr/>
        <a:lstStyle/>
        <a:p>
          <a:endParaRPr lang="es-ES"/>
        </a:p>
      </dgm:t>
    </dgm:pt>
    <dgm:pt modelId="{566F2C39-131C-4F7B-85A1-83775E331A73}" type="pres">
      <dgm:prSet presAssocID="{32A706F1-6828-488F-A5C4-BFA09EA3852B}" presName="node" presStyleLbl="node1" presStyleIdx="7" presStyleCnt="1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7D65E76-4709-458F-A268-CEE42701EE67}" type="pres">
      <dgm:prSet presAssocID="{1C5E3539-BE4F-4785-9A87-04728494CB43}" presName="sibTrans" presStyleLbl="sibTrans1D1" presStyleIdx="7" presStyleCnt="12"/>
      <dgm:spPr/>
      <dgm:t>
        <a:bodyPr/>
        <a:lstStyle/>
        <a:p>
          <a:endParaRPr lang="es-ES"/>
        </a:p>
      </dgm:t>
    </dgm:pt>
    <dgm:pt modelId="{2C7FB0D2-722A-4FAE-9CF7-75065C4339DD}" type="pres">
      <dgm:prSet presAssocID="{1C5E3539-BE4F-4785-9A87-04728494CB43}" presName="connectorText" presStyleLbl="sibTrans1D1" presStyleIdx="7" presStyleCnt="12"/>
      <dgm:spPr/>
      <dgm:t>
        <a:bodyPr/>
        <a:lstStyle/>
        <a:p>
          <a:endParaRPr lang="es-ES"/>
        </a:p>
      </dgm:t>
    </dgm:pt>
    <dgm:pt modelId="{65D0E4C7-9A26-47A0-89E8-D9175282FAF2}" type="pres">
      <dgm:prSet presAssocID="{E1A30037-3B20-4056-AAC4-B648DCAF0A86}" presName="node" presStyleLbl="node1" presStyleIdx="8" presStyleCnt="1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C5628AE-6B8C-4447-A7A7-58CF19CCA1AF}" type="pres">
      <dgm:prSet presAssocID="{F0838F7F-5A6A-4613-83B2-0307A65534FB}" presName="sibTrans" presStyleLbl="sibTrans1D1" presStyleIdx="8" presStyleCnt="12"/>
      <dgm:spPr/>
      <dgm:t>
        <a:bodyPr/>
        <a:lstStyle/>
        <a:p>
          <a:endParaRPr lang="es-ES"/>
        </a:p>
      </dgm:t>
    </dgm:pt>
    <dgm:pt modelId="{1114021C-3434-49AB-AD3C-4E8F916C8ACE}" type="pres">
      <dgm:prSet presAssocID="{F0838F7F-5A6A-4613-83B2-0307A65534FB}" presName="connectorText" presStyleLbl="sibTrans1D1" presStyleIdx="8" presStyleCnt="12"/>
      <dgm:spPr/>
      <dgm:t>
        <a:bodyPr/>
        <a:lstStyle/>
        <a:p>
          <a:endParaRPr lang="es-ES"/>
        </a:p>
      </dgm:t>
    </dgm:pt>
    <dgm:pt modelId="{994EDF50-0973-43B5-863D-AE3443F1D960}" type="pres">
      <dgm:prSet presAssocID="{70C4AEDD-A3F8-4289-A0BC-5EE82E6A181E}" presName="node" presStyleLbl="node1" presStyleIdx="9" presStyleCnt="1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91B1EB4-A532-4E27-B3A7-BBA2EE2F3399}" type="pres">
      <dgm:prSet presAssocID="{ED203235-61CA-44A9-9A5C-52E300BED07D}" presName="sibTrans" presStyleLbl="sibTrans1D1" presStyleIdx="9" presStyleCnt="12"/>
      <dgm:spPr/>
      <dgm:t>
        <a:bodyPr/>
        <a:lstStyle/>
        <a:p>
          <a:endParaRPr lang="es-ES"/>
        </a:p>
      </dgm:t>
    </dgm:pt>
    <dgm:pt modelId="{7B8243EE-D58A-4102-BCFF-E354900BCBFC}" type="pres">
      <dgm:prSet presAssocID="{ED203235-61CA-44A9-9A5C-52E300BED07D}" presName="connectorText" presStyleLbl="sibTrans1D1" presStyleIdx="9" presStyleCnt="12"/>
      <dgm:spPr/>
      <dgm:t>
        <a:bodyPr/>
        <a:lstStyle/>
        <a:p>
          <a:endParaRPr lang="es-ES"/>
        </a:p>
      </dgm:t>
    </dgm:pt>
    <dgm:pt modelId="{DBA4AFDD-CF6D-4084-8365-DC213BD06110}" type="pres">
      <dgm:prSet presAssocID="{EAA6F1C2-B845-4A66-8F1A-F2241CC90D46}" presName="node" presStyleLbl="node1" presStyleIdx="10" presStyleCnt="1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3678DF6-2099-4A51-B317-C8FE9B06EAE5}" type="pres">
      <dgm:prSet presAssocID="{1B3F986B-4122-4AD9-AAE2-C21238E73C0A}" presName="sibTrans" presStyleLbl="sibTrans1D1" presStyleIdx="10" presStyleCnt="12"/>
      <dgm:spPr/>
      <dgm:t>
        <a:bodyPr/>
        <a:lstStyle/>
        <a:p>
          <a:endParaRPr lang="es-ES"/>
        </a:p>
      </dgm:t>
    </dgm:pt>
    <dgm:pt modelId="{CBC89220-EC58-4B08-9D39-3525B8D51259}" type="pres">
      <dgm:prSet presAssocID="{1B3F986B-4122-4AD9-AAE2-C21238E73C0A}" presName="connectorText" presStyleLbl="sibTrans1D1" presStyleIdx="10" presStyleCnt="12"/>
      <dgm:spPr/>
      <dgm:t>
        <a:bodyPr/>
        <a:lstStyle/>
        <a:p>
          <a:endParaRPr lang="es-ES"/>
        </a:p>
      </dgm:t>
    </dgm:pt>
    <dgm:pt modelId="{09C89DDC-9B94-4D57-8A21-2D02F62A4B53}" type="pres">
      <dgm:prSet presAssocID="{C8955DE0-C06A-480C-8164-FE7C732171D1}" presName="node" presStyleLbl="node1" presStyleIdx="11" presStyleCnt="1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F16FC82-FCF5-40E0-80B9-534F8E448444}" type="pres">
      <dgm:prSet presAssocID="{D2A13200-B650-4950-81D3-DE62DAF86165}" presName="sibTrans" presStyleLbl="sibTrans1D1" presStyleIdx="11" presStyleCnt="12"/>
      <dgm:spPr/>
      <dgm:t>
        <a:bodyPr/>
        <a:lstStyle/>
        <a:p>
          <a:endParaRPr lang="es-ES"/>
        </a:p>
      </dgm:t>
    </dgm:pt>
    <dgm:pt modelId="{85F26D4C-B1A4-4F80-8660-D9A926B2186C}" type="pres">
      <dgm:prSet presAssocID="{D2A13200-B650-4950-81D3-DE62DAF86165}" presName="connectorText" presStyleLbl="sibTrans1D1" presStyleIdx="11" presStyleCnt="12"/>
      <dgm:spPr/>
      <dgm:t>
        <a:bodyPr/>
        <a:lstStyle/>
        <a:p>
          <a:endParaRPr lang="es-ES"/>
        </a:p>
      </dgm:t>
    </dgm:pt>
    <dgm:pt modelId="{845D2840-1ED1-4BFC-828B-C3986A38B874}" type="pres">
      <dgm:prSet presAssocID="{7240CE5F-ED48-4B53-860F-C7556588F61C}" presName="node" presStyleLbl="node1" presStyleIdx="12" presStyleCnt="1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DC1D9E4-3985-48ED-A466-BBAABC8DB169}" type="presOf" srcId="{E1A30037-3B20-4056-AAC4-B648DCAF0A86}" destId="{65D0E4C7-9A26-47A0-89E8-D9175282FAF2}" srcOrd="0" destOrd="0" presId="urn:microsoft.com/office/officeart/2005/8/layout/bProcess3"/>
    <dgm:cxn modelId="{C11E4638-5837-4565-9BC3-3D0738FF14B6}" srcId="{B7D0770A-E163-4DEB-AAA3-BCF40A93585E}" destId="{B56B4925-EEEB-4802-9ED7-D2B1CD48A181}" srcOrd="1" destOrd="0" parTransId="{B40F25C9-1111-4E8B-AE74-3782BC57B9F1}" sibTransId="{D606886E-23D1-4E5E-895D-9AD3313EE5C9}"/>
    <dgm:cxn modelId="{A4744E47-34A2-4569-8248-A1B2C5AD5D6F}" type="presOf" srcId="{1B3F986B-4122-4AD9-AAE2-C21238E73C0A}" destId="{CBC89220-EC58-4B08-9D39-3525B8D51259}" srcOrd="1" destOrd="0" presId="urn:microsoft.com/office/officeart/2005/8/layout/bProcess3"/>
    <dgm:cxn modelId="{B17A94EA-001A-4B27-8DE5-A7FA20DC8BA4}" type="presOf" srcId="{20A77D5B-964D-4504-B8FB-3A386A093307}" destId="{7CACA76B-1A91-4A0E-BF42-24B51F5880FF}" srcOrd="0" destOrd="0" presId="urn:microsoft.com/office/officeart/2005/8/layout/bProcess3"/>
    <dgm:cxn modelId="{483CAAB1-7C4B-49EE-BE8C-DB50E0408DFC}" type="presOf" srcId="{F0838F7F-5A6A-4613-83B2-0307A65534FB}" destId="{1114021C-3434-49AB-AD3C-4E8F916C8ACE}" srcOrd="1" destOrd="0" presId="urn:microsoft.com/office/officeart/2005/8/layout/bProcess3"/>
    <dgm:cxn modelId="{1F8F6CA2-BEB4-450C-B34D-E1C376896FAF}" type="presOf" srcId="{F77C4363-FFDE-4756-9E84-452CAB4135F1}" destId="{3B6A38FE-3251-4929-B35B-6E525CBEA883}" srcOrd="0" destOrd="0" presId="urn:microsoft.com/office/officeart/2005/8/layout/bProcess3"/>
    <dgm:cxn modelId="{64FD5DB4-52C3-41F9-9378-63DAD4F401A9}" type="presOf" srcId="{8468EE7B-FC99-4B99-8A0D-F1B0B2965917}" destId="{D5E92504-56FD-4569-BC2E-3C4683F64F46}" srcOrd="0" destOrd="0" presId="urn:microsoft.com/office/officeart/2005/8/layout/bProcess3"/>
    <dgm:cxn modelId="{0ABE65BC-CF4C-4499-AA16-6D5BBA99B735}" type="presOf" srcId="{EAA6F1C2-B845-4A66-8F1A-F2241CC90D46}" destId="{DBA4AFDD-CF6D-4084-8365-DC213BD06110}" srcOrd="0" destOrd="0" presId="urn:microsoft.com/office/officeart/2005/8/layout/bProcess3"/>
    <dgm:cxn modelId="{8F0E31A9-A54D-483C-B945-85484A279FA2}" type="presOf" srcId="{9AA9860C-4743-4896-984B-86321FB3FE09}" destId="{202AFCFF-24E6-49EE-9DC3-364C4802BB77}" srcOrd="0" destOrd="0" presId="urn:microsoft.com/office/officeart/2005/8/layout/bProcess3"/>
    <dgm:cxn modelId="{7C03250F-E025-4A17-97CD-3972DB3E51D0}" srcId="{B7D0770A-E163-4DEB-AAA3-BCF40A93585E}" destId="{EAA6F1C2-B845-4A66-8F1A-F2241CC90D46}" srcOrd="10" destOrd="0" parTransId="{91714AE3-DFB2-44D2-953A-76E878549DA8}" sibTransId="{1B3F986B-4122-4AD9-AAE2-C21238E73C0A}"/>
    <dgm:cxn modelId="{780FD3F2-5B8F-4171-A9B3-327BD41B1E99}" type="presOf" srcId="{C8955DE0-C06A-480C-8164-FE7C732171D1}" destId="{09C89DDC-9B94-4D57-8A21-2D02F62A4B53}" srcOrd="0" destOrd="0" presId="urn:microsoft.com/office/officeart/2005/8/layout/bProcess3"/>
    <dgm:cxn modelId="{3AC15497-3987-4B73-AEB1-DB2C50969CCF}" type="presOf" srcId="{F7C432E1-AD7B-4C86-B314-471C2EB0D228}" destId="{636A6F97-2F95-40F0-BC3E-CB1E9B9FA057}" srcOrd="1" destOrd="0" presId="urn:microsoft.com/office/officeart/2005/8/layout/bProcess3"/>
    <dgm:cxn modelId="{C4E6F452-DEB6-408D-BFA4-DABCC23D042E}" type="presOf" srcId="{F7C432E1-AD7B-4C86-B314-471C2EB0D228}" destId="{AB3CE25A-8206-405E-9648-3C7B7F2C43B5}" srcOrd="0" destOrd="0" presId="urn:microsoft.com/office/officeart/2005/8/layout/bProcess3"/>
    <dgm:cxn modelId="{D10C48B2-EA3F-474E-81FE-842082FEAB82}" srcId="{B7D0770A-E163-4DEB-AAA3-BCF40A93585E}" destId="{9AA9860C-4743-4896-984B-86321FB3FE09}" srcOrd="4" destOrd="0" parTransId="{3DE9EAC3-A8F5-43EC-ACE1-C5D0BAAB24F9}" sibTransId="{F7C432E1-AD7B-4C86-B314-471C2EB0D228}"/>
    <dgm:cxn modelId="{58A79188-ED7A-4FC3-9E80-AC1EBD2EB06C}" type="presOf" srcId="{ED203235-61CA-44A9-9A5C-52E300BED07D}" destId="{291B1EB4-A532-4E27-B3A7-BBA2EE2F3399}" srcOrd="0" destOrd="0" presId="urn:microsoft.com/office/officeart/2005/8/layout/bProcess3"/>
    <dgm:cxn modelId="{1F8680E9-628E-4A33-91E3-D89C398D327A}" type="presOf" srcId="{221078D6-E4F3-420A-8A07-3FBCF9C17295}" destId="{BFFFBB9E-20CF-4AFA-B1E2-FBFE5A571209}" srcOrd="0" destOrd="0" presId="urn:microsoft.com/office/officeart/2005/8/layout/bProcess3"/>
    <dgm:cxn modelId="{D698838C-D8F3-4F24-8AFD-94AA4D1C5A1B}" type="presOf" srcId="{D2A13200-B650-4950-81D3-DE62DAF86165}" destId="{FF16FC82-FCF5-40E0-80B9-534F8E448444}" srcOrd="0" destOrd="0" presId="urn:microsoft.com/office/officeart/2005/8/layout/bProcess3"/>
    <dgm:cxn modelId="{D46731F6-9C5E-41B8-81BB-305E9341CC5B}" type="presOf" srcId="{D606886E-23D1-4E5E-895D-9AD3313EE5C9}" destId="{3EA64C7C-1D6D-4097-B7F3-AD95C6658398}" srcOrd="1" destOrd="0" presId="urn:microsoft.com/office/officeart/2005/8/layout/bProcess3"/>
    <dgm:cxn modelId="{5EB442EB-DBA8-4489-9820-F6EAC6F33D29}" type="presOf" srcId="{B56B4925-EEEB-4802-9ED7-D2B1CD48A181}" destId="{CBFC78E0-C37B-4416-A700-8D216F62E344}" srcOrd="0" destOrd="0" presId="urn:microsoft.com/office/officeart/2005/8/layout/bProcess3"/>
    <dgm:cxn modelId="{54C27E06-C97F-4C6E-AA09-B91B453695F5}" type="presOf" srcId="{6180B205-D2BB-4486-AE3B-742DD51BA29F}" destId="{1EBCDAA6-033F-4F00-82B3-DA2C6DC26CB8}" srcOrd="0" destOrd="0" presId="urn:microsoft.com/office/officeart/2005/8/layout/bProcess3"/>
    <dgm:cxn modelId="{432084C0-63CC-4447-B824-7C1F7FA78F63}" type="presOf" srcId="{6180B205-D2BB-4486-AE3B-742DD51BA29F}" destId="{CEE99517-5A5B-48FD-8D22-DD86A4E9F5C8}" srcOrd="1" destOrd="0" presId="urn:microsoft.com/office/officeart/2005/8/layout/bProcess3"/>
    <dgm:cxn modelId="{9B854CB4-ECB1-404F-9DD0-752DC01192BE}" type="presOf" srcId="{1C5E3539-BE4F-4785-9A87-04728494CB43}" destId="{A7D65E76-4709-458F-A268-CEE42701EE67}" srcOrd="0" destOrd="0" presId="urn:microsoft.com/office/officeart/2005/8/layout/bProcess3"/>
    <dgm:cxn modelId="{EFF4FEA6-2DC0-48DC-AC69-AD1A1D43E28B}" srcId="{B7D0770A-E163-4DEB-AAA3-BCF40A93585E}" destId="{221078D6-E4F3-420A-8A07-3FBCF9C17295}" srcOrd="2" destOrd="0" parTransId="{BF819BE6-F272-47A8-B36B-123FFCC91ED8}" sibTransId="{8CA6A43D-FE66-4289-97F7-1A71A2AF74E8}"/>
    <dgm:cxn modelId="{E2166E76-81B5-4BB3-836D-2DC797625F28}" type="presOf" srcId="{D606886E-23D1-4E5E-895D-9AD3313EE5C9}" destId="{5340A602-3A69-48C9-A4E0-24C198D41E50}" srcOrd="0" destOrd="0" presId="urn:microsoft.com/office/officeart/2005/8/layout/bProcess3"/>
    <dgm:cxn modelId="{69477612-C1CC-4B9B-A58C-A5C192F21832}" type="presOf" srcId="{B928E294-5F15-4B4C-9871-12C159817216}" destId="{7709F3E3-E3AE-479B-94CF-7384052E5166}" srcOrd="0" destOrd="0" presId="urn:microsoft.com/office/officeart/2005/8/layout/bProcess3"/>
    <dgm:cxn modelId="{0ADB281A-3704-47FD-8D49-4A83F47FFC74}" type="presOf" srcId="{1C5E3539-BE4F-4785-9A87-04728494CB43}" destId="{2C7FB0D2-722A-4FAE-9CF7-75065C4339DD}" srcOrd="1" destOrd="0" presId="urn:microsoft.com/office/officeart/2005/8/layout/bProcess3"/>
    <dgm:cxn modelId="{665BBB2D-A748-4FC3-A9CA-B884D9DFF2FB}" type="presOf" srcId="{70C4AEDD-A3F8-4289-A0BC-5EE82E6A181E}" destId="{994EDF50-0973-43B5-863D-AE3443F1D960}" srcOrd="0" destOrd="0" presId="urn:microsoft.com/office/officeart/2005/8/layout/bProcess3"/>
    <dgm:cxn modelId="{5610693C-1447-4295-9479-1C96929E90EC}" srcId="{B7D0770A-E163-4DEB-AAA3-BCF40A93585E}" destId="{E1A30037-3B20-4056-AAC4-B648DCAF0A86}" srcOrd="8" destOrd="0" parTransId="{BB3A1CF7-B128-457F-A241-64F0839FA2AE}" sibTransId="{F0838F7F-5A6A-4613-83B2-0307A65534FB}"/>
    <dgm:cxn modelId="{D397CCCB-FC8A-4E9A-A35D-4A120EC911E6}" srcId="{B7D0770A-E163-4DEB-AAA3-BCF40A93585E}" destId="{8468EE7B-FC99-4B99-8A0D-F1B0B2965917}" srcOrd="0" destOrd="0" parTransId="{0A442E40-D9C1-4FDC-B476-41F8A04EC708}" sibTransId="{035F31A0-D89A-4567-A0B1-A46088C6DCDD}"/>
    <dgm:cxn modelId="{924F92B7-3AE1-4F46-9827-115125721DB4}" type="presOf" srcId="{0A6EBD97-E816-4964-B500-828360EEF0F6}" destId="{8A69F0E5-10ED-49EA-B045-661A43D772C2}" srcOrd="1" destOrd="0" presId="urn:microsoft.com/office/officeart/2005/8/layout/bProcess3"/>
    <dgm:cxn modelId="{DD50FC14-B8C1-47D1-AD7A-C46F5B28090D}" type="presOf" srcId="{32A706F1-6828-488F-A5C4-BFA09EA3852B}" destId="{566F2C39-131C-4F7B-85A1-83775E331A73}" srcOrd="0" destOrd="0" presId="urn:microsoft.com/office/officeart/2005/8/layout/bProcess3"/>
    <dgm:cxn modelId="{90AEE87B-A4FF-42AF-B7E3-720AA2DA13BE}" type="presOf" srcId="{0A6EBD97-E816-4964-B500-828360EEF0F6}" destId="{D608A887-B581-4AE8-AD6D-A3CE2AAFB10A}" srcOrd="0" destOrd="0" presId="urn:microsoft.com/office/officeart/2005/8/layout/bProcess3"/>
    <dgm:cxn modelId="{9159C6F6-6531-4C4F-9584-1C5B67AEB4DE}" srcId="{B7D0770A-E163-4DEB-AAA3-BCF40A93585E}" destId="{7240CE5F-ED48-4B53-860F-C7556588F61C}" srcOrd="12" destOrd="0" parTransId="{1B8CDAB7-254C-4021-864D-4625B874B021}" sibTransId="{7D5DE337-A3B5-4772-A875-722E2A132FAC}"/>
    <dgm:cxn modelId="{CD103E37-635B-4F19-9D51-295D7462333C}" srcId="{B7D0770A-E163-4DEB-AAA3-BCF40A93585E}" destId="{32A706F1-6828-488F-A5C4-BFA09EA3852B}" srcOrd="7" destOrd="0" parTransId="{71199A14-5979-420E-A280-C9E1BBEB5463}" sibTransId="{1C5E3539-BE4F-4785-9A87-04728494CB43}"/>
    <dgm:cxn modelId="{C96C0312-C3A4-451A-8301-E31729338D60}" type="presOf" srcId="{CFEC47FE-1164-442D-970E-9F40333E1BE6}" destId="{372E1960-A4FF-4CCE-A8E0-60F432F49FB9}" srcOrd="0" destOrd="0" presId="urn:microsoft.com/office/officeart/2005/8/layout/bProcess3"/>
    <dgm:cxn modelId="{D459DC40-2849-4CCA-A2CE-6EEE74C57D07}" srcId="{B7D0770A-E163-4DEB-AAA3-BCF40A93585E}" destId="{CFEC47FE-1164-442D-970E-9F40333E1BE6}" srcOrd="3" destOrd="0" parTransId="{13903BBF-1669-468B-954B-AF29ED638EE7}" sibTransId="{6180B205-D2BB-4486-AE3B-742DD51BA29F}"/>
    <dgm:cxn modelId="{71CF8B80-5A8E-46DB-8BBD-5066C6896DBC}" type="presOf" srcId="{1B3F986B-4122-4AD9-AAE2-C21238E73C0A}" destId="{73678DF6-2099-4A51-B317-C8FE9B06EAE5}" srcOrd="0" destOrd="0" presId="urn:microsoft.com/office/officeart/2005/8/layout/bProcess3"/>
    <dgm:cxn modelId="{117908DB-CB17-4F88-BD08-CB8C4592BA07}" srcId="{B7D0770A-E163-4DEB-AAA3-BCF40A93585E}" destId="{C8955DE0-C06A-480C-8164-FE7C732171D1}" srcOrd="11" destOrd="0" parTransId="{50D9E5D6-C825-44C5-90FC-D02522BD39B0}" sibTransId="{D2A13200-B650-4950-81D3-DE62DAF86165}"/>
    <dgm:cxn modelId="{62CF0C6B-0849-4170-9F87-E432F8D04FDC}" srcId="{B7D0770A-E163-4DEB-AAA3-BCF40A93585E}" destId="{B928E294-5F15-4B4C-9871-12C159817216}" srcOrd="5" destOrd="0" parTransId="{DC2A1404-1184-4296-9F0D-F4B14F033AFC}" sibTransId="{0A6EBD97-E816-4964-B500-828360EEF0F6}"/>
    <dgm:cxn modelId="{C4FED677-9DAC-4E59-B473-62C5F7592243}" srcId="{B7D0770A-E163-4DEB-AAA3-BCF40A93585E}" destId="{70C4AEDD-A3F8-4289-A0BC-5EE82E6A181E}" srcOrd="9" destOrd="0" parTransId="{A416CC8C-B7F4-47A0-9A9E-49B5B0294A46}" sibTransId="{ED203235-61CA-44A9-9A5C-52E300BED07D}"/>
    <dgm:cxn modelId="{DD37F83E-A447-4C05-B8C2-DBFFC1E8B1CB}" type="presOf" srcId="{7240CE5F-ED48-4B53-860F-C7556588F61C}" destId="{845D2840-1ED1-4BFC-828B-C3986A38B874}" srcOrd="0" destOrd="0" presId="urn:microsoft.com/office/officeart/2005/8/layout/bProcess3"/>
    <dgm:cxn modelId="{8280B4B6-60A1-4C7C-98D3-D002C2563A0A}" type="presOf" srcId="{8CA6A43D-FE66-4289-97F7-1A71A2AF74E8}" destId="{3ACEF427-CDD3-4E5C-96B7-16064780AD5E}" srcOrd="1" destOrd="0" presId="urn:microsoft.com/office/officeart/2005/8/layout/bProcess3"/>
    <dgm:cxn modelId="{B5E72A78-EED0-4B7A-8131-ACF0673C2EC8}" type="presOf" srcId="{F77C4363-FFDE-4756-9E84-452CAB4135F1}" destId="{7762B879-4D50-4A3A-8D6C-C8203C72B8B2}" srcOrd="1" destOrd="0" presId="urn:microsoft.com/office/officeart/2005/8/layout/bProcess3"/>
    <dgm:cxn modelId="{0AC909F9-E302-4DB4-B8F5-34146506A598}" type="presOf" srcId="{ED203235-61CA-44A9-9A5C-52E300BED07D}" destId="{7B8243EE-D58A-4102-BCFF-E354900BCBFC}" srcOrd="1" destOrd="0" presId="urn:microsoft.com/office/officeart/2005/8/layout/bProcess3"/>
    <dgm:cxn modelId="{C443CB36-A301-4D39-AD62-CE518BDE7967}" type="presOf" srcId="{8CA6A43D-FE66-4289-97F7-1A71A2AF74E8}" destId="{07305EDD-9F2A-4440-95A0-1438815382C3}" srcOrd="0" destOrd="0" presId="urn:microsoft.com/office/officeart/2005/8/layout/bProcess3"/>
    <dgm:cxn modelId="{99F6C31F-BFCC-4B24-AEF1-BBA4AC54D36D}" type="presOf" srcId="{035F31A0-D89A-4567-A0B1-A46088C6DCDD}" destId="{C0F2C639-481D-46E4-9E64-A0A715F78238}" srcOrd="0" destOrd="0" presId="urn:microsoft.com/office/officeart/2005/8/layout/bProcess3"/>
    <dgm:cxn modelId="{93F78F54-66E5-4389-AF6A-56EBFADF4840}" type="presOf" srcId="{D2A13200-B650-4950-81D3-DE62DAF86165}" destId="{85F26D4C-B1A4-4F80-8660-D9A926B2186C}" srcOrd="1" destOrd="0" presId="urn:microsoft.com/office/officeart/2005/8/layout/bProcess3"/>
    <dgm:cxn modelId="{F92F779C-6A9D-42C2-8432-5B81C33F9219}" srcId="{B7D0770A-E163-4DEB-AAA3-BCF40A93585E}" destId="{20A77D5B-964D-4504-B8FB-3A386A093307}" srcOrd="6" destOrd="0" parTransId="{3C8ADD21-CBBB-4ECF-A9CC-BDFAB53EDB78}" sibTransId="{F77C4363-FFDE-4756-9E84-452CAB4135F1}"/>
    <dgm:cxn modelId="{5CFEAAAC-4F9A-47CD-B490-05163FF22E81}" type="presOf" srcId="{035F31A0-D89A-4567-A0B1-A46088C6DCDD}" destId="{DE55106C-40BF-4A4B-AEC0-DA213B58C686}" srcOrd="1" destOrd="0" presId="urn:microsoft.com/office/officeart/2005/8/layout/bProcess3"/>
    <dgm:cxn modelId="{B6BBEFA0-E38A-40F3-81A7-19EDAD75A4C8}" type="presOf" srcId="{F0838F7F-5A6A-4613-83B2-0307A65534FB}" destId="{1C5628AE-6B8C-4447-A7A7-58CF19CCA1AF}" srcOrd="0" destOrd="0" presId="urn:microsoft.com/office/officeart/2005/8/layout/bProcess3"/>
    <dgm:cxn modelId="{AAABF61D-EE47-4705-BC37-24608917FE0C}" type="presOf" srcId="{B7D0770A-E163-4DEB-AAA3-BCF40A93585E}" destId="{D92D69DC-43B1-4DE6-B2D0-87C031807C61}" srcOrd="0" destOrd="0" presId="urn:microsoft.com/office/officeart/2005/8/layout/bProcess3"/>
    <dgm:cxn modelId="{E9666378-5E42-4F79-A547-AB3F24836F37}" type="presParOf" srcId="{D92D69DC-43B1-4DE6-B2D0-87C031807C61}" destId="{D5E92504-56FD-4569-BC2E-3C4683F64F46}" srcOrd="0" destOrd="0" presId="urn:microsoft.com/office/officeart/2005/8/layout/bProcess3"/>
    <dgm:cxn modelId="{F4AC4247-3987-4D37-BDAD-3D2F592D858B}" type="presParOf" srcId="{D92D69DC-43B1-4DE6-B2D0-87C031807C61}" destId="{C0F2C639-481D-46E4-9E64-A0A715F78238}" srcOrd="1" destOrd="0" presId="urn:microsoft.com/office/officeart/2005/8/layout/bProcess3"/>
    <dgm:cxn modelId="{483AC672-33E5-4C25-82D6-80B0C29DD821}" type="presParOf" srcId="{C0F2C639-481D-46E4-9E64-A0A715F78238}" destId="{DE55106C-40BF-4A4B-AEC0-DA213B58C686}" srcOrd="0" destOrd="0" presId="urn:microsoft.com/office/officeart/2005/8/layout/bProcess3"/>
    <dgm:cxn modelId="{4942808F-ED50-4EA1-9ADE-684F93316E34}" type="presParOf" srcId="{D92D69DC-43B1-4DE6-B2D0-87C031807C61}" destId="{CBFC78E0-C37B-4416-A700-8D216F62E344}" srcOrd="2" destOrd="0" presId="urn:microsoft.com/office/officeart/2005/8/layout/bProcess3"/>
    <dgm:cxn modelId="{CE02D0DC-8024-47F1-9926-DCCFC343211F}" type="presParOf" srcId="{D92D69DC-43B1-4DE6-B2D0-87C031807C61}" destId="{5340A602-3A69-48C9-A4E0-24C198D41E50}" srcOrd="3" destOrd="0" presId="urn:microsoft.com/office/officeart/2005/8/layout/bProcess3"/>
    <dgm:cxn modelId="{E277402E-4B3C-450D-BA6F-1E7B0233F444}" type="presParOf" srcId="{5340A602-3A69-48C9-A4E0-24C198D41E50}" destId="{3EA64C7C-1D6D-4097-B7F3-AD95C6658398}" srcOrd="0" destOrd="0" presId="urn:microsoft.com/office/officeart/2005/8/layout/bProcess3"/>
    <dgm:cxn modelId="{84313EBC-3B2A-4CEC-A9BF-A46D2FADE5EC}" type="presParOf" srcId="{D92D69DC-43B1-4DE6-B2D0-87C031807C61}" destId="{BFFFBB9E-20CF-4AFA-B1E2-FBFE5A571209}" srcOrd="4" destOrd="0" presId="urn:microsoft.com/office/officeart/2005/8/layout/bProcess3"/>
    <dgm:cxn modelId="{3C372BB1-303A-423D-BD0B-D9E6E8CC2081}" type="presParOf" srcId="{D92D69DC-43B1-4DE6-B2D0-87C031807C61}" destId="{07305EDD-9F2A-4440-95A0-1438815382C3}" srcOrd="5" destOrd="0" presId="urn:microsoft.com/office/officeart/2005/8/layout/bProcess3"/>
    <dgm:cxn modelId="{163D6DE7-DA60-46E3-B1F8-05BEFB7F6A1B}" type="presParOf" srcId="{07305EDD-9F2A-4440-95A0-1438815382C3}" destId="{3ACEF427-CDD3-4E5C-96B7-16064780AD5E}" srcOrd="0" destOrd="0" presId="urn:microsoft.com/office/officeart/2005/8/layout/bProcess3"/>
    <dgm:cxn modelId="{DDF61078-52B3-4699-9C86-11B9D2349620}" type="presParOf" srcId="{D92D69DC-43B1-4DE6-B2D0-87C031807C61}" destId="{372E1960-A4FF-4CCE-A8E0-60F432F49FB9}" srcOrd="6" destOrd="0" presId="urn:microsoft.com/office/officeart/2005/8/layout/bProcess3"/>
    <dgm:cxn modelId="{9117BABE-F6B7-4D60-A10C-4E8D349D2241}" type="presParOf" srcId="{D92D69DC-43B1-4DE6-B2D0-87C031807C61}" destId="{1EBCDAA6-033F-4F00-82B3-DA2C6DC26CB8}" srcOrd="7" destOrd="0" presId="urn:microsoft.com/office/officeart/2005/8/layout/bProcess3"/>
    <dgm:cxn modelId="{84B6E74F-778D-469B-A62D-81F6FE0AE9A6}" type="presParOf" srcId="{1EBCDAA6-033F-4F00-82B3-DA2C6DC26CB8}" destId="{CEE99517-5A5B-48FD-8D22-DD86A4E9F5C8}" srcOrd="0" destOrd="0" presId="urn:microsoft.com/office/officeart/2005/8/layout/bProcess3"/>
    <dgm:cxn modelId="{18EA80E4-A9E6-4B5B-A5D4-EC0020D92D55}" type="presParOf" srcId="{D92D69DC-43B1-4DE6-B2D0-87C031807C61}" destId="{202AFCFF-24E6-49EE-9DC3-364C4802BB77}" srcOrd="8" destOrd="0" presId="urn:microsoft.com/office/officeart/2005/8/layout/bProcess3"/>
    <dgm:cxn modelId="{BB854AD9-9903-413F-B566-43215EC18404}" type="presParOf" srcId="{D92D69DC-43B1-4DE6-B2D0-87C031807C61}" destId="{AB3CE25A-8206-405E-9648-3C7B7F2C43B5}" srcOrd="9" destOrd="0" presId="urn:microsoft.com/office/officeart/2005/8/layout/bProcess3"/>
    <dgm:cxn modelId="{8FA11F9A-11AD-4101-8326-66F4CF8C529C}" type="presParOf" srcId="{AB3CE25A-8206-405E-9648-3C7B7F2C43B5}" destId="{636A6F97-2F95-40F0-BC3E-CB1E9B9FA057}" srcOrd="0" destOrd="0" presId="urn:microsoft.com/office/officeart/2005/8/layout/bProcess3"/>
    <dgm:cxn modelId="{2D6FDE9D-8F72-48F8-BCC6-BC73EED834C7}" type="presParOf" srcId="{D92D69DC-43B1-4DE6-B2D0-87C031807C61}" destId="{7709F3E3-E3AE-479B-94CF-7384052E5166}" srcOrd="10" destOrd="0" presId="urn:microsoft.com/office/officeart/2005/8/layout/bProcess3"/>
    <dgm:cxn modelId="{65EFCE1A-087E-4D4F-858F-ECFFD890A0BF}" type="presParOf" srcId="{D92D69DC-43B1-4DE6-B2D0-87C031807C61}" destId="{D608A887-B581-4AE8-AD6D-A3CE2AAFB10A}" srcOrd="11" destOrd="0" presId="urn:microsoft.com/office/officeart/2005/8/layout/bProcess3"/>
    <dgm:cxn modelId="{35532A70-9BAC-41A3-ABBE-8E1009A88877}" type="presParOf" srcId="{D608A887-B581-4AE8-AD6D-A3CE2AAFB10A}" destId="{8A69F0E5-10ED-49EA-B045-661A43D772C2}" srcOrd="0" destOrd="0" presId="urn:microsoft.com/office/officeart/2005/8/layout/bProcess3"/>
    <dgm:cxn modelId="{7DD70AE0-E8B9-4382-8A89-7383EDE03251}" type="presParOf" srcId="{D92D69DC-43B1-4DE6-B2D0-87C031807C61}" destId="{7CACA76B-1A91-4A0E-BF42-24B51F5880FF}" srcOrd="12" destOrd="0" presId="urn:microsoft.com/office/officeart/2005/8/layout/bProcess3"/>
    <dgm:cxn modelId="{6F4D57AF-2FAA-4A50-B8F0-DD922152FC60}" type="presParOf" srcId="{D92D69DC-43B1-4DE6-B2D0-87C031807C61}" destId="{3B6A38FE-3251-4929-B35B-6E525CBEA883}" srcOrd="13" destOrd="0" presId="urn:microsoft.com/office/officeart/2005/8/layout/bProcess3"/>
    <dgm:cxn modelId="{ECA52491-841F-4D79-90FC-FB7CA01B937E}" type="presParOf" srcId="{3B6A38FE-3251-4929-B35B-6E525CBEA883}" destId="{7762B879-4D50-4A3A-8D6C-C8203C72B8B2}" srcOrd="0" destOrd="0" presId="urn:microsoft.com/office/officeart/2005/8/layout/bProcess3"/>
    <dgm:cxn modelId="{A9050223-1D2C-4763-AD20-B2333CCA8EBC}" type="presParOf" srcId="{D92D69DC-43B1-4DE6-B2D0-87C031807C61}" destId="{566F2C39-131C-4F7B-85A1-83775E331A73}" srcOrd="14" destOrd="0" presId="urn:microsoft.com/office/officeart/2005/8/layout/bProcess3"/>
    <dgm:cxn modelId="{B3293CAA-6AA9-49F7-8420-697FD8844304}" type="presParOf" srcId="{D92D69DC-43B1-4DE6-B2D0-87C031807C61}" destId="{A7D65E76-4709-458F-A268-CEE42701EE67}" srcOrd="15" destOrd="0" presId="urn:microsoft.com/office/officeart/2005/8/layout/bProcess3"/>
    <dgm:cxn modelId="{6D99A8A6-9FD5-40BF-BCDF-8C6E2E6C32D9}" type="presParOf" srcId="{A7D65E76-4709-458F-A268-CEE42701EE67}" destId="{2C7FB0D2-722A-4FAE-9CF7-75065C4339DD}" srcOrd="0" destOrd="0" presId="urn:microsoft.com/office/officeart/2005/8/layout/bProcess3"/>
    <dgm:cxn modelId="{553A2FFB-D117-4F9D-9334-00F2393DA9F9}" type="presParOf" srcId="{D92D69DC-43B1-4DE6-B2D0-87C031807C61}" destId="{65D0E4C7-9A26-47A0-89E8-D9175282FAF2}" srcOrd="16" destOrd="0" presId="urn:microsoft.com/office/officeart/2005/8/layout/bProcess3"/>
    <dgm:cxn modelId="{8121A80A-1C4E-47A1-87CD-BD0987093317}" type="presParOf" srcId="{D92D69DC-43B1-4DE6-B2D0-87C031807C61}" destId="{1C5628AE-6B8C-4447-A7A7-58CF19CCA1AF}" srcOrd="17" destOrd="0" presId="urn:microsoft.com/office/officeart/2005/8/layout/bProcess3"/>
    <dgm:cxn modelId="{A06D4604-CC72-43AD-89C9-DD6F4256AB09}" type="presParOf" srcId="{1C5628AE-6B8C-4447-A7A7-58CF19CCA1AF}" destId="{1114021C-3434-49AB-AD3C-4E8F916C8ACE}" srcOrd="0" destOrd="0" presId="urn:microsoft.com/office/officeart/2005/8/layout/bProcess3"/>
    <dgm:cxn modelId="{81F2E3D5-99E7-4FBC-887C-ADC0307A273F}" type="presParOf" srcId="{D92D69DC-43B1-4DE6-B2D0-87C031807C61}" destId="{994EDF50-0973-43B5-863D-AE3443F1D960}" srcOrd="18" destOrd="0" presId="urn:microsoft.com/office/officeart/2005/8/layout/bProcess3"/>
    <dgm:cxn modelId="{2253C259-969B-4367-83C8-A18547B48B67}" type="presParOf" srcId="{D92D69DC-43B1-4DE6-B2D0-87C031807C61}" destId="{291B1EB4-A532-4E27-B3A7-BBA2EE2F3399}" srcOrd="19" destOrd="0" presId="urn:microsoft.com/office/officeart/2005/8/layout/bProcess3"/>
    <dgm:cxn modelId="{C3F6349A-5888-4DE5-B1E0-F801DC87A37F}" type="presParOf" srcId="{291B1EB4-A532-4E27-B3A7-BBA2EE2F3399}" destId="{7B8243EE-D58A-4102-BCFF-E354900BCBFC}" srcOrd="0" destOrd="0" presId="urn:microsoft.com/office/officeart/2005/8/layout/bProcess3"/>
    <dgm:cxn modelId="{2EA3AD27-53D7-4930-8D09-061B978FF65B}" type="presParOf" srcId="{D92D69DC-43B1-4DE6-B2D0-87C031807C61}" destId="{DBA4AFDD-CF6D-4084-8365-DC213BD06110}" srcOrd="20" destOrd="0" presId="urn:microsoft.com/office/officeart/2005/8/layout/bProcess3"/>
    <dgm:cxn modelId="{77D82254-6851-4F48-B56D-7F2BA24237BD}" type="presParOf" srcId="{D92D69DC-43B1-4DE6-B2D0-87C031807C61}" destId="{73678DF6-2099-4A51-B317-C8FE9B06EAE5}" srcOrd="21" destOrd="0" presId="urn:microsoft.com/office/officeart/2005/8/layout/bProcess3"/>
    <dgm:cxn modelId="{8D787EFA-E11F-4304-8FF7-ED9D220C91B2}" type="presParOf" srcId="{73678DF6-2099-4A51-B317-C8FE9B06EAE5}" destId="{CBC89220-EC58-4B08-9D39-3525B8D51259}" srcOrd="0" destOrd="0" presId="urn:microsoft.com/office/officeart/2005/8/layout/bProcess3"/>
    <dgm:cxn modelId="{5F5BFE40-001F-4D49-9D16-14F59ACBB6A2}" type="presParOf" srcId="{D92D69DC-43B1-4DE6-B2D0-87C031807C61}" destId="{09C89DDC-9B94-4D57-8A21-2D02F62A4B53}" srcOrd="22" destOrd="0" presId="urn:microsoft.com/office/officeart/2005/8/layout/bProcess3"/>
    <dgm:cxn modelId="{28D2FB1E-C58C-456B-8EF6-9645AF49E03A}" type="presParOf" srcId="{D92D69DC-43B1-4DE6-B2D0-87C031807C61}" destId="{FF16FC82-FCF5-40E0-80B9-534F8E448444}" srcOrd="23" destOrd="0" presId="urn:microsoft.com/office/officeart/2005/8/layout/bProcess3"/>
    <dgm:cxn modelId="{7831AA58-8A26-4508-BC40-000C405EDA26}" type="presParOf" srcId="{FF16FC82-FCF5-40E0-80B9-534F8E448444}" destId="{85F26D4C-B1A4-4F80-8660-D9A926B2186C}" srcOrd="0" destOrd="0" presId="urn:microsoft.com/office/officeart/2005/8/layout/bProcess3"/>
    <dgm:cxn modelId="{AB07E224-C906-4852-9BEF-F5886350096A}" type="presParOf" srcId="{D92D69DC-43B1-4DE6-B2D0-87C031807C61}" destId="{845D2840-1ED1-4BFC-828B-C3986A38B874}" srcOrd="24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26C8D29-CA49-49BF-B916-22AD3BA24F89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CO"/>
        </a:p>
      </dgm:t>
    </dgm:pt>
    <dgm:pt modelId="{030A4208-9676-4362-B3B6-5FB1B4A36AC8}">
      <dgm:prSet phldrT="[Texto]" custT="1"/>
      <dgm:spPr/>
      <dgm:t>
        <a:bodyPr/>
        <a:lstStyle/>
        <a:p>
          <a:r>
            <a:rPr lang="es-MX" sz="1200" dirty="0"/>
            <a:t>MESA INTERSECTORIAL DE EDUCACIÓN  </a:t>
          </a:r>
          <a:endParaRPr lang="es-CO" sz="1200" dirty="0"/>
        </a:p>
      </dgm:t>
    </dgm:pt>
    <dgm:pt modelId="{3938CA2C-565B-4024-A899-3BC37A89BB5D}" type="parTrans" cxnId="{CDFCA470-3375-4546-9642-2D038F3E432F}">
      <dgm:prSet/>
      <dgm:spPr/>
      <dgm:t>
        <a:bodyPr/>
        <a:lstStyle/>
        <a:p>
          <a:endParaRPr lang="es-CO"/>
        </a:p>
      </dgm:t>
    </dgm:pt>
    <dgm:pt modelId="{47A80CA6-E214-46C9-BA45-CBE38B393EDA}" type="sibTrans" cxnId="{CDFCA470-3375-4546-9642-2D038F3E432F}">
      <dgm:prSet/>
      <dgm:spPr/>
      <dgm:t>
        <a:bodyPr/>
        <a:lstStyle/>
        <a:p>
          <a:endParaRPr lang="es-CO"/>
        </a:p>
      </dgm:t>
    </dgm:pt>
    <dgm:pt modelId="{CEF59ECD-F6E2-4B2B-AE44-F0A9A7532D29}">
      <dgm:prSet phldrT="[Texto]"/>
      <dgm:spPr/>
      <dgm:t>
        <a:bodyPr/>
        <a:lstStyle/>
        <a:p>
          <a:r>
            <a:rPr lang="es-MX" dirty="0"/>
            <a:t>PRIMERA INFANCIA </a:t>
          </a:r>
          <a:endParaRPr lang="es-CO" dirty="0"/>
        </a:p>
      </dgm:t>
    </dgm:pt>
    <dgm:pt modelId="{FA7B608C-D7D3-4258-A360-A1907BF59620}" type="parTrans" cxnId="{414A7499-3B6F-49D7-8871-3ECF934B3D62}">
      <dgm:prSet/>
      <dgm:spPr/>
      <dgm:t>
        <a:bodyPr/>
        <a:lstStyle/>
        <a:p>
          <a:endParaRPr lang="es-CO"/>
        </a:p>
      </dgm:t>
    </dgm:pt>
    <dgm:pt modelId="{7B003C5B-3A71-4CD2-89CF-A36103F792E2}" type="sibTrans" cxnId="{414A7499-3B6F-49D7-8871-3ECF934B3D62}">
      <dgm:prSet/>
      <dgm:spPr/>
      <dgm:t>
        <a:bodyPr/>
        <a:lstStyle/>
        <a:p>
          <a:endParaRPr lang="es-CO"/>
        </a:p>
      </dgm:t>
    </dgm:pt>
    <dgm:pt modelId="{78ABBE2D-D0D6-491B-AE20-CF1F7FCA87E2}">
      <dgm:prSet phldrT="[Texto]"/>
      <dgm:spPr/>
      <dgm:t>
        <a:bodyPr/>
        <a:lstStyle/>
        <a:p>
          <a:r>
            <a:rPr lang="es-MX" dirty="0"/>
            <a:t>BASICAPRIMARIA Y SECUNDARIA</a:t>
          </a:r>
          <a:endParaRPr lang="es-CO" dirty="0"/>
        </a:p>
      </dgm:t>
    </dgm:pt>
    <dgm:pt modelId="{FAA47024-1295-41A0-AF02-EB357A36D1FE}" type="parTrans" cxnId="{E41127AE-142F-450B-A25C-7526FE7C600D}">
      <dgm:prSet/>
      <dgm:spPr/>
      <dgm:t>
        <a:bodyPr/>
        <a:lstStyle/>
        <a:p>
          <a:endParaRPr lang="es-CO"/>
        </a:p>
      </dgm:t>
    </dgm:pt>
    <dgm:pt modelId="{40FE7299-3015-4509-BB59-0064F3A4BD79}" type="sibTrans" cxnId="{E41127AE-142F-450B-A25C-7526FE7C600D}">
      <dgm:prSet/>
      <dgm:spPr/>
      <dgm:t>
        <a:bodyPr/>
        <a:lstStyle/>
        <a:p>
          <a:endParaRPr lang="es-CO"/>
        </a:p>
      </dgm:t>
    </dgm:pt>
    <dgm:pt modelId="{0FB3C07E-50B8-4016-9D8D-F49CD6448335}">
      <dgm:prSet phldrT="[Texto]"/>
      <dgm:spPr>
        <a:solidFill>
          <a:srgbClr val="00B050"/>
        </a:solidFill>
      </dgm:spPr>
      <dgm:t>
        <a:bodyPr/>
        <a:lstStyle/>
        <a:p>
          <a:r>
            <a:rPr lang="es-MX" dirty="0"/>
            <a:t>EDUCACIÓN TERCIARIA</a:t>
          </a:r>
          <a:endParaRPr lang="es-CO" dirty="0"/>
        </a:p>
      </dgm:t>
    </dgm:pt>
    <dgm:pt modelId="{20BB6DFC-D103-4710-A578-4E025421788B}" type="parTrans" cxnId="{79FF25B8-CCD9-425B-88A0-60259D8E50CC}">
      <dgm:prSet/>
      <dgm:spPr/>
      <dgm:t>
        <a:bodyPr/>
        <a:lstStyle/>
        <a:p>
          <a:endParaRPr lang="es-CO"/>
        </a:p>
      </dgm:t>
    </dgm:pt>
    <dgm:pt modelId="{DF0F833E-EF17-4CA4-893A-A51F29B0C060}" type="sibTrans" cxnId="{79FF25B8-CCD9-425B-88A0-60259D8E50CC}">
      <dgm:prSet/>
      <dgm:spPr/>
      <dgm:t>
        <a:bodyPr/>
        <a:lstStyle/>
        <a:p>
          <a:endParaRPr lang="es-CO"/>
        </a:p>
      </dgm:t>
    </dgm:pt>
    <dgm:pt modelId="{64A75B74-8B77-415D-8DE2-96EE1B2E761B}">
      <dgm:prSet phldrT="[Texto]" custT="1"/>
      <dgm:spPr/>
      <dgm:t>
        <a:bodyPr/>
        <a:lstStyle/>
        <a:p>
          <a:r>
            <a:rPr lang="es-MX" sz="1400" dirty="0"/>
            <a:t>COMITÉ ESTRATÉGICO  OPERATIVO DEL PLAN MAESTRO</a:t>
          </a:r>
          <a:endParaRPr lang="es-CO" sz="1400" dirty="0"/>
        </a:p>
      </dgm:t>
    </dgm:pt>
    <dgm:pt modelId="{2C9F5A91-C51F-4ADC-9CCC-114AAA9914F8}" type="parTrans" cxnId="{0203C757-A79E-4DEE-9FEB-73675E0C1D5B}">
      <dgm:prSet/>
      <dgm:spPr/>
      <dgm:t>
        <a:bodyPr/>
        <a:lstStyle/>
        <a:p>
          <a:endParaRPr lang="es-CO"/>
        </a:p>
      </dgm:t>
    </dgm:pt>
    <dgm:pt modelId="{C776D9E5-4A6A-4316-83B1-5A534E4D8D7C}" type="sibTrans" cxnId="{0203C757-A79E-4DEE-9FEB-73675E0C1D5B}">
      <dgm:prSet/>
      <dgm:spPr/>
      <dgm:t>
        <a:bodyPr/>
        <a:lstStyle/>
        <a:p>
          <a:endParaRPr lang="es-CO"/>
        </a:p>
      </dgm:t>
    </dgm:pt>
    <dgm:pt modelId="{A1C00E44-6366-4D2F-913C-721D59EF7AC1}">
      <dgm:prSet phldrT="[Texto]"/>
      <dgm:spPr/>
      <dgm:t>
        <a:bodyPr/>
        <a:lstStyle/>
        <a:p>
          <a:r>
            <a:rPr lang="es-MX" dirty="0"/>
            <a:t>FORTALECIMIENTO A LA SEMY</a:t>
          </a:r>
          <a:endParaRPr lang="es-CO" dirty="0"/>
        </a:p>
      </dgm:t>
    </dgm:pt>
    <dgm:pt modelId="{B4AB6E30-27A8-4D6C-BC41-51505086DC1F}" type="parTrans" cxnId="{4E154E2E-5DB3-473C-AD54-AA292953A10D}">
      <dgm:prSet/>
      <dgm:spPr/>
      <dgm:t>
        <a:bodyPr/>
        <a:lstStyle/>
        <a:p>
          <a:endParaRPr lang="es-CO"/>
        </a:p>
      </dgm:t>
    </dgm:pt>
    <dgm:pt modelId="{C27DD8B0-AB76-4E9A-8D9A-0F60955505AC}" type="sibTrans" cxnId="{4E154E2E-5DB3-473C-AD54-AA292953A10D}">
      <dgm:prSet/>
      <dgm:spPr/>
      <dgm:t>
        <a:bodyPr/>
        <a:lstStyle/>
        <a:p>
          <a:endParaRPr lang="es-CO"/>
        </a:p>
      </dgm:t>
    </dgm:pt>
    <dgm:pt modelId="{9D799F2F-6870-4F80-9537-16D2F4992CAE}">
      <dgm:prSet phldrT="[Texto]"/>
      <dgm:spPr/>
      <dgm:t>
        <a:bodyPr/>
        <a:lstStyle/>
        <a:p>
          <a:r>
            <a:rPr lang="es-MX" dirty="0"/>
            <a:t>NO FORMAL</a:t>
          </a:r>
          <a:endParaRPr lang="es-CO" dirty="0"/>
        </a:p>
      </dgm:t>
    </dgm:pt>
    <dgm:pt modelId="{432F818F-B12E-43F0-901B-CF4A39CBDB59}" type="parTrans" cxnId="{16E0829D-0485-4934-AECA-D30245DBB2A4}">
      <dgm:prSet/>
      <dgm:spPr/>
      <dgm:t>
        <a:bodyPr/>
        <a:lstStyle/>
        <a:p>
          <a:endParaRPr lang="es-CO"/>
        </a:p>
      </dgm:t>
    </dgm:pt>
    <dgm:pt modelId="{4B545036-9623-4EBF-B702-9967762288E3}" type="sibTrans" cxnId="{16E0829D-0485-4934-AECA-D30245DBB2A4}">
      <dgm:prSet/>
      <dgm:spPr/>
      <dgm:t>
        <a:bodyPr/>
        <a:lstStyle/>
        <a:p>
          <a:endParaRPr lang="es-CO"/>
        </a:p>
      </dgm:t>
    </dgm:pt>
    <dgm:pt modelId="{D61B1C1C-2ED3-46DA-B4F7-FD9598D2715A}" type="pres">
      <dgm:prSet presAssocID="{A26C8D29-CA49-49BF-B916-22AD3BA24F89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15E8E5D-0FAB-40D4-9B6B-575881F1556A}" type="pres">
      <dgm:prSet presAssocID="{030A4208-9676-4362-B3B6-5FB1B4A36AC8}" presName="root1" presStyleCnt="0"/>
      <dgm:spPr/>
    </dgm:pt>
    <dgm:pt modelId="{C42A4844-0DA1-4D9A-81DD-A96D1246FCB1}" type="pres">
      <dgm:prSet presAssocID="{030A4208-9676-4362-B3B6-5FB1B4A36AC8}" presName="LevelOneTextNode" presStyleLbl="node0" presStyleIdx="0" presStyleCnt="2" custScaleX="121000" custScaleY="64887" custLinFactNeighborX="-792" custLinFactNeighborY="-69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C47A992-8F19-4948-9ECA-2D1D431CB3CA}" type="pres">
      <dgm:prSet presAssocID="{030A4208-9676-4362-B3B6-5FB1B4A36AC8}" presName="level2hierChild" presStyleCnt="0"/>
      <dgm:spPr/>
    </dgm:pt>
    <dgm:pt modelId="{746743D4-0819-4EB3-BDF1-EB96CD1584F9}" type="pres">
      <dgm:prSet presAssocID="{64A75B74-8B77-415D-8DE2-96EE1B2E761B}" presName="root1" presStyleCnt="0"/>
      <dgm:spPr/>
    </dgm:pt>
    <dgm:pt modelId="{7D1019B4-27D5-4402-9E40-AC93BED85A87}" type="pres">
      <dgm:prSet presAssocID="{64A75B74-8B77-415D-8DE2-96EE1B2E761B}" presName="LevelOneTextNode" presStyleLbl="node0" presStyleIdx="1" presStyleCnt="2" custScaleX="12995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9859AFA-B289-47FD-A6F9-8D38B3051B84}" type="pres">
      <dgm:prSet presAssocID="{64A75B74-8B77-415D-8DE2-96EE1B2E761B}" presName="level2hierChild" presStyleCnt="0"/>
      <dgm:spPr/>
    </dgm:pt>
    <dgm:pt modelId="{29D06A14-7CFE-432A-BAE1-51CEB99D1201}" type="pres">
      <dgm:prSet presAssocID="{FA7B608C-D7D3-4258-A360-A1907BF59620}" presName="conn2-1" presStyleLbl="parChTrans1D2" presStyleIdx="0" presStyleCnt="5"/>
      <dgm:spPr/>
      <dgm:t>
        <a:bodyPr/>
        <a:lstStyle/>
        <a:p>
          <a:endParaRPr lang="es-ES"/>
        </a:p>
      </dgm:t>
    </dgm:pt>
    <dgm:pt modelId="{7C0D80C6-047B-4C80-97DF-673209FD33A8}" type="pres">
      <dgm:prSet presAssocID="{FA7B608C-D7D3-4258-A360-A1907BF59620}" presName="connTx" presStyleLbl="parChTrans1D2" presStyleIdx="0" presStyleCnt="5"/>
      <dgm:spPr/>
      <dgm:t>
        <a:bodyPr/>
        <a:lstStyle/>
        <a:p>
          <a:endParaRPr lang="es-ES"/>
        </a:p>
      </dgm:t>
    </dgm:pt>
    <dgm:pt modelId="{E7D3C5CB-6BAB-4B1E-9AF4-5C8C4566E874}" type="pres">
      <dgm:prSet presAssocID="{CEF59ECD-F6E2-4B2B-AE44-F0A9A7532D29}" presName="root2" presStyleCnt="0"/>
      <dgm:spPr/>
    </dgm:pt>
    <dgm:pt modelId="{B9346D74-91F0-4B93-8901-00BBC42DD449}" type="pres">
      <dgm:prSet presAssocID="{CEF59ECD-F6E2-4B2B-AE44-F0A9A7532D29}" presName="LevelTwoTextNode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C5BC7CB-1024-4048-841E-193F8C0E5957}" type="pres">
      <dgm:prSet presAssocID="{CEF59ECD-F6E2-4B2B-AE44-F0A9A7532D29}" presName="level3hierChild" presStyleCnt="0"/>
      <dgm:spPr/>
    </dgm:pt>
    <dgm:pt modelId="{46A4EF25-2A44-42EF-A594-E35C1189B518}" type="pres">
      <dgm:prSet presAssocID="{FAA47024-1295-41A0-AF02-EB357A36D1FE}" presName="conn2-1" presStyleLbl="parChTrans1D2" presStyleIdx="1" presStyleCnt="5"/>
      <dgm:spPr/>
      <dgm:t>
        <a:bodyPr/>
        <a:lstStyle/>
        <a:p>
          <a:endParaRPr lang="es-ES"/>
        </a:p>
      </dgm:t>
    </dgm:pt>
    <dgm:pt modelId="{B4274C1F-EF41-4BED-9D57-3B46FD474442}" type="pres">
      <dgm:prSet presAssocID="{FAA47024-1295-41A0-AF02-EB357A36D1FE}" presName="connTx" presStyleLbl="parChTrans1D2" presStyleIdx="1" presStyleCnt="5"/>
      <dgm:spPr/>
      <dgm:t>
        <a:bodyPr/>
        <a:lstStyle/>
        <a:p>
          <a:endParaRPr lang="es-ES"/>
        </a:p>
      </dgm:t>
    </dgm:pt>
    <dgm:pt modelId="{A4ED3ED6-6589-4550-8426-EB769AA07FE2}" type="pres">
      <dgm:prSet presAssocID="{78ABBE2D-D0D6-491B-AE20-CF1F7FCA87E2}" presName="root2" presStyleCnt="0"/>
      <dgm:spPr/>
    </dgm:pt>
    <dgm:pt modelId="{DD9BE111-E556-44AA-AF66-652EFB9A891E}" type="pres">
      <dgm:prSet presAssocID="{78ABBE2D-D0D6-491B-AE20-CF1F7FCA87E2}" presName="LevelTwoTextNode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D54F42F-1934-4624-916C-C14166359E70}" type="pres">
      <dgm:prSet presAssocID="{78ABBE2D-D0D6-491B-AE20-CF1F7FCA87E2}" presName="level3hierChild" presStyleCnt="0"/>
      <dgm:spPr/>
    </dgm:pt>
    <dgm:pt modelId="{0684EC14-A3BE-467E-925D-10DDBA6F60FF}" type="pres">
      <dgm:prSet presAssocID="{20BB6DFC-D103-4710-A578-4E025421788B}" presName="conn2-1" presStyleLbl="parChTrans1D2" presStyleIdx="2" presStyleCnt="5"/>
      <dgm:spPr/>
      <dgm:t>
        <a:bodyPr/>
        <a:lstStyle/>
        <a:p>
          <a:endParaRPr lang="es-ES"/>
        </a:p>
      </dgm:t>
    </dgm:pt>
    <dgm:pt modelId="{1DCAEEA0-A5B9-4F9A-9ACF-94289C84CF15}" type="pres">
      <dgm:prSet presAssocID="{20BB6DFC-D103-4710-A578-4E025421788B}" presName="connTx" presStyleLbl="parChTrans1D2" presStyleIdx="2" presStyleCnt="5"/>
      <dgm:spPr/>
      <dgm:t>
        <a:bodyPr/>
        <a:lstStyle/>
        <a:p>
          <a:endParaRPr lang="es-ES"/>
        </a:p>
      </dgm:t>
    </dgm:pt>
    <dgm:pt modelId="{ECD673FC-0C8C-4872-9BCE-4CBF411A0E24}" type="pres">
      <dgm:prSet presAssocID="{0FB3C07E-50B8-4016-9D8D-F49CD6448335}" presName="root2" presStyleCnt="0"/>
      <dgm:spPr/>
    </dgm:pt>
    <dgm:pt modelId="{5FD3F7C4-84F8-44FE-9E15-6F10E77A4A40}" type="pres">
      <dgm:prSet presAssocID="{0FB3C07E-50B8-4016-9D8D-F49CD6448335}" presName="LevelTwoTextNode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13F9100-20AB-4432-BCBB-74A955707ED7}" type="pres">
      <dgm:prSet presAssocID="{0FB3C07E-50B8-4016-9D8D-F49CD6448335}" presName="level3hierChild" presStyleCnt="0"/>
      <dgm:spPr/>
    </dgm:pt>
    <dgm:pt modelId="{D94EC70B-0EC1-4654-B548-5407279E839E}" type="pres">
      <dgm:prSet presAssocID="{432F818F-B12E-43F0-901B-CF4A39CBDB59}" presName="conn2-1" presStyleLbl="parChTrans1D2" presStyleIdx="3" presStyleCnt="5"/>
      <dgm:spPr/>
      <dgm:t>
        <a:bodyPr/>
        <a:lstStyle/>
        <a:p>
          <a:endParaRPr lang="es-ES"/>
        </a:p>
      </dgm:t>
    </dgm:pt>
    <dgm:pt modelId="{8607CFDF-7ECD-4654-BD22-0C13552343B6}" type="pres">
      <dgm:prSet presAssocID="{432F818F-B12E-43F0-901B-CF4A39CBDB59}" presName="connTx" presStyleLbl="parChTrans1D2" presStyleIdx="3" presStyleCnt="5"/>
      <dgm:spPr/>
      <dgm:t>
        <a:bodyPr/>
        <a:lstStyle/>
        <a:p>
          <a:endParaRPr lang="es-ES"/>
        </a:p>
      </dgm:t>
    </dgm:pt>
    <dgm:pt modelId="{77FF91E2-D94C-4658-B381-27192E715038}" type="pres">
      <dgm:prSet presAssocID="{9D799F2F-6870-4F80-9537-16D2F4992CAE}" presName="root2" presStyleCnt="0"/>
      <dgm:spPr/>
    </dgm:pt>
    <dgm:pt modelId="{63CCB2FE-A9A0-4071-8E6E-C2F9917198EC}" type="pres">
      <dgm:prSet presAssocID="{9D799F2F-6870-4F80-9537-16D2F4992CAE}" presName="LevelTwoTextNode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5D17B5C-3431-46D9-AA4E-312F211ADC1D}" type="pres">
      <dgm:prSet presAssocID="{9D799F2F-6870-4F80-9537-16D2F4992CAE}" presName="level3hierChild" presStyleCnt="0"/>
      <dgm:spPr/>
    </dgm:pt>
    <dgm:pt modelId="{884D0143-F0B0-421B-825D-CB858EC7E34A}" type="pres">
      <dgm:prSet presAssocID="{B4AB6E30-27A8-4D6C-BC41-51505086DC1F}" presName="conn2-1" presStyleLbl="parChTrans1D2" presStyleIdx="4" presStyleCnt="5"/>
      <dgm:spPr/>
      <dgm:t>
        <a:bodyPr/>
        <a:lstStyle/>
        <a:p>
          <a:endParaRPr lang="es-ES"/>
        </a:p>
      </dgm:t>
    </dgm:pt>
    <dgm:pt modelId="{475DCB28-A57F-4E59-98FE-4C34B7AEE892}" type="pres">
      <dgm:prSet presAssocID="{B4AB6E30-27A8-4D6C-BC41-51505086DC1F}" presName="connTx" presStyleLbl="parChTrans1D2" presStyleIdx="4" presStyleCnt="5"/>
      <dgm:spPr/>
      <dgm:t>
        <a:bodyPr/>
        <a:lstStyle/>
        <a:p>
          <a:endParaRPr lang="es-ES"/>
        </a:p>
      </dgm:t>
    </dgm:pt>
    <dgm:pt modelId="{EF156F69-3788-491F-8879-F0FD9321DC66}" type="pres">
      <dgm:prSet presAssocID="{A1C00E44-6366-4D2F-913C-721D59EF7AC1}" presName="root2" presStyleCnt="0"/>
      <dgm:spPr/>
    </dgm:pt>
    <dgm:pt modelId="{235FD123-CE1F-49CC-A5E0-BAA61E1AC253}" type="pres">
      <dgm:prSet presAssocID="{A1C00E44-6366-4D2F-913C-721D59EF7AC1}" presName="LevelTwoTextNode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8DAE1C8-8223-4380-8538-AAED16D5EC60}" type="pres">
      <dgm:prSet presAssocID="{A1C00E44-6366-4D2F-913C-721D59EF7AC1}" presName="level3hierChild" presStyleCnt="0"/>
      <dgm:spPr/>
    </dgm:pt>
  </dgm:ptLst>
  <dgm:cxnLst>
    <dgm:cxn modelId="{CDFCA470-3375-4546-9642-2D038F3E432F}" srcId="{A26C8D29-CA49-49BF-B916-22AD3BA24F89}" destId="{030A4208-9676-4362-B3B6-5FB1B4A36AC8}" srcOrd="0" destOrd="0" parTransId="{3938CA2C-565B-4024-A899-3BC37A89BB5D}" sibTransId="{47A80CA6-E214-46C9-BA45-CBE38B393EDA}"/>
    <dgm:cxn modelId="{273D6448-387D-4BCB-9147-50A624BD02F9}" type="presOf" srcId="{FA7B608C-D7D3-4258-A360-A1907BF59620}" destId="{29D06A14-7CFE-432A-BAE1-51CEB99D1201}" srcOrd="0" destOrd="0" presId="urn:microsoft.com/office/officeart/2008/layout/HorizontalMultiLevelHierarchy"/>
    <dgm:cxn modelId="{E41127AE-142F-450B-A25C-7526FE7C600D}" srcId="{64A75B74-8B77-415D-8DE2-96EE1B2E761B}" destId="{78ABBE2D-D0D6-491B-AE20-CF1F7FCA87E2}" srcOrd="1" destOrd="0" parTransId="{FAA47024-1295-41A0-AF02-EB357A36D1FE}" sibTransId="{40FE7299-3015-4509-BB59-0064F3A4BD79}"/>
    <dgm:cxn modelId="{5188EA1F-A496-45B9-8AB7-473F6A46D685}" type="presOf" srcId="{432F818F-B12E-43F0-901B-CF4A39CBDB59}" destId="{D94EC70B-0EC1-4654-B548-5407279E839E}" srcOrd="0" destOrd="0" presId="urn:microsoft.com/office/officeart/2008/layout/HorizontalMultiLevelHierarchy"/>
    <dgm:cxn modelId="{7B8704F8-A786-4BF2-BB11-1EB4F9332FF1}" type="presOf" srcId="{B4AB6E30-27A8-4D6C-BC41-51505086DC1F}" destId="{475DCB28-A57F-4E59-98FE-4C34B7AEE892}" srcOrd="1" destOrd="0" presId="urn:microsoft.com/office/officeart/2008/layout/HorizontalMultiLevelHierarchy"/>
    <dgm:cxn modelId="{B6D9FBE8-9589-496C-AF44-57AB46FE9A53}" type="presOf" srcId="{20BB6DFC-D103-4710-A578-4E025421788B}" destId="{0684EC14-A3BE-467E-925D-10DDBA6F60FF}" srcOrd="0" destOrd="0" presId="urn:microsoft.com/office/officeart/2008/layout/HorizontalMultiLevelHierarchy"/>
    <dgm:cxn modelId="{B1BD24C8-69B5-43FE-9160-0FBB7B262972}" type="presOf" srcId="{FA7B608C-D7D3-4258-A360-A1907BF59620}" destId="{7C0D80C6-047B-4C80-97DF-673209FD33A8}" srcOrd="1" destOrd="0" presId="urn:microsoft.com/office/officeart/2008/layout/HorizontalMultiLevelHierarchy"/>
    <dgm:cxn modelId="{CBA2A837-5762-4E25-8B8F-FBB2DABC073C}" type="presOf" srcId="{A26C8D29-CA49-49BF-B916-22AD3BA24F89}" destId="{D61B1C1C-2ED3-46DA-B4F7-FD9598D2715A}" srcOrd="0" destOrd="0" presId="urn:microsoft.com/office/officeart/2008/layout/HorizontalMultiLevelHierarchy"/>
    <dgm:cxn modelId="{C76EC07F-D8C3-4C47-BD45-A62275F05C83}" type="presOf" srcId="{FAA47024-1295-41A0-AF02-EB357A36D1FE}" destId="{B4274C1F-EF41-4BED-9D57-3B46FD474442}" srcOrd="1" destOrd="0" presId="urn:microsoft.com/office/officeart/2008/layout/HorizontalMultiLevelHierarchy"/>
    <dgm:cxn modelId="{4EC4B2B2-247A-4992-97EE-3F08298E6423}" type="presOf" srcId="{0FB3C07E-50B8-4016-9D8D-F49CD6448335}" destId="{5FD3F7C4-84F8-44FE-9E15-6F10E77A4A40}" srcOrd="0" destOrd="0" presId="urn:microsoft.com/office/officeart/2008/layout/HorizontalMultiLevelHierarchy"/>
    <dgm:cxn modelId="{53C32E65-687B-4242-B7CB-D2B374B248B5}" type="presOf" srcId="{78ABBE2D-D0D6-491B-AE20-CF1F7FCA87E2}" destId="{DD9BE111-E556-44AA-AF66-652EFB9A891E}" srcOrd="0" destOrd="0" presId="urn:microsoft.com/office/officeart/2008/layout/HorizontalMultiLevelHierarchy"/>
    <dgm:cxn modelId="{8414597F-3256-48BA-80A5-7F16543B6CB1}" type="presOf" srcId="{432F818F-B12E-43F0-901B-CF4A39CBDB59}" destId="{8607CFDF-7ECD-4654-BD22-0C13552343B6}" srcOrd="1" destOrd="0" presId="urn:microsoft.com/office/officeart/2008/layout/HorizontalMultiLevelHierarchy"/>
    <dgm:cxn modelId="{16E0829D-0485-4934-AECA-D30245DBB2A4}" srcId="{64A75B74-8B77-415D-8DE2-96EE1B2E761B}" destId="{9D799F2F-6870-4F80-9537-16D2F4992CAE}" srcOrd="3" destOrd="0" parTransId="{432F818F-B12E-43F0-901B-CF4A39CBDB59}" sibTransId="{4B545036-9623-4EBF-B702-9967762288E3}"/>
    <dgm:cxn modelId="{A918D5EC-997E-493F-A8C0-F572C3AF8F06}" type="presOf" srcId="{CEF59ECD-F6E2-4B2B-AE44-F0A9A7532D29}" destId="{B9346D74-91F0-4B93-8901-00BBC42DD449}" srcOrd="0" destOrd="0" presId="urn:microsoft.com/office/officeart/2008/layout/HorizontalMultiLevelHierarchy"/>
    <dgm:cxn modelId="{4E154E2E-5DB3-473C-AD54-AA292953A10D}" srcId="{64A75B74-8B77-415D-8DE2-96EE1B2E761B}" destId="{A1C00E44-6366-4D2F-913C-721D59EF7AC1}" srcOrd="4" destOrd="0" parTransId="{B4AB6E30-27A8-4D6C-BC41-51505086DC1F}" sibTransId="{C27DD8B0-AB76-4E9A-8D9A-0F60955505AC}"/>
    <dgm:cxn modelId="{0203C757-A79E-4DEE-9FEB-73675E0C1D5B}" srcId="{A26C8D29-CA49-49BF-B916-22AD3BA24F89}" destId="{64A75B74-8B77-415D-8DE2-96EE1B2E761B}" srcOrd="1" destOrd="0" parTransId="{2C9F5A91-C51F-4ADC-9CCC-114AAA9914F8}" sibTransId="{C776D9E5-4A6A-4316-83B1-5A534E4D8D7C}"/>
    <dgm:cxn modelId="{A1A46CC3-A79E-403B-81D4-B50771A5D774}" type="presOf" srcId="{FAA47024-1295-41A0-AF02-EB357A36D1FE}" destId="{46A4EF25-2A44-42EF-A594-E35C1189B518}" srcOrd="0" destOrd="0" presId="urn:microsoft.com/office/officeart/2008/layout/HorizontalMultiLevelHierarchy"/>
    <dgm:cxn modelId="{79FF25B8-CCD9-425B-88A0-60259D8E50CC}" srcId="{64A75B74-8B77-415D-8DE2-96EE1B2E761B}" destId="{0FB3C07E-50B8-4016-9D8D-F49CD6448335}" srcOrd="2" destOrd="0" parTransId="{20BB6DFC-D103-4710-A578-4E025421788B}" sibTransId="{DF0F833E-EF17-4CA4-893A-A51F29B0C060}"/>
    <dgm:cxn modelId="{414A7499-3B6F-49D7-8871-3ECF934B3D62}" srcId="{64A75B74-8B77-415D-8DE2-96EE1B2E761B}" destId="{CEF59ECD-F6E2-4B2B-AE44-F0A9A7532D29}" srcOrd="0" destOrd="0" parTransId="{FA7B608C-D7D3-4258-A360-A1907BF59620}" sibTransId="{7B003C5B-3A71-4CD2-89CF-A36103F792E2}"/>
    <dgm:cxn modelId="{27481D54-5F0F-40C1-92D4-586E9F246533}" type="presOf" srcId="{030A4208-9676-4362-B3B6-5FB1B4A36AC8}" destId="{C42A4844-0DA1-4D9A-81DD-A96D1246FCB1}" srcOrd="0" destOrd="0" presId="urn:microsoft.com/office/officeart/2008/layout/HorizontalMultiLevelHierarchy"/>
    <dgm:cxn modelId="{145455EA-0274-442D-ADBA-24B9C4C8546F}" type="presOf" srcId="{A1C00E44-6366-4D2F-913C-721D59EF7AC1}" destId="{235FD123-CE1F-49CC-A5E0-BAA61E1AC253}" srcOrd="0" destOrd="0" presId="urn:microsoft.com/office/officeart/2008/layout/HorizontalMultiLevelHierarchy"/>
    <dgm:cxn modelId="{063A2281-DA89-4E12-B25B-548D43DFFBB6}" type="presOf" srcId="{20BB6DFC-D103-4710-A578-4E025421788B}" destId="{1DCAEEA0-A5B9-4F9A-9ACF-94289C84CF15}" srcOrd="1" destOrd="0" presId="urn:microsoft.com/office/officeart/2008/layout/HorizontalMultiLevelHierarchy"/>
    <dgm:cxn modelId="{A06F2E31-20E2-4592-8B07-A7F6E26E8A67}" type="presOf" srcId="{9D799F2F-6870-4F80-9537-16D2F4992CAE}" destId="{63CCB2FE-A9A0-4071-8E6E-C2F9917198EC}" srcOrd="0" destOrd="0" presId="urn:microsoft.com/office/officeart/2008/layout/HorizontalMultiLevelHierarchy"/>
    <dgm:cxn modelId="{866197D2-1CFC-4EF8-8C00-DD70AE2F222E}" type="presOf" srcId="{B4AB6E30-27A8-4D6C-BC41-51505086DC1F}" destId="{884D0143-F0B0-421B-825D-CB858EC7E34A}" srcOrd="0" destOrd="0" presId="urn:microsoft.com/office/officeart/2008/layout/HorizontalMultiLevelHierarchy"/>
    <dgm:cxn modelId="{F060166E-B060-4683-BC2E-D82B9ACDBEEB}" type="presOf" srcId="{64A75B74-8B77-415D-8DE2-96EE1B2E761B}" destId="{7D1019B4-27D5-4402-9E40-AC93BED85A87}" srcOrd="0" destOrd="0" presId="urn:microsoft.com/office/officeart/2008/layout/HorizontalMultiLevelHierarchy"/>
    <dgm:cxn modelId="{11DF2A46-07AA-4B78-9CE3-7C0416E164A3}" type="presParOf" srcId="{D61B1C1C-2ED3-46DA-B4F7-FD9598D2715A}" destId="{D15E8E5D-0FAB-40D4-9B6B-575881F1556A}" srcOrd="0" destOrd="0" presId="urn:microsoft.com/office/officeart/2008/layout/HorizontalMultiLevelHierarchy"/>
    <dgm:cxn modelId="{B4A0602B-4B6C-466C-B89E-7383A952C7A8}" type="presParOf" srcId="{D15E8E5D-0FAB-40D4-9B6B-575881F1556A}" destId="{C42A4844-0DA1-4D9A-81DD-A96D1246FCB1}" srcOrd="0" destOrd="0" presId="urn:microsoft.com/office/officeart/2008/layout/HorizontalMultiLevelHierarchy"/>
    <dgm:cxn modelId="{EADB181E-C84A-40D2-B245-A4F83B32733D}" type="presParOf" srcId="{D15E8E5D-0FAB-40D4-9B6B-575881F1556A}" destId="{CC47A992-8F19-4948-9ECA-2D1D431CB3CA}" srcOrd="1" destOrd="0" presId="urn:microsoft.com/office/officeart/2008/layout/HorizontalMultiLevelHierarchy"/>
    <dgm:cxn modelId="{49A19C68-EF58-4E05-8ECD-03A47F43F560}" type="presParOf" srcId="{D61B1C1C-2ED3-46DA-B4F7-FD9598D2715A}" destId="{746743D4-0819-4EB3-BDF1-EB96CD1584F9}" srcOrd="1" destOrd="0" presId="urn:microsoft.com/office/officeart/2008/layout/HorizontalMultiLevelHierarchy"/>
    <dgm:cxn modelId="{57570F01-B326-4847-BA3A-032806DA8A22}" type="presParOf" srcId="{746743D4-0819-4EB3-BDF1-EB96CD1584F9}" destId="{7D1019B4-27D5-4402-9E40-AC93BED85A87}" srcOrd="0" destOrd="0" presId="urn:microsoft.com/office/officeart/2008/layout/HorizontalMultiLevelHierarchy"/>
    <dgm:cxn modelId="{DC816BDD-22D6-4542-87B7-4F7275D423FA}" type="presParOf" srcId="{746743D4-0819-4EB3-BDF1-EB96CD1584F9}" destId="{E9859AFA-B289-47FD-A6F9-8D38B3051B84}" srcOrd="1" destOrd="0" presId="urn:microsoft.com/office/officeart/2008/layout/HorizontalMultiLevelHierarchy"/>
    <dgm:cxn modelId="{FBF18AC8-F4D5-4FD5-96A9-DC90F966D1BB}" type="presParOf" srcId="{E9859AFA-B289-47FD-A6F9-8D38B3051B84}" destId="{29D06A14-7CFE-432A-BAE1-51CEB99D1201}" srcOrd="0" destOrd="0" presId="urn:microsoft.com/office/officeart/2008/layout/HorizontalMultiLevelHierarchy"/>
    <dgm:cxn modelId="{D137D640-4474-4E46-92AB-3AC78586E943}" type="presParOf" srcId="{29D06A14-7CFE-432A-BAE1-51CEB99D1201}" destId="{7C0D80C6-047B-4C80-97DF-673209FD33A8}" srcOrd="0" destOrd="0" presId="urn:microsoft.com/office/officeart/2008/layout/HorizontalMultiLevelHierarchy"/>
    <dgm:cxn modelId="{7175B96B-98D5-4F2F-AFF6-CC36D22C8770}" type="presParOf" srcId="{E9859AFA-B289-47FD-A6F9-8D38B3051B84}" destId="{E7D3C5CB-6BAB-4B1E-9AF4-5C8C4566E874}" srcOrd="1" destOrd="0" presId="urn:microsoft.com/office/officeart/2008/layout/HorizontalMultiLevelHierarchy"/>
    <dgm:cxn modelId="{AE0F4781-9A3F-4307-A11C-DC4A30BF45E2}" type="presParOf" srcId="{E7D3C5CB-6BAB-4B1E-9AF4-5C8C4566E874}" destId="{B9346D74-91F0-4B93-8901-00BBC42DD449}" srcOrd="0" destOrd="0" presId="urn:microsoft.com/office/officeart/2008/layout/HorizontalMultiLevelHierarchy"/>
    <dgm:cxn modelId="{C304F4A1-0F9B-4A18-9CCB-0498BC41A641}" type="presParOf" srcId="{E7D3C5CB-6BAB-4B1E-9AF4-5C8C4566E874}" destId="{8C5BC7CB-1024-4048-841E-193F8C0E5957}" srcOrd="1" destOrd="0" presId="urn:microsoft.com/office/officeart/2008/layout/HorizontalMultiLevelHierarchy"/>
    <dgm:cxn modelId="{389CBD36-158A-46E8-8678-81EBCEF42B67}" type="presParOf" srcId="{E9859AFA-B289-47FD-A6F9-8D38B3051B84}" destId="{46A4EF25-2A44-42EF-A594-E35C1189B518}" srcOrd="2" destOrd="0" presId="urn:microsoft.com/office/officeart/2008/layout/HorizontalMultiLevelHierarchy"/>
    <dgm:cxn modelId="{A369AD30-396B-4D6A-8D74-4EA2065DBACC}" type="presParOf" srcId="{46A4EF25-2A44-42EF-A594-E35C1189B518}" destId="{B4274C1F-EF41-4BED-9D57-3B46FD474442}" srcOrd="0" destOrd="0" presId="urn:microsoft.com/office/officeart/2008/layout/HorizontalMultiLevelHierarchy"/>
    <dgm:cxn modelId="{AE67681B-A7CA-4574-8E3E-AD89641B359E}" type="presParOf" srcId="{E9859AFA-B289-47FD-A6F9-8D38B3051B84}" destId="{A4ED3ED6-6589-4550-8426-EB769AA07FE2}" srcOrd="3" destOrd="0" presId="urn:microsoft.com/office/officeart/2008/layout/HorizontalMultiLevelHierarchy"/>
    <dgm:cxn modelId="{68E42745-DB79-4DF0-992F-0952411D0C61}" type="presParOf" srcId="{A4ED3ED6-6589-4550-8426-EB769AA07FE2}" destId="{DD9BE111-E556-44AA-AF66-652EFB9A891E}" srcOrd="0" destOrd="0" presId="urn:microsoft.com/office/officeart/2008/layout/HorizontalMultiLevelHierarchy"/>
    <dgm:cxn modelId="{E9A9A646-146B-4099-80C9-EF537D8EF359}" type="presParOf" srcId="{A4ED3ED6-6589-4550-8426-EB769AA07FE2}" destId="{7D54F42F-1934-4624-916C-C14166359E70}" srcOrd="1" destOrd="0" presId="urn:microsoft.com/office/officeart/2008/layout/HorizontalMultiLevelHierarchy"/>
    <dgm:cxn modelId="{7D911260-85B8-4FAF-9818-7E89F52A1EB1}" type="presParOf" srcId="{E9859AFA-B289-47FD-A6F9-8D38B3051B84}" destId="{0684EC14-A3BE-467E-925D-10DDBA6F60FF}" srcOrd="4" destOrd="0" presId="urn:microsoft.com/office/officeart/2008/layout/HorizontalMultiLevelHierarchy"/>
    <dgm:cxn modelId="{84CC9A63-C154-40DD-B480-50A09F84C96C}" type="presParOf" srcId="{0684EC14-A3BE-467E-925D-10DDBA6F60FF}" destId="{1DCAEEA0-A5B9-4F9A-9ACF-94289C84CF15}" srcOrd="0" destOrd="0" presId="urn:microsoft.com/office/officeart/2008/layout/HorizontalMultiLevelHierarchy"/>
    <dgm:cxn modelId="{79029EB9-102A-49DE-835A-42D74ABF5FD5}" type="presParOf" srcId="{E9859AFA-B289-47FD-A6F9-8D38B3051B84}" destId="{ECD673FC-0C8C-4872-9BCE-4CBF411A0E24}" srcOrd="5" destOrd="0" presId="urn:microsoft.com/office/officeart/2008/layout/HorizontalMultiLevelHierarchy"/>
    <dgm:cxn modelId="{6E7B4F17-D602-4BE4-AD66-601A093CDF9E}" type="presParOf" srcId="{ECD673FC-0C8C-4872-9BCE-4CBF411A0E24}" destId="{5FD3F7C4-84F8-44FE-9E15-6F10E77A4A40}" srcOrd="0" destOrd="0" presId="urn:microsoft.com/office/officeart/2008/layout/HorizontalMultiLevelHierarchy"/>
    <dgm:cxn modelId="{F8C9655C-E6AC-4F66-BBAA-BA23F471BA7F}" type="presParOf" srcId="{ECD673FC-0C8C-4872-9BCE-4CBF411A0E24}" destId="{213F9100-20AB-4432-BCBB-74A955707ED7}" srcOrd="1" destOrd="0" presId="urn:microsoft.com/office/officeart/2008/layout/HorizontalMultiLevelHierarchy"/>
    <dgm:cxn modelId="{E98CBBDC-63A7-4D00-9167-655247F24A9B}" type="presParOf" srcId="{E9859AFA-B289-47FD-A6F9-8D38B3051B84}" destId="{D94EC70B-0EC1-4654-B548-5407279E839E}" srcOrd="6" destOrd="0" presId="urn:microsoft.com/office/officeart/2008/layout/HorizontalMultiLevelHierarchy"/>
    <dgm:cxn modelId="{F074EE48-DF45-4953-84FF-7D6AE4E27F96}" type="presParOf" srcId="{D94EC70B-0EC1-4654-B548-5407279E839E}" destId="{8607CFDF-7ECD-4654-BD22-0C13552343B6}" srcOrd="0" destOrd="0" presId="urn:microsoft.com/office/officeart/2008/layout/HorizontalMultiLevelHierarchy"/>
    <dgm:cxn modelId="{7BA65E0C-285C-4A78-A65E-3856E98CFE56}" type="presParOf" srcId="{E9859AFA-B289-47FD-A6F9-8D38B3051B84}" destId="{77FF91E2-D94C-4658-B381-27192E715038}" srcOrd="7" destOrd="0" presId="urn:microsoft.com/office/officeart/2008/layout/HorizontalMultiLevelHierarchy"/>
    <dgm:cxn modelId="{03869D5B-6ABC-4A71-84F5-5818CB7ABBC3}" type="presParOf" srcId="{77FF91E2-D94C-4658-B381-27192E715038}" destId="{63CCB2FE-A9A0-4071-8E6E-C2F9917198EC}" srcOrd="0" destOrd="0" presId="urn:microsoft.com/office/officeart/2008/layout/HorizontalMultiLevelHierarchy"/>
    <dgm:cxn modelId="{A5F0E8DC-44A7-4791-9C23-67A78759B1A9}" type="presParOf" srcId="{77FF91E2-D94C-4658-B381-27192E715038}" destId="{95D17B5C-3431-46D9-AA4E-312F211ADC1D}" srcOrd="1" destOrd="0" presId="urn:microsoft.com/office/officeart/2008/layout/HorizontalMultiLevelHierarchy"/>
    <dgm:cxn modelId="{90B1FACA-F663-476B-907F-6014B5A5C8A1}" type="presParOf" srcId="{E9859AFA-B289-47FD-A6F9-8D38B3051B84}" destId="{884D0143-F0B0-421B-825D-CB858EC7E34A}" srcOrd="8" destOrd="0" presId="urn:microsoft.com/office/officeart/2008/layout/HorizontalMultiLevelHierarchy"/>
    <dgm:cxn modelId="{0B2AF829-2878-4930-BB93-5F141B8AF9D5}" type="presParOf" srcId="{884D0143-F0B0-421B-825D-CB858EC7E34A}" destId="{475DCB28-A57F-4E59-98FE-4C34B7AEE892}" srcOrd="0" destOrd="0" presId="urn:microsoft.com/office/officeart/2008/layout/HorizontalMultiLevelHierarchy"/>
    <dgm:cxn modelId="{92F1898E-EA6D-4321-90AF-717A6DFFEA9A}" type="presParOf" srcId="{E9859AFA-B289-47FD-A6F9-8D38B3051B84}" destId="{EF156F69-3788-491F-8879-F0FD9321DC66}" srcOrd="9" destOrd="0" presId="urn:microsoft.com/office/officeart/2008/layout/HorizontalMultiLevelHierarchy"/>
    <dgm:cxn modelId="{7AF96541-9897-4619-8651-271C25DFE9B7}" type="presParOf" srcId="{EF156F69-3788-491F-8879-F0FD9321DC66}" destId="{235FD123-CE1F-49CC-A5E0-BAA61E1AC253}" srcOrd="0" destOrd="0" presId="urn:microsoft.com/office/officeart/2008/layout/HorizontalMultiLevelHierarchy"/>
    <dgm:cxn modelId="{A4204A09-5C2B-4329-A9FB-833643D39CF8}" type="presParOf" srcId="{EF156F69-3788-491F-8879-F0FD9321DC66}" destId="{B8DAE1C8-8223-4380-8538-AAED16D5EC60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777B14F-EFC7-47AE-8E4F-79236220F3A3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CO"/>
        </a:p>
      </dgm:t>
    </dgm:pt>
    <dgm:pt modelId="{3F10060A-569C-41EB-8EF9-B6FE7EC035D7}">
      <dgm:prSet phldrT="[Texto]"/>
      <dgm:spPr/>
      <dgm:t>
        <a:bodyPr/>
        <a:lstStyle/>
        <a:p>
          <a:r>
            <a:rPr lang="es-MX" dirty="0"/>
            <a:t> MESA EDUCACIÓN TERCIARIA </a:t>
          </a:r>
          <a:endParaRPr lang="es-CO" dirty="0"/>
        </a:p>
      </dgm:t>
    </dgm:pt>
    <dgm:pt modelId="{AE082F36-FC41-453D-A2D0-6B6104C356D3}" type="parTrans" cxnId="{2FF27A96-28BD-488F-A3A4-8F1B8A15FC7B}">
      <dgm:prSet/>
      <dgm:spPr/>
      <dgm:t>
        <a:bodyPr/>
        <a:lstStyle/>
        <a:p>
          <a:endParaRPr lang="es-CO"/>
        </a:p>
      </dgm:t>
    </dgm:pt>
    <dgm:pt modelId="{DA59F6CC-4952-4521-B955-BC05006ACFF1}" type="sibTrans" cxnId="{2FF27A96-28BD-488F-A3A4-8F1B8A15FC7B}">
      <dgm:prSet/>
      <dgm:spPr/>
      <dgm:t>
        <a:bodyPr/>
        <a:lstStyle/>
        <a:p>
          <a:endParaRPr lang="es-CO"/>
        </a:p>
      </dgm:t>
    </dgm:pt>
    <dgm:pt modelId="{2FBF6C73-6BDA-406B-8858-54A81EF31438}">
      <dgm:prSet phldrT="[Texto]" custT="1"/>
      <dgm:spPr/>
      <dgm:t>
        <a:bodyPr/>
        <a:lstStyle/>
        <a:p>
          <a:r>
            <a:rPr lang="es-MX" sz="1200" dirty="0" smtClean="0"/>
            <a:t>.Observatorio </a:t>
          </a:r>
          <a:r>
            <a:rPr lang="es-MX" sz="1200" dirty="0"/>
            <a:t>del capital  </a:t>
          </a:r>
          <a:r>
            <a:rPr lang="es-MX" sz="1200" dirty="0" smtClean="0"/>
            <a:t>humano</a:t>
          </a:r>
        </a:p>
        <a:p>
          <a:r>
            <a:rPr lang="es-MX" sz="1200" dirty="0" smtClean="0"/>
            <a:t>Y  Evaluación de la oferta</a:t>
          </a:r>
          <a:endParaRPr lang="es-CO" sz="1400" dirty="0"/>
        </a:p>
      </dgm:t>
    </dgm:pt>
    <dgm:pt modelId="{8CD3C6F0-1F55-4186-85E4-88A3A9885AE1}" type="parTrans" cxnId="{62F77E96-4FEF-4AC0-8843-5C215C58EE2E}">
      <dgm:prSet/>
      <dgm:spPr/>
      <dgm:t>
        <a:bodyPr/>
        <a:lstStyle/>
        <a:p>
          <a:endParaRPr lang="es-CO"/>
        </a:p>
      </dgm:t>
    </dgm:pt>
    <dgm:pt modelId="{1EF36C8E-F22E-4AD7-A077-288A91D870AB}" type="sibTrans" cxnId="{62F77E96-4FEF-4AC0-8843-5C215C58EE2E}">
      <dgm:prSet/>
      <dgm:spPr/>
      <dgm:t>
        <a:bodyPr/>
        <a:lstStyle/>
        <a:p>
          <a:endParaRPr lang="es-CO"/>
        </a:p>
      </dgm:t>
    </dgm:pt>
    <dgm:pt modelId="{2D78D910-515A-4E87-B9EE-89CAA4E1FB4B}">
      <dgm:prSet phldrT="[Texto]"/>
      <dgm:spPr/>
      <dgm:t>
        <a:bodyPr/>
        <a:lstStyle/>
        <a:p>
          <a:r>
            <a:rPr lang="es-MX" dirty="0"/>
            <a:t>Articulación de todo el sistema </a:t>
          </a:r>
          <a:endParaRPr lang="es-CO" dirty="0"/>
        </a:p>
      </dgm:t>
    </dgm:pt>
    <dgm:pt modelId="{664E72F4-A8B8-4744-B4E3-57A29841B547}" type="parTrans" cxnId="{AA992547-908E-4FE8-8446-41396D7ACCFD}">
      <dgm:prSet/>
      <dgm:spPr/>
      <dgm:t>
        <a:bodyPr/>
        <a:lstStyle/>
        <a:p>
          <a:endParaRPr lang="es-CO"/>
        </a:p>
      </dgm:t>
    </dgm:pt>
    <dgm:pt modelId="{2450FBD9-B7C1-4D2D-BF86-13680308C604}" type="sibTrans" cxnId="{AA992547-908E-4FE8-8446-41396D7ACCFD}">
      <dgm:prSet/>
      <dgm:spPr/>
      <dgm:t>
        <a:bodyPr/>
        <a:lstStyle/>
        <a:p>
          <a:endParaRPr lang="es-CO"/>
        </a:p>
      </dgm:t>
    </dgm:pt>
    <dgm:pt modelId="{40676B55-D44C-4DD9-B60C-EB147201FC0E}">
      <dgm:prSet phldrT="[Texto]"/>
      <dgm:spPr/>
      <dgm:t>
        <a:bodyPr/>
        <a:lstStyle/>
        <a:p>
          <a:r>
            <a:rPr lang="es-MX" dirty="0"/>
            <a:t>Formación de docentes para todo el sistema </a:t>
          </a:r>
          <a:endParaRPr lang="es-CO" dirty="0"/>
        </a:p>
      </dgm:t>
    </dgm:pt>
    <dgm:pt modelId="{E0576964-BEE6-4E9E-A568-A497A42A9E3F}" type="parTrans" cxnId="{FF140BDF-818B-4AFA-AC88-141FFD7D0219}">
      <dgm:prSet/>
      <dgm:spPr/>
      <dgm:t>
        <a:bodyPr/>
        <a:lstStyle/>
        <a:p>
          <a:endParaRPr lang="es-CO"/>
        </a:p>
      </dgm:t>
    </dgm:pt>
    <dgm:pt modelId="{B458B56F-F483-4C29-B8F4-E51C6B2333B6}" type="sibTrans" cxnId="{FF140BDF-818B-4AFA-AC88-141FFD7D0219}">
      <dgm:prSet/>
      <dgm:spPr/>
      <dgm:t>
        <a:bodyPr/>
        <a:lstStyle/>
        <a:p>
          <a:endParaRPr lang="es-CO"/>
        </a:p>
      </dgm:t>
    </dgm:pt>
    <dgm:pt modelId="{19A111CF-405E-4B62-88F8-D4BB5813EF56}">
      <dgm:prSet phldrT="[Texto]"/>
      <dgm:spPr/>
      <dgm:t>
        <a:bodyPr/>
        <a:lstStyle/>
        <a:p>
          <a:r>
            <a:rPr lang="es-MX" dirty="0" smtClean="0"/>
            <a:t>Articulación </a:t>
          </a:r>
          <a:r>
            <a:rPr lang="es-MX" dirty="0"/>
            <a:t>de estructuras curriculares </a:t>
          </a:r>
          <a:endParaRPr lang="es-CO" dirty="0"/>
        </a:p>
      </dgm:t>
    </dgm:pt>
    <dgm:pt modelId="{EA8E25FA-B2B9-4028-B329-A6FE87540D62}" type="parTrans" cxnId="{0E13BBCA-39FF-4BE6-B42D-4BCD355FED41}">
      <dgm:prSet/>
      <dgm:spPr/>
      <dgm:t>
        <a:bodyPr/>
        <a:lstStyle/>
        <a:p>
          <a:endParaRPr lang="es-CO"/>
        </a:p>
      </dgm:t>
    </dgm:pt>
    <dgm:pt modelId="{F92301B5-754A-4174-A954-E450D052ABB4}" type="sibTrans" cxnId="{0E13BBCA-39FF-4BE6-B42D-4BCD355FED41}">
      <dgm:prSet/>
      <dgm:spPr/>
      <dgm:t>
        <a:bodyPr/>
        <a:lstStyle/>
        <a:p>
          <a:endParaRPr lang="es-CO"/>
        </a:p>
      </dgm:t>
    </dgm:pt>
    <dgm:pt modelId="{BB8A58C8-723A-4ED5-BF79-C7E38CC9AFF1}">
      <dgm:prSet phldrT="[Texto]"/>
      <dgm:spPr/>
      <dgm:t>
        <a:bodyPr/>
        <a:lstStyle/>
        <a:p>
          <a:r>
            <a:rPr lang="es-MX" dirty="0" smtClean="0"/>
            <a:t>Plan Estratégico </a:t>
          </a:r>
          <a:r>
            <a:rPr lang="es-MX" dirty="0"/>
            <a:t>de acompañamiento para la permanencia y el bienestar estudiantil</a:t>
          </a:r>
          <a:endParaRPr lang="es-CO" dirty="0"/>
        </a:p>
      </dgm:t>
    </dgm:pt>
    <dgm:pt modelId="{9FDF301B-3C9B-4917-8840-E56B41DC8506}" type="parTrans" cxnId="{3162C4E5-DD32-4BEE-A31B-E2D55B612E08}">
      <dgm:prSet/>
      <dgm:spPr/>
      <dgm:t>
        <a:bodyPr/>
        <a:lstStyle/>
        <a:p>
          <a:endParaRPr lang="es-CO"/>
        </a:p>
      </dgm:t>
    </dgm:pt>
    <dgm:pt modelId="{32E50078-3287-49B9-99B3-CE689DC3010B}" type="sibTrans" cxnId="{3162C4E5-DD32-4BEE-A31B-E2D55B612E08}">
      <dgm:prSet/>
      <dgm:spPr/>
      <dgm:t>
        <a:bodyPr/>
        <a:lstStyle/>
        <a:p>
          <a:endParaRPr lang="es-CO"/>
        </a:p>
      </dgm:t>
    </dgm:pt>
    <dgm:pt modelId="{7EA7E7E7-48CF-4FD1-9D34-0E59DE95F918}">
      <dgm:prSet phldrT="[Texto]"/>
      <dgm:spPr/>
      <dgm:t>
        <a:bodyPr/>
        <a:lstStyle/>
        <a:p>
          <a:r>
            <a:rPr lang="es-MX" dirty="0"/>
            <a:t>Puesta en marcha de todo el sistema </a:t>
          </a:r>
          <a:endParaRPr lang="es-CO" dirty="0"/>
        </a:p>
      </dgm:t>
    </dgm:pt>
    <dgm:pt modelId="{64222EDC-7D96-40B8-998D-0BB4001E1156}" type="parTrans" cxnId="{4BEAEB03-346C-44F9-8E2A-FC25526201FC}">
      <dgm:prSet/>
      <dgm:spPr/>
      <dgm:t>
        <a:bodyPr/>
        <a:lstStyle/>
        <a:p>
          <a:endParaRPr lang="es-CO"/>
        </a:p>
      </dgm:t>
    </dgm:pt>
    <dgm:pt modelId="{872B9DB0-9CF0-487B-893F-9146077F3F4E}" type="sibTrans" cxnId="{4BEAEB03-346C-44F9-8E2A-FC25526201FC}">
      <dgm:prSet/>
      <dgm:spPr/>
      <dgm:t>
        <a:bodyPr/>
        <a:lstStyle/>
        <a:p>
          <a:endParaRPr lang="es-CO"/>
        </a:p>
      </dgm:t>
    </dgm:pt>
    <dgm:pt modelId="{BD1C3A61-8E43-456F-927E-7FBA93204018}" type="pres">
      <dgm:prSet presAssocID="{D777B14F-EFC7-47AE-8E4F-79236220F3A3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937B3A7-7084-4D86-83B8-757E91995259}" type="pres">
      <dgm:prSet presAssocID="{3F10060A-569C-41EB-8EF9-B6FE7EC035D7}" presName="root1" presStyleCnt="0"/>
      <dgm:spPr/>
    </dgm:pt>
    <dgm:pt modelId="{A6A7739E-51CE-4A59-88B9-658012E868E3}" type="pres">
      <dgm:prSet presAssocID="{3F10060A-569C-41EB-8EF9-B6FE7EC035D7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21E5A98-CAD3-429B-99E1-98EAE9DD71E5}" type="pres">
      <dgm:prSet presAssocID="{3F10060A-569C-41EB-8EF9-B6FE7EC035D7}" presName="level2hierChild" presStyleCnt="0"/>
      <dgm:spPr/>
    </dgm:pt>
    <dgm:pt modelId="{9FC414A4-1B4E-45BC-B059-8F687F8C6CA7}" type="pres">
      <dgm:prSet presAssocID="{8CD3C6F0-1F55-4186-85E4-88A3A9885AE1}" presName="conn2-1" presStyleLbl="parChTrans1D2" presStyleIdx="0" presStyleCnt="6"/>
      <dgm:spPr/>
      <dgm:t>
        <a:bodyPr/>
        <a:lstStyle/>
        <a:p>
          <a:endParaRPr lang="es-ES"/>
        </a:p>
      </dgm:t>
    </dgm:pt>
    <dgm:pt modelId="{69EE79B0-4A26-4B40-926A-9A5B787391EC}" type="pres">
      <dgm:prSet presAssocID="{8CD3C6F0-1F55-4186-85E4-88A3A9885AE1}" presName="connTx" presStyleLbl="parChTrans1D2" presStyleIdx="0" presStyleCnt="6"/>
      <dgm:spPr/>
      <dgm:t>
        <a:bodyPr/>
        <a:lstStyle/>
        <a:p>
          <a:endParaRPr lang="es-ES"/>
        </a:p>
      </dgm:t>
    </dgm:pt>
    <dgm:pt modelId="{10CBBBD6-8638-469B-A3CA-E3D42FA55FBB}" type="pres">
      <dgm:prSet presAssocID="{2FBF6C73-6BDA-406B-8858-54A81EF31438}" presName="root2" presStyleCnt="0"/>
      <dgm:spPr/>
    </dgm:pt>
    <dgm:pt modelId="{7A94ED02-5A14-4BEB-9CDF-786FBFC005D1}" type="pres">
      <dgm:prSet presAssocID="{2FBF6C73-6BDA-406B-8858-54A81EF31438}" presName="LevelTwoTextNode" presStyleLbl="node2" presStyleIdx="0" presStyleCnt="6" custScaleX="16219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1C99EEC-20C9-4EF7-901D-AE4D4456C8C0}" type="pres">
      <dgm:prSet presAssocID="{2FBF6C73-6BDA-406B-8858-54A81EF31438}" presName="level3hierChild" presStyleCnt="0"/>
      <dgm:spPr/>
    </dgm:pt>
    <dgm:pt modelId="{2DFE7C3A-D994-4DF3-A057-82E042E7F56C}" type="pres">
      <dgm:prSet presAssocID="{664E72F4-A8B8-4744-B4E3-57A29841B547}" presName="conn2-1" presStyleLbl="parChTrans1D2" presStyleIdx="1" presStyleCnt="6"/>
      <dgm:spPr/>
      <dgm:t>
        <a:bodyPr/>
        <a:lstStyle/>
        <a:p>
          <a:endParaRPr lang="es-ES"/>
        </a:p>
      </dgm:t>
    </dgm:pt>
    <dgm:pt modelId="{3289E882-2863-494D-8D9E-26CFC83BD1C2}" type="pres">
      <dgm:prSet presAssocID="{664E72F4-A8B8-4744-B4E3-57A29841B547}" presName="connTx" presStyleLbl="parChTrans1D2" presStyleIdx="1" presStyleCnt="6"/>
      <dgm:spPr/>
      <dgm:t>
        <a:bodyPr/>
        <a:lstStyle/>
        <a:p>
          <a:endParaRPr lang="es-ES"/>
        </a:p>
      </dgm:t>
    </dgm:pt>
    <dgm:pt modelId="{63E530AB-0F2D-4623-9BEB-ACA1C5520AF3}" type="pres">
      <dgm:prSet presAssocID="{2D78D910-515A-4E87-B9EE-89CAA4E1FB4B}" presName="root2" presStyleCnt="0"/>
      <dgm:spPr/>
    </dgm:pt>
    <dgm:pt modelId="{132882FE-1F8C-4942-B912-04AB0D6C4FBD}" type="pres">
      <dgm:prSet presAssocID="{2D78D910-515A-4E87-B9EE-89CAA4E1FB4B}" presName="LevelTwoTextNode" presStyleLbl="node2" presStyleIdx="1" presStyleCnt="6" custScaleX="16440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C2C656B-B612-49F0-9212-F4AFC85AE350}" type="pres">
      <dgm:prSet presAssocID="{2D78D910-515A-4E87-B9EE-89CAA4E1FB4B}" presName="level3hierChild" presStyleCnt="0"/>
      <dgm:spPr/>
    </dgm:pt>
    <dgm:pt modelId="{75D3C2A8-1F1C-4635-B529-AD621AFAEA5B}" type="pres">
      <dgm:prSet presAssocID="{E0576964-BEE6-4E9E-A568-A497A42A9E3F}" presName="conn2-1" presStyleLbl="parChTrans1D2" presStyleIdx="2" presStyleCnt="6"/>
      <dgm:spPr/>
      <dgm:t>
        <a:bodyPr/>
        <a:lstStyle/>
        <a:p>
          <a:endParaRPr lang="es-ES"/>
        </a:p>
      </dgm:t>
    </dgm:pt>
    <dgm:pt modelId="{497D9CAE-875C-41FD-94AE-8F7ED7506E04}" type="pres">
      <dgm:prSet presAssocID="{E0576964-BEE6-4E9E-A568-A497A42A9E3F}" presName="connTx" presStyleLbl="parChTrans1D2" presStyleIdx="2" presStyleCnt="6"/>
      <dgm:spPr/>
      <dgm:t>
        <a:bodyPr/>
        <a:lstStyle/>
        <a:p>
          <a:endParaRPr lang="es-ES"/>
        </a:p>
      </dgm:t>
    </dgm:pt>
    <dgm:pt modelId="{82F01545-E6B5-4738-80B0-A9DA97CCDD61}" type="pres">
      <dgm:prSet presAssocID="{40676B55-D44C-4DD9-B60C-EB147201FC0E}" presName="root2" presStyleCnt="0"/>
      <dgm:spPr/>
    </dgm:pt>
    <dgm:pt modelId="{2C083DF1-DDC2-4CDD-9D53-1503EF8B3FAF}" type="pres">
      <dgm:prSet presAssocID="{40676B55-D44C-4DD9-B60C-EB147201FC0E}" presName="LevelTwoTextNode" presStyleLbl="node2" presStyleIdx="2" presStyleCnt="6" custScaleX="16622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323B037-DACA-4151-B978-C4D81E7A4424}" type="pres">
      <dgm:prSet presAssocID="{40676B55-D44C-4DD9-B60C-EB147201FC0E}" presName="level3hierChild" presStyleCnt="0"/>
      <dgm:spPr/>
    </dgm:pt>
    <dgm:pt modelId="{E2A48866-E157-471C-8622-1D67297CA373}" type="pres">
      <dgm:prSet presAssocID="{9FDF301B-3C9B-4917-8840-E56B41DC8506}" presName="conn2-1" presStyleLbl="parChTrans1D2" presStyleIdx="3" presStyleCnt="6"/>
      <dgm:spPr/>
      <dgm:t>
        <a:bodyPr/>
        <a:lstStyle/>
        <a:p>
          <a:endParaRPr lang="es-ES"/>
        </a:p>
      </dgm:t>
    </dgm:pt>
    <dgm:pt modelId="{F9B57975-EAE7-459C-BA7B-7EEB37ED9B06}" type="pres">
      <dgm:prSet presAssocID="{9FDF301B-3C9B-4917-8840-E56B41DC8506}" presName="connTx" presStyleLbl="parChTrans1D2" presStyleIdx="3" presStyleCnt="6"/>
      <dgm:spPr/>
      <dgm:t>
        <a:bodyPr/>
        <a:lstStyle/>
        <a:p>
          <a:endParaRPr lang="es-ES"/>
        </a:p>
      </dgm:t>
    </dgm:pt>
    <dgm:pt modelId="{E9A9BB96-8C9E-4AE1-A5A8-23B48EDEF0CF}" type="pres">
      <dgm:prSet presAssocID="{BB8A58C8-723A-4ED5-BF79-C7E38CC9AFF1}" presName="root2" presStyleCnt="0"/>
      <dgm:spPr/>
    </dgm:pt>
    <dgm:pt modelId="{88002DB4-AE96-4005-9598-D47A571D8715}" type="pres">
      <dgm:prSet presAssocID="{BB8A58C8-723A-4ED5-BF79-C7E38CC9AFF1}" presName="LevelTwoTextNode" presStyleLbl="node2" presStyleIdx="3" presStyleCnt="6" custScaleX="16622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AC43169-620F-41EA-91D7-2A3D6D3C6FF0}" type="pres">
      <dgm:prSet presAssocID="{BB8A58C8-723A-4ED5-BF79-C7E38CC9AFF1}" presName="level3hierChild" presStyleCnt="0"/>
      <dgm:spPr/>
    </dgm:pt>
    <dgm:pt modelId="{7719DDC4-2AFE-4454-9E52-67F8128DFE82}" type="pres">
      <dgm:prSet presAssocID="{EA8E25FA-B2B9-4028-B329-A6FE87540D62}" presName="conn2-1" presStyleLbl="parChTrans1D2" presStyleIdx="4" presStyleCnt="6"/>
      <dgm:spPr/>
      <dgm:t>
        <a:bodyPr/>
        <a:lstStyle/>
        <a:p>
          <a:endParaRPr lang="es-ES"/>
        </a:p>
      </dgm:t>
    </dgm:pt>
    <dgm:pt modelId="{C583981A-47DD-4306-B546-7CF2E573E2F3}" type="pres">
      <dgm:prSet presAssocID="{EA8E25FA-B2B9-4028-B329-A6FE87540D62}" presName="connTx" presStyleLbl="parChTrans1D2" presStyleIdx="4" presStyleCnt="6"/>
      <dgm:spPr/>
      <dgm:t>
        <a:bodyPr/>
        <a:lstStyle/>
        <a:p>
          <a:endParaRPr lang="es-ES"/>
        </a:p>
      </dgm:t>
    </dgm:pt>
    <dgm:pt modelId="{618FDD24-E7DF-4BC1-913F-4D2F6F554C35}" type="pres">
      <dgm:prSet presAssocID="{19A111CF-405E-4B62-88F8-D4BB5813EF56}" presName="root2" presStyleCnt="0"/>
      <dgm:spPr/>
    </dgm:pt>
    <dgm:pt modelId="{BF31A61B-CB99-4C17-9D1B-B01D34C29C2E}" type="pres">
      <dgm:prSet presAssocID="{19A111CF-405E-4B62-88F8-D4BB5813EF56}" presName="LevelTwoTextNode" presStyleLbl="node2" presStyleIdx="4" presStyleCnt="6" custScaleX="16823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6BFA72E-16D7-40BF-B8FD-DE1C4FFB91B9}" type="pres">
      <dgm:prSet presAssocID="{19A111CF-405E-4B62-88F8-D4BB5813EF56}" presName="level3hierChild" presStyleCnt="0"/>
      <dgm:spPr/>
    </dgm:pt>
    <dgm:pt modelId="{F7921C34-35EB-4C0F-B36E-9F0262549BA8}" type="pres">
      <dgm:prSet presAssocID="{64222EDC-7D96-40B8-998D-0BB4001E1156}" presName="conn2-1" presStyleLbl="parChTrans1D2" presStyleIdx="5" presStyleCnt="6"/>
      <dgm:spPr/>
      <dgm:t>
        <a:bodyPr/>
        <a:lstStyle/>
        <a:p>
          <a:endParaRPr lang="es-ES"/>
        </a:p>
      </dgm:t>
    </dgm:pt>
    <dgm:pt modelId="{C78526F4-EE7F-4D96-B54A-A08D540B3667}" type="pres">
      <dgm:prSet presAssocID="{64222EDC-7D96-40B8-998D-0BB4001E1156}" presName="connTx" presStyleLbl="parChTrans1D2" presStyleIdx="5" presStyleCnt="6"/>
      <dgm:spPr/>
      <dgm:t>
        <a:bodyPr/>
        <a:lstStyle/>
        <a:p>
          <a:endParaRPr lang="es-ES"/>
        </a:p>
      </dgm:t>
    </dgm:pt>
    <dgm:pt modelId="{243E1ADA-AD98-4749-A215-79A85ED09C1F}" type="pres">
      <dgm:prSet presAssocID="{7EA7E7E7-48CF-4FD1-9D34-0E59DE95F918}" presName="root2" presStyleCnt="0"/>
      <dgm:spPr/>
    </dgm:pt>
    <dgm:pt modelId="{447D8E9A-8EB6-4818-9079-A56C46473FFD}" type="pres">
      <dgm:prSet presAssocID="{7EA7E7E7-48CF-4FD1-9D34-0E59DE95F918}" presName="LevelTwoTextNode" presStyleLbl="node2" presStyleIdx="5" presStyleCnt="6" custScaleX="16923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FEE8FDE-E3BE-4EC2-94DA-A720BC64E272}" type="pres">
      <dgm:prSet presAssocID="{7EA7E7E7-48CF-4FD1-9D34-0E59DE95F918}" presName="level3hierChild" presStyleCnt="0"/>
      <dgm:spPr/>
    </dgm:pt>
  </dgm:ptLst>
  <dgm:cxnLst>
    <dgm:cxn modelId="{455A9D7E-526D-45EB-A07A-C54D1DFB607E}" type="presOf" srcId="{EA8E25FA-B2B9-4028-B329-A6FE87540D62}" destId="{C583981A-47DD-4306-B546-7CF2E573E2F3}" srcOrd="1" destOrd="0" presId="urn:microsoft.com/office/officeart/2008/layout/HorizontalMultiLevelHierarchy"/>
    <dgm:cxn modelId="{353394D3-2284-47B8-93C7-355FF0BC12F8}" type="presOf" srcId="{E0576964-BEE6-4E9E-A568-A497A42A9E3F}" destId="{497D9CAE-875C-41FD-94AE-8F7ED7506E04}" srcOrd="1" destOrd="0" presId="urn:microsoft.com/office/officeart/2008/layout/HorizontalMultiLevelHierarchy"/>
    <dgm:cxn modelId="{F305DCDE-E973-469B-B8D1-5B6ADE5A1B13}" type="presOf" srcId="{3F10060A-569C-41EB-8EF9-B6FE7EC035D7}" destId="{A6A7739E-51CE-4A59-88B9-658012E868E3}" srcOrd="0" destOrd="0" presId="urn:microsoft.com/office/officeart/2008/layout/HorizontalMultiLevelHierarchy"/>
    <dgm:cxn modelId="{3162C4E5-DD32-4BEE-A31B-E2D55B612E08}" srcId="{3F10060A-569C-41EB-8EF9-B6FE7EC035D7}" destId="{BB8A58C8-723A-4ED5-BF79-C7E38CC9AFF1}" srcOrd="3" destOrd="0" parTransId="{9FDF301B-3C9B-4917-8840-E56B41DC8506}" sibTransId="{32E50078-3287-49B9-99B3-CE689DC3010B}"/>
    <dgm:cxn modelId="{E2D75BA8-8D39-4C5B-8903-DBE7AA04238B}" type="presOf" srcId="{7EA7E7E7-48CF-4FD1-9D34-0E59DE95F918}" destId="{447D8E9A-8EB6-4818-9079-A56C46473FFD}" srcOrd="0" destOrd="0" presId="urn:microsoft.com/office/officeart/2008/layout/HorizontalMultiLevelHierarchy"/>
    <dgm:cxn modelId="{51C24BAD-507B-460F-99E3-0C717691BF20}" type="presOf" srcId="{D777B14F-EFC7-47AE-8E4F-79236220F3A3}" destId="{BD1C3A61-8E43-456F-927E-7FBA93204018}" srcOrd="0" destOrd="0" presId="urn:microsoft.com/office/officeart/2008/layout/HorizontalMultiLevelHierarchy"/>
    <dgm:cxn modelId="{540330AF-CDC1-40E3-BBB8-7620243B21CA}" type="presOf" srcId="{64222EDC-7D96-40B8-998D-0BB4001E1156}" destId="{C78526F4-EE7F-4D96-B54A-A08D540B3667}" srcOrd="1" destOrd="0" presId="urn:microsoft.com/office/officeart/2008/layout/HorizontalMultiLevelHierarchy"/>
    <dgm:cxn modelId="{975C8451-9806-4BBD-B79F-025EABB9F3F3}" type="presOf" srcId="{8CD3C6F0-1F55-4186-85E4-88A3A9885AE1}" destId="{69EE79B0-4A26-4B40-926A-9A5B787391EC}" srcOrd="1" destOrd="0" presId="urn:microsoft.com/office/officeart/2008/layout/HorizontalMultiLevelHierarchy"/>
    <dgm:cxn modelId="{D9FFD132-4174-4585-A961-151D1423C9B9}" type="presOf" srcId="{664E72F4-A8B8-4744-B4E3-57A29841B547}" destId="{3289E882-2863-494D-8D9E-26CFC83BD1C2}" srcOrd="1" destOrd="0" presId="urn:microsoft.com/office/officeart/2008/layout/HorizontalMultiLevelHierarchy"/>
    <dgm:cxn modelId="{0E13BBCA-39FF-4BE6-B42D-4BCD355FED41}" srcId="{3F10060A-569C-41EB-8EF9-B6FE7EC035D7}" destId="{19A111CF-405E-4B62-88F8-D4BB5813EF56}" srcOrd="4" destOrd="0" parTransId="{EA8E25FA-B2B9-4028-B329-A6FE87540D62}" sibTransId="{F92301B5-754A-4174-A954-E450D052ABB4}"/>
    <dgm:cxn modelId="{3B84670F-122C-4EAF-A4E3-76A2427D7858}" type="presOf" srcId="{2D78D910-515A-4E87-B9EE-89CAA4E1FB4B}" destId="{132882FE-1F8C-4942-B912-04AB0D6C4FBD}" srcOrd="0" destOrd="0" presId="urn:microsoft.com/office/officeart/2008/layout/HorizontalMultiLevelHierarchy"/>
    <dgm:cxn modelId="{A62BE67B-D2C5-435A-A393-113190CEF0EA}" type="presOf" srcId="{40676B55-D44C-4DD9-B60C-EB147201FC0E}" destId="{2C083DF1-DDC2-4CDD-9D53-1503EF8B3FAF}" srcOrd="0" destOrd="0" presId="urn:microsoft.com/office/officeart/2008/layout/HorizontalMultiLevelHierarchy"/>
    <dgm:cxn modelId="{4BEAEB03-346C-44F9-8E2A-FC25526201FC}" srcId="{3F10060A-569C-41EB-8EF9-B6FE7EC035D7}" destId="{7EA7E7E7-48CF-4FD1-9D34-0E59DE95F918}" srcOrd="5" destOrd="0" parTransId="{64222EDC-7D96-40B8-998D-0BB4001E1156}" sibTransId="{872B9DB0-9CF0-487B-893F-9146077F3F4E}"/>
    <dgm:cxn modelId="{2D5AFFB5-E4B3-440E-A9AD-F53D61CC9868}" type="presOf" srcId="{2FBF6C73-6BDA-406B-8858-54A81EF31438}" destId="{7A94ED02-5A14-4BEB-9CDF-786FBFC005D1}" srcOrd="0" destOrd="0" presId="urn:microsoft.com/office/officeart/2008/layout/HorizontalMultiLevelHierarchy"/>
    <dgm:cxn modelId="{0A05FD48-164E-435D-ADE0-187D37858152}" type="presOf" srcId="{E0576964-BEE6-4E9E-A568-A497A42A9E3F}" destId="{75D3C2A8-1F1C-4635-B529-AD621AFAEA5B}" srcOrd="0" destOrd="0" presId="urn:microsoft.com/office/officeart/2008/layout/HorizontalMultiLevelHierarchy"/>
    <dgm:cxn modelId="{2FF27A96-28BD-488F-A3A4-8F1B8A15FC7B}" srcId="{D777B14F-EFC7-47AE-8E4F-79236220F3A3}" destId="{3F10060A-569C-41EB-8EF9-B6FE7EC035D7}" srcOrd="0" destOrd="0" parTransId="{AE082F36-FC41-453D-A2D0-6B6104C356D3}" sibTransId="{DA59F6CC-4952-4521-B955-BC05006ACFF1}"/>
    <dgm:cxn modelId="{47D3FBC2-AB7E-4D1C-9ABB-9CF7EDE4BEEE}" type="presOf" srcId="{8CD3C6F0-1F55-4186-85E4-88A3A9885AE1}" destId="{9FC414A4-1B4E-45BC-B059-8F687F8C6CA7}" srcOrd="0" destOrd="0" presId="urn:microsoft.com/office/officeart/2008/layout/HorizontalMultiLevelHierarchy"/>
    <dgm:cxn modelId="{0326C17D-A737-4F39-9C26-75391CE39260}" type="presOf" srcId="{664E72F4-A8B8-4744-B4E3-57A29841B547}" destId="{2DFE7C3A-D994-4DF3-A057-82E042E7F56C}" srcOrd="0" destOrd="0" presId="urn:microsoft.com/office/officeart/2008/layout/HorizontalMultiLevelHierarchy"/>
    <dgm:cxn modelId="{4663FD97-DB82-4F45-A905-FCAC768B4490}" type="presOf" srcId="{BB8A58C8-723A-4ED5-BF79-C7E38CC9AFF1}" destId="{88002DB4-AE96-4005-9598-D47A571D8715}" srcOrd="0" destOrd="0" presId="urn:microsoft.com/office/officeart/2008/layout/HorizontalMultiLevelHierarchy"/>
    <dgm:cxn modelId="{AA992547-908E-4FE8-8446-41396D7ACCFD}" srcId="{3F10060A-569C-41EB-8EF9-B6FE7EC035D7}" destId="{2D78D910-515A-4E87-B9EE-89CAA4E1FB4B}" srcOrd="1" destOrd="0" parTransId="{664E72F4-A8B8-4744-B4E3-57A29841B547}" sibTransId="{2450FBD9-B7C1-4D2D-BF86-13680308C604}"/>
    <dgm:cxn modelId="{31B4BBCF-3FE0-4E2F-A24B-9DF00479423F}" type="presOf" srcId="{64222EDC-7D96-40B8-998D-0BB4001E1156}" destId="{F7921C34-35EB-4C0F-B36E-9F0262549BA8}" srcOrd="0" destOrd="0" presId="urn:microsoft.com/office/officeart/2008/layout/HorizontalMultiLevelHierarchy"/>
    <dgm:cxn modelId="{EB2ED6A6-BD76-41B9-AC72-5C483E769B36}" type="presOf" srcId="{EA8E25FA-B2B9-4028-B329-A6FE87540D62}" destId="{7719DDC4-2AFE-4454-9E52-67F8128DFE82}" srcOrd="0" destOrd="0" presId="urn:microsoft.com/office/officeart/2008/layout/HorizontalMultiLevelHierarchy"/>
    <dgm:cxn modelId="{4E694EB0-7022-4EE7-B4B7-C07851009E4F}" type="presOf" srcId="{19A111CF-405E-4B62-88F8-D4BB5813EF56}" destId="{BF31A61B-CB99-4C17-9D1B-B01D34C29C2E}" srcOrd="0" destOrd="0" presId="urn:microsoft.com/office/officeart/2008/layout/HorizontalMultiLevelHierarchy"/>
    <dgm:cxn modelId="{AB023B61-CFB1-4387-ACE3-417B3556F751}" type="presOf" srcId="{9FDF301B-3C9B-4917-8840-E56B41DC8506}" destId="{F9B57975-EAE7-459C-BA7B-7EEB37ED9B06}" srcOrd="1" destOrd="0" presId="urn:microsoft.com/office/officeart/2008/layout/HorizontalMultiLevelHierarchy"/>
    <dgm:cxn modelId="{169981A6-0FE0-4DE8-8EA8-5681C042D9A9}" type="presOf" srcId="{9FDF301B-3C9B-4917-8840-E56B41DC8506}" destId="{E2A48866-E157-471C-8622-1D67297CA373}" srcOrd="0" destOrd="0" presId="urn:microsoft.com/office/officeart/2008/layout/HorizontalMultiLevelHierarchy"/>
    <dgm:cxn modelId="{62F77E96-4FEF-4AC0-8843-5C215C58EE2E}" srcId="{3F10060A-569C-41EB-8EF9-B6FE7EC035D7}" destId="{2FBF6C73-6BDA-406B-8858-54A81EF31438}" srcOrd="0" destOrd="0" parTransId="{8CD3C6F0-1F55-4186-85E4-88A3A9885AE1}" sibTransId="{1EF36C8E-F22E-4AD7-A077-288A91D870AB}"/>
    <dgm:cxn modelId="{FF140BDF-818B-4AFA-AC88-141FFD7D0219}" srcId="{3F10060A-569C-41EB-8EF9-B6FE7EC035D7}" destId="{40676B55-D44C-4DD9-B60C-EB147201FC0E}" srcOrd="2" destOrd="0" parTransId="{E0576964-BEE6-4E9E-A568-A497A42A9E3F}" sibTransId="{B458B56F-F483-4C29-B8F4-E51C6B2333B6}"/>
    <dgm:cxn modelId="{1A925179-B39D-4358-BF6E-D99BD681F351}" type="presParOf" srcId="{BD1C3A61-8E43-456F-927E-7FBA93204018}" destId="{2937B3A7-7084-4D86-83B8-757E91995259}" srcOrd="0" destOrd="0" presId="urn:microsoft.com/office/officeart/2008/layout/HorizontalMultiLevelHierarchy"/>
    <dgm:cxn modelId="{F8AF70A5-69AB-4C96-8F71-0F84299618D8}" type="presParOf" srcId="{2937B3A7-7084-4D86-83B8-757E91995259}" destId="{A6A7739E-51CE-4A59-88B9-658012E868E3}" srcOrd="0" destOrd="0" presId="urn:microsoft.com/office/officeart/2008/layout/HorizontalMultiLevelHierarchy"/>
    <dgm:cxn modelId="{3DFF7510-E26D-425E-AB8B-93E5DD3CB80A}" type="presParOf" srcId="{2937B3A7-7084-4D86-83B8-757E91995259}" destId="{A21E5A98-CAD3-429B-99E1-98EAE9DD71E5}" srcOrd="1" destOrd="0" presId="urn:microsoft.com/office/officeart/2008/layout/HorizontalMultiLevelHierarchy"/>
    <dgm:cxn modelId="{5B34F458-CF6B-4825-9A30-FC395CBA2552}" type="presParOf" srcId="{A21E5A98-CAD3-429B-99E1-98EAE9DD71E5}" destId="{9FC414A4-1B4E-45BC-B059-8F687F8C6CA7}" srcOrd="0" destOrd="0" presId="urn:microsoft.com/office/officeart/2008/layout/HorizontalMultiLevelHierarchy"/>
    <dgm:cxn modelId="{5B48E46A-57D9-48F2-BA22-3C3CBDD5E4D2}" type="presParOf" srcId="{9FC414A4-1B4E-45BC-B059-8F687F8C6CA7}" destId="{69EE79B0-4A26-4B40-926A-9A5B787391EC}" srcOrd="0" destOrd="0" presId="urn:microsoft.com/office/officeart/2008/layout/HorizontalMultiLevelHierarchy"/>
    <dgm:cxn modelId="{FF48E69F-EE6E-400A-8414-A868A27386DE}" type="presParOf" srcId="{A21E5A98-CAD3-429B-99E1-98EAE9DD71E5}" destId="{10CBBBD6-8638-469B-A3CA-E3D42FA55FBB}" srcOrd="1" destOrd="0" presId="urn:microsoft.com/office/officeart/2008/layout/HorizontalMultiLevelHierarchy"/>
    <dgm:cxn modelId="{ACB27687-E737-42E3-905B-CA8A4D62B706}" type="presParOf" srcId="{10CBBBD6-8638-469B-A3CA-E3D42FA55FBB}" destId="{7A94ED02-5A14-4BEB-9CDF-786FBFC005D1}" srcOrd="0" destOrd="0" presId="urn:microsoft.com/office/officeart/2008/layout/HorizontalMultiLevelHierarchy"/>
    <dgm:cxn modelId="{6A49098C-2CD7-4777-82E2-D64A386A23BB}" type="presParOf" srcId="{10CBBBD6-8638-469B-A3CA-E3D42FA55FBB}" destId="{71C99EEC-20C9-4EF7-901D-AE4D4456C8C0}" srcOrd="1" destOrd="0" presId="urn:microsoft.com/office/officeart/2008/layout/HorizontalMultiLevelHierarchy"/>
    <dgm:cxn modelId="{9F44BE12-842C-47B9-BF55-4163E3844B2A}" type="presParOf" srcId="{A21E5A98-CAD3-429B-99E1-98EAE9DD71E5}" destId="{2DFE7C3A-D994-4DF3-A057-82E042E7F56C}" srcOrd="2" destOrd="0" presId="urn:microsoft.com/office/officeart/2008/layout/HorizontalMultiLevelHierarchy"/>
    <dgm:cxn modelId="{DC304715-2687-43E5-BE35-08C293669055}" type="presParOf" srcId="{2DFE7C3A-D994-4DF3-A057-82E042E7F56C}" destId="{3289E882-2863-494D-8D9E-26CFC83BD1C2}" srcOrd="0" destOrd="0" presId="urn:microsoft.com/office/officeart/2008/layout/HorizontalMultiLevelHierarchy"/>
    <dgm:cxn modelId="{F411EFD2-7A33-490E-B25E-206F0B39417F}" type="presParOf" srcId="{A21E5A98-CAD3-429B-99E1-98EAE9DD71E5}" destId="{63E530AB-0F2D-4623-9BEB-ACA1C5520AF3}" srcOrd="3" destOrd="0" presId="urn:microsoft.com/office/officeart/2008/layout/HorizontalMultiLevelHierarchy"/>
    <dgm:cxn modelId="{62CB6B0F-7F18-4390-BE15-4058012FA366}" type="presParOf" srcId="{63E530AB-0F2D-4623-9BEB-ACA1C5520AF3}" destId="{132882FE-1F8C-4942-B912-04AB0D6C4FBD}" srcOrd="0" destOrd="0" presId="urn:microsoft.com/office/officeart/2008/layout/HorizontalMultiLevelHierarchy"/>
    <dgm:cxn modelId="{3CF7E9F0-00FD-4008-A4C3-7290D2F298C9}" type="presParOf" srcId="{63E530AB-0F2D-4623-9BEB-ACA1C5520AF3}" destId="{6C2C656B-B612-49F0-9212-F4AFC85AE350}" srcOrd="1" destOrd="0" presId="urn:microsoft.com/office/officeart/2008/layout/HorizontalMultiLevelHierarchy"/>
    <dgm:cxn modelId="{856515F9-21D5-4A50-9B91-54DC6E3CFC8C}" type="presParOf" srcId="{A21E5A98-CAD3-429B-99E1-98EAE9DD71E5}" destId="{75D3C2A8-1F1C-4635-B529-AD621AFAEA5B}" srcOrd="4" destOrd="0" presId="urn:microsoft.com/office/officeart/2008/layout/HorizontalMultiLevelHierarchy"/>
    <dgm:cxn modelId="{2752243F-124B-49F7-B074-0468880524CC}" type="presParOf" srcId="{75D3C2A8-1F1C-4635-B529-AD621AFAEA5B}" destId="{497D9CAE-875C-41FD-94AE-8F7ED7506E04}" srcOrd="0" destOrd="0" presId="urn:microsoft.com/office/officeart/2008/layout/HorizontalMultiLevelHierarchy"/>
    <dgm:cxn modelId="{213C1708-AE21-4A50-A191-24C3C132EB55}" type="presParOf" srcId="{A21E5A98-CAD3-429B-99E1-98EAE9DD71E5}" destId="{82F01545-E6B5-4738-80B0-A9DA97CCDD61}" srcOrd="5" destOrd="0" presId="urn:microsoft.com/office/officeart/2008/layout/HorizontalMultiLevelHierarchy"/>
    <dgm:cxn modelId="{BD42508D-1C42-472E-9DCE-D09C10E066CC}" type="presParOf" srcId="{82F01545-E6B5-4738-80B0-A9DA97CCDD61}" destId="{2C083DF1-DDC2-4CDD-9D53-1503EF8B3FAF}" srcOrd="0" destOrd="0" presId="urn:microsoft.com/office/officeart/2008/layout/HorizontalMultiLevelHierarchy"/>
    <dgm:cxn modelId="{70359DB8-142E-44A1-8A96-7E2C170C16E1}" type="presParOf" srcId="{82F01545-E6B5-4738-80B0-A9DA97CCDD61}" destId="{6323B037-DACA-4151-B978-C4D81E7A4424}" srcOrd="1" destOrd="0" presId="urn:microsoft.com/office/officeart/2008/layout/HorizontalMultiLevelHierarchy"/>
    <dgm:cxn modelId="{6A18C9C1-94A6-4A0F-B10E-229E99A0ACA0}" type="presParOf" srcId="{A21E5A98-CAD3-429B-99E1-98EAE9DD71E5}" destId="{E2A48866-E157-471C-8622-1D67297CA373}" srcOrd="6" destOrd="0" presId="urn:microsoft.com/office/officeart/2008/layout/HorizontalMultiLevelHierarchy"/>
    <dgm:cxn modelId="{C5B6C71A-BC66-4CCD-A39A-F47B7515A255}" type="presParOf" srcId="{E2A48866-E157-471C-8622-1D67297CA373}" destId="{F9B57975-EAE7-459C-BA7B-7EEB37ED9B06}" srcOrd="0" destOrd="0" presId="urn:microsoft.com/office/officeart/2008/layout/HorizontalMultiLevelHierarchy"/>
    <dgm:cxn modelId="{73C1F85C-6925-4C29-9DC2-3AF770E1FF7B}" type="presParOf" srcId="{A21E5A98-CAD3-429B-99E1-98EAE9DD71E5}" destId="{E9A9BB96-8C9E-4AE1-A5A8-23B48EDEF0CF}" srcOrd="7" destOrd="0" presId="urn:microsoft.com/office/officeart/2008/layout/HorizontalMultiLevelHierarchy"/>
    <dgm:cxn modelId="{D7F8CF98-0DB0-4382-ABB7-0CAECC4C4801}" type="presParOf" srcId="{E9A9BB96-8C9E-4AE1-A5A8-23B48EDEF0CF}" destId="{88002DB4-AE96-4005-9598-D47A571D8715}" srcOrd="0" destOrd="0" presId="urn:microsoft.com/office/officeart/2008/layout/HorizontalMultiLevelHierarchy"/>
    <dgm:cxn modelId="{FE8B3CBF-5056-4E69-8B5A-63F27A60AC7C}" type="presParOf" srcId="{E9A9BB96-8C9E-4AE1-A5A8-23B48EDEF0CF}" destId="{DAC43169-620F-41EA-91D7-2A3D6D3C6FF0}" srcOrd="1" destOrd="0" presId="urn:microsoft.com/office/officeart/2008/layout/HorizontalMultiLevelHierarchy"/>
    <dgm:cxn modelId="{4A14D0A7-D379-4341-9101-DA2483AB96DE}" type="presParOf" srcId="{A21E5A98-CAD3-429B-99E1-98EAE9DD71E5}" destId="{7719DDC4-2AFE-4454-9E52-67F8128DFE82}" srcOrd="8" destOrd="0" presId="urn:microsoft.com/office/officeart/2008/layout/HorizontalMultiLevelHierarchy"/>
    <dgm:cxn modelId="{F703FFD0-8EF1-4424-BE0F-DCE35EFBFB3D}" type="presParOf" srcId="{7719DDC4-2AFE-4454-9E52-67F8128DFE82}" destId="{C583981A-47DD-4306-B546-7CF2E573E2F3}" srcOrd="0" destOrd="0" presId="urn:microsoft.com/office/officeart/2008/layout/HorizontalMultiLevelHierarchy"/>
    <dgm:cxn modelId="{620C2148-34F2-4861-B329-C120FA12F556}" type="presParOf" srcId="{A21E5A98-CAD3-429B-99E1-98EAE9DD71E5}" destId="{618FDD24-E7DF-4BC1-913F-4D2F6F554C35}" srcOrd="9" destOrd="0" presId="urn:microsoft.com/office/officeart/2008/layout/HorizontalMultiLevelHierarchy"/>
    <dgm:cxn modelId="{49327530-DA28-4F4B-8A93-4ABFE0F91BF8}" type="presParOf" srcId="{618FDD24-E7DF-4BC1-913F-4D2F6F554C35}" destId="{BF31A61B-CB99-4C17-9D1B-B01D34C29C2E}" srcOrd="0" destOrd="0" presId="urn:microsoft.com/office/officeart/2008/layout/HorizontalMultiLevelHierarchy"/>
    <dgm:cxn modelId="{AD5CC493-62A3-43E4-AAD1-156C05A802CD}" type="presParOf" srcId="{618FDD24-E7DF-4BC1-913F-4D2F6F554C35}" destId="{26BFA72E-16D7-40BF-B8FD-DE1C4FFB91B9}" srcOrd="1" destOrd="0" presId="urn:microsoft.com/office/officeart/2008/layout/HorizontalMultiLevelHierarchy"/>
    <dgm:cxn modelId="{4C4783F3-7BFC-4434-A922-79DBABE39608}" type="presParOf" srcId="{A21E5A98-CAD3-429B-99E1-98EAE9DD71E5}" destId="{F7921C34-35EB-4C0F-B36E-9F0262549BA8}" srcOrd="10" destOrd="0" presId="urn:microsoft.com/office/officeart/2008/layout/HorizontalMultiLevelHierarchy"/>
    <dgm:cxn modelId="{04EE703E-6488-45DF-895B-996A55C76A11}" type="presParOf" srcId="{F7921C34-35EB-4C0F-B36E-9F0262549BA8}" destId="{C78526F4-EE7F-4D96-B54A-A08D540B3667}" srcOrd="0" destOrd="0" presId="urn:microsoft.com/office/officeart/2008/layout/HorizontalMultiLevelHierarchy"/>
    <dgm:cxn modelId="{8C42988A-D589-40CE-A465-24B9EAFCBEAB}" type="presParOf" srcId="{A21E5A98-CAD3-429B-99E1-98EAE9DD71E5}" destId="{243E1ADA-AD98-4749-A215-79A85ED09C1F}" srcOrd="11" destOrd="0" presId="urn:microsoft.com/office/officeart/2008/layout/HorizontalMultiLevelHierarchy"/>
    <dgm:cxn modelId="{CCB9A1D5-AFA9-4CBF-9136-993B4F65B40E}" type="presParOf" srcId="{243E1ADA-AD98-4749-A215-79A85ED09C1F}" destId="{447D8E9A-8EB6-4818-9079-A56C46473FFD}" srcOrd="0" destOrd="0" presId="urn:microsoft.com/office/officeart/2008/layout/HorizontalMultiLevelHierarchy"/>
    <dgm:cxn modelId="{54752DB3-E541-484D-A3FF-AD48BE08908A}" type="presParOf" srcId="{243E1ADA-AD98-4749-A215-79A85ED09C1F}" destId="{3FEE8FDE-E3BE-4EC2-94DA-A720BC64E272}" srcOrd="1" destOrd="0" presId="urn:microsoft.com/office/officeart/2008/layout/HorizontalMultiLevelHierarchy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F9B3B-8AF7-44A0-951C-AA0A589ED395}" type="datetimeFigureOut">
              <a:rPr lang="es-CO" smtClean="0"/>
              <a:t>12/08/2022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A3500F-0AA1-41C4-8156-58078039878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33107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:notes"/>
          <p:cNvSpPr txBox="1">
            <a:spLocks noGrp="1"/>
          </p:cNvSpPr>
          <p:nvPr>
            <p:ph type="body" idx="1"/>
          </p:nvPr>
        </p:nvSpPr>
        <p:spPr>
          <a:xfrm>
            <a:off x="914400" y="2751138"/>
            <a:ext cx="7315200" cy="22494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714375"/>
            <a:ext cx="3086100" cy="1928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87477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14:notes"/>
          <p:cNvSpPr txBox="1">
            <a:spLocks noGrp="1"/>
          </p:cNvSpPr>
          <p:nvPr>
            <p:ph type="body" idx="1"/>
          </p:nvPr>
        </p:nvSpPr>
        <p:spPr>
          <a:xfrm>
            <a:off x="914400" y="2751138"/>
            <a:ext cx="7315200" cy="22494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714375"/>
            <a:ext cx="3086100" cy="1928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30332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:notes"/>
          <p:cNvSpPr txBox="1">
            <a:spLocks noGrp="1"/>
          </p:cNvSpPr>
          <p:nvPr>
            <p:ph type="body" idx="1"/>
          </p:nvPr>
        </p:nvSpPr>
        <p:spPr>
          <a:xfrm>
            <a:off x="914400" y="2751138"/>
            <a:ext cx="7315200" cy="22494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714375"/>
            <a:ext cx="3429000" cy="1928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5080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:notes"/>
          <p:cNvSpPr txBox="1">
            <a:spLocks noGrp="1"/>
          </p:cNvSpPr>
          <p:nvPr>
            <p:ph type="body" idx="1"/>
          </p:nvPr>
        </p:nvSpPr>
        <p:spPr>
          <a:xfrm>
            <a:off x="914400" y="2751138"/>
            <a:ext cx="7315200" cy="22494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714375"/>
            <a:ext cx="3429000" cy="1928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02131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:notes"/>
          <p:cNvSpPr txBox="1">
            <a:spLocks noGrp="1"/>
          </p:cNvSpPr>
          <p:nvPr>
            <p:ph type="body" idx="1"/>
          </p:nvPr>
        </p:nvSpPr>
        <p:spPr>
          <a:xfrm>
            <a:off x="914400" y="2751138"/>
            <a:ext cx="7315200" cy="22494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714375"/>
            <a:ext cx="3086100" cy="1928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0515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5:notes"/>
          <p:cNvSpPr txBox="1">
            <a:spLocks noGrp="1"/>
          </p:cNvSpPr>
          <p:nvPr>
            <p:ph type="body" idx="1"/>
          </p:nvPr>
        </p:nvSpPr>
        <p:spPr>
          <a:xfrm>
            <a:off x="914400" y="2751138"/>
            <a:ext cx="7315200" cy="22494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714375"/>
            <a:ext cx="3429000" cy="1928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13083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14:notes"/>
          <p:cNvSpPr txBox="1">
            <a:spLocks noGrp="1"/>
          </p:cNvSpPr>
          <p:nvPr>
            <p:ph type="body" idx="1"/>
          </p:nvPr>
        </p:nvSpPr>
        <p:spPr>
          <a:xfrm>
            <a:off x="914400" y="2751138"/>
            <a:ext cx="7315200" cy="22494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714375"/>
            <a:ext cx="3086100" cy="1928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81049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9:notes"/>
          <p:cNvSpPr txBox="1">
            <a:spLocks noGrp="1"/>
          </p:cNvSpPr>
          <p:nvPr>
            <p:ph type="body" idx="1"/>
          </p:nvPr>
        </p:nvSpPr>
        <p:spPr>
          <a:xfrm>
            <a:off x="914400" y="2751138"/>
            <a:ext cx="7315200" cy="22494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714375"/>
            <a:ext cx="3429000" cy="1928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09815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10:notes"/>
          <p:cNvSpPr txBox="1">
            <a:spLocks noGrp="1"/>
          </p:cNvSpPr>
          <p:nvPr>
            <p:ph type="body" idx="1"/>
          </p:nvPr>
        </p:nvSpPr>
        <p:spPr>
          <a:xfrm>
            <a:off x="914400" y="2751138"/>
            <a:ext cx="7315200" cy="22494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714375"/>
            <a:ext cx="3429000" cy="1928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14247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1:notes"/>
          <p:cNvSpPr txBox="1">
            <a:spLocks noGrp="1"/>
          </p:cNvSpPr>
          <p:nvPr>
            <p:ph type="body" idx="1"/>
          </p:nvPr>
        </p:nvSpPr>
        <p:spPr>
          <a:xfrm>
            <a:off x="914400" y="2751138"/>
            <a:ext cx="7315200" cy="22494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714375"/>
            <a:ext cx="3429000" cy="1928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0167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2:notes"/>
          <p:cNvSpPr txBox="1">
            <a:spLocks noGrp="1"/>
          </p:cNvSpPr>
          <p:nvPr>
            <p:ph type="body" idx="1"/>
          </p:nvPr>
        </p:nvSpPr>
        <p:spPr>
          <a:xfrm>
            <a:off x="914400" y="2751138"/>
            <a:ext cx="7315200" cy="22494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714375"/>
            <a:ext cx="3429000" cy="1928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4079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14:notes"/>
          <p:cNvSpPr txBox="1">
            <a:spLocks noGrp="1"/>
          </p:cNvSpPr>
          <p:nvPr>
            <p:ph type="body" idx="1"/>
          </p:nvPr>
        </p:nvSpPr>
        <p:spPr>
          <a:xfrm>
            <a:off x="914400" y="2751138"/>
            <a:ext cx="7315200" cy="22494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714375"/>
            <a:ext cx="3086100" cy="1928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92058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13:notes"/>
          <p:cNvSpPr txBox="1">
            <a:spLocks noGrp="1"/>
          </p:cNvSpPr>
          <p:nvPr>
            <p:ph type="body" idx="1"/>
          </p:nvPr>
        </p:nvSpPr>
        <p:spPr>
          <a:xfrm>
            <a:off x="914400" y="2751138"/>
            <a:ext cx="7315200" cy="22494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714375"/>
            <a:ext cx="3429000" cy="1928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633085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14:notes"/>
          <p:cNvSpPr txBox="1">
            <a:spLocks noGrp="1"/>
          </p:cNvSpPr>
          <p:nvPr>
            <p:ph type="body" idx="1"/>
          </p:nvPr>
        </p:nvSpPr>
        <p:spPr>
          <a:xfrm>
            <a:off x="914400" y="2751138"/>
            <a:ext cx="7315200" cy="22494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714375"/>
            <a:ext cx="3429000" cy="1928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45873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714375"/>
            <a:ext cx="3086100" cy="1928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6" name="Google Shape;636;p15:notes"/>
          <p:cNvSpPr txBox="1">
            <a:spLocks noGrp="1"/>
          </p:cNvSpPr>
          <p:nvPr>
            <p:ph type="body" idx="1"/>
          </p:nvPr>
        </p:nvSpPr>
        <p:spPr>
          <a:xfrm>
            <a:off x="914400" y="2751138"/>
            <a:ext cx="7315200" cy="2249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15:notes"/>
          <p:cNvSpPr txBox="1">
            <a:spLocks noGrp="1"/>
          </p:cNvSpPr>
          <p:nvPr>
            <p:ph type="sldNum" idx="12"/>
          </p:nvPr>
        </p:nvSpPr>
        <p:spPr>
          <a:xfrm>
            <a:off x="5180013" y="5429250"/>
            <a:ext cx="3962400" cy="28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86290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16:notes"/>
          <p:cNvSpPr txBox="1">
            <a:spLocks noGrp="1"/>
          </p:cNvSpPr>
          <p:nvPr>
            <p:ph type="body" idx="1"/>
          </p:nvPr>
        </p:nvSpPr>
        <p:spPr>
          <a:xfrm>
            <a:off x="914400" y="2751138"/>
            <a:ext cx="7315200" cy="22494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714375"/>
            <a:ext cx="3086100" cy="1928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05907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18:notes"/>
          <p:cNvSpPr txBox="1">
            <a:spLocks noGrp="1"/>
          </p:cNvSpPr>
          <p:nvPr>
            <p:ph type="body" idx="1"/>
          </p:nvPr>
        </p:nvSpPr>
        <p:spPr>
          <a:xfrm>
            <a:off x="914400" y="2751138"/>
            <a:ext cx="7315200" cy="22494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714375"/>
            <a:ext cx="3086100" cy="1928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37224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7:notes"/>
          <p:cNvSpPr txBox="1">
            <a:spLocks noGrp="1"/>
          </p:cNvSpPr>
          <p:nvPr>
            <p:ph type="body" idx="1"/>
          </p:nvPr>
        </p:nvSpPr>
        <p:spPr>
          <a:xfrm>
            <a:off x="914400" y="2751138"/>
            <a:ext cx="7315200" cy="22494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714375"/>
            <a:ext cx="3086100" cy="1928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45554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baa6e4addd_0_13:notes"/>
          <p:cNvSpPr txBox="1">
            <a:spLocks noGrp="1"/>
          </p:cNvSpPr>
          <p:nvPr>
            <p:ph type="body" idx="1"/>
          </p:nvPr>
        </p:nvSpPr>
        <p:spPr>
          <a:xfrm>
            <a:off x="914400" y="2751138"/>
            <a:ext cx="7315200" cy="224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gbaa6e4addd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714375"/>
            <a:ext cx="3086100" cy="1928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53236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14:notes"/>
          <p:cNvSpPr txBox="1">
            <a:spLocks noGrp="1"/>
          </p:cNvSpPr>
          <p:nvPr>
            <p:ph type="body" idx="1"/>
          </p:nvPr>
        </p:nvSpPr>
        <p:spPr>
          <a:xfrm>
            <a:off x="914400" y="2751138"/>
            <a:ext cx="7315200" cy="22494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714375"/>
            <a:ext cx="3086100" cy="1928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18528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7:notes"/>
          <p:cNvSpPr txBox="1">
            <a:spLocks noGrp="1"/>
          </p:cNvSpPr>
          <p:nvPr>
            <p:ph type="body" idx="1"/>
          </p:nvPr>
        </p:nvSpPr>
        <p:spPr>
          <a:xfrm>
            <a:off x="914400" y="2751138"/>
            <a:ext cx="7315200" cy="22494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714375"/>
            <a:ext cx="3086100" cy="1928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99585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7:notes"/>
          <p:cNvSpPr txBox="1">
            <a:spLocks noGrp="1"/>
          </p:cNvSpPr>
          <p:nvPr>
            <p:ph type="body" idx="1"/>
          </p:nvPr>
        </p:nvSpPr>
        <p:spPr>
          <a:xfrm>
            <a:off x="914400" y="2751138"/>
            <a:ext cx="7315200" cy="22494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714375"/>
            <a:ext cx="3086100" cy="1928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7418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14:notes"/>
          <p:cNvSpPr txBox="1">
            <a:spLocks noGrp="1"/>
          </p:cNvSpPr>
          <p:nvPr>
            <p:ph type="body" idx="1"/>
          </p:nvPr>
        </p:nvSpPr>
        <p:spPr>
          <a:xfrm>
            <a:off x="914400" y="2751138"/>
            <a:ext cx="7315200" cy="22494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714375"/>
            <a:ext cx="3086100" cy="1928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5981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7:notes"/>
          <p:cNvSpPr txBox="1">
            <a:spLocks noGrp="1"/>
          </p:cNvSpPr>
          <p:nvPr>
            <p:ph type="body" idx="1"/>
          </p:nvPr>
        </p:nvSpPr>
        <p:spPr>
          <a:xfrm>
            <a:off x="914400" y="2751138"/>
            <a:ext cx="7315200" cy="22494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714375"/>
            <a:ext cx="3086100" cy="1928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74228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7:notes"/>
          <p:cNvSpPr txBox="1">
            <a:spLocks noGrp="1"/>
          </p:cNvSpPr>
          <p:nvPr>
            <p:ph type="body" idx="1"/>
          </p:nvPr>
        </p:nvSpPr>
        <p:spPr>
          <a:xfrm>
            <a:off x="914400" y="2751138"/>
            <a:ext cx="7315200" cy="22494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714375"/>
            <a:ext cx="3086100" cy="1928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73692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7:notes"/>
          <p:cNvSpPr txBox="1">
            <a:spLocks noGrp="1"/>
          </p:cNvSpPr>
          <p:nvPr>
            <p:ph type="body" idx="1"/>
          </p:nvPr>
        </p:nvSpPr>
        <p:spPr>
          <a:xfrm>
            <a:off x="914400" y="2751138"/>
            <a:ext cx="7315200" cy="22494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714375"/>
            <a:ext cx="3086100" cy="1928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52125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7:notes"/>
          <p:cNvSpPr txBox="1">
            <a:spLocks noGrp="1"/>
          </p:cNvSpPr>
          <p:nvPr>
            <p:ph type="body" idx="1"/>
          </p:nvPr>
        </p:nvSpPr>
        <p:spPr>
          <a:xfrm>
            <a:off x="914400" y="2751138"/>
            <a:ext cx="7315200" cy="22494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714375"/>
            <a:ext cx="3086100" cy="1928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29131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7:notes"/>
          <p:cNvSpPr txBox="1">
            <a:spLocks noGrp="1"/>
          </p:cNvSpPr>
          <p:nvPr>
            <p:ph type="body" idx="1"/>
          </p:nvPr>
        </p:nvSpPr>
        <p:spPr>
          <a:xfrm>
            <a:off x="914400" y="2751138"/>
            <a:ext cx="7315200" cy="22494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714375"/>
            <a:ext cx="3086100" cy="1928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29320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7:notes"/>
          <p:cNvSpPr txBox="1">
            <a:spLocks noGrp="1"/>
          </p:cNvSpPr>
          <p:nvPr>
            <p:ph type="body" idx="1"/>
          </p:nvPr>
        </p:nvSpPr>
        <p:spPr>
          <a:xfrm>
            <a:off x="914400" y="2751138"/>
            <a:ext cx="7315200" cy="22494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714375"/>
            <a:ext cx="3086100" cy="1928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13414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454DF-DC80-41B1-BF9D-BF6679ACB5CE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50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454DF-DC80-41B1-BF9D-BF6679ACB5CE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4879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454DF-DC80-41B1-BF9D-BF6679ACB5CE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4774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454DF-DC80-41B1-BF9D-BF6679ACB5CE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108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14:notes"/>
          <p:cNvSpPr txBox="1">
            <a:spLocks noGrp="1"/>
          </p:cNvSpPr>
          <p:nvPr>
            <p:ph type="body" idx="1"/>
          </p:nvPr>
        </p:nvSpPr>
        <p:spPr>
          <a:xfrm>
            <a:off x="914400" y="2751138"/>
            <a:ext cx="7315200" cy="22494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714375"/>
            <a:ext cx="3086100" cy="1928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46026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454DF-DC80-41B1-BF9D-BF6679ACB5CE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4977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Es posible que la entidad territorial contrate docentes para complementar el servicio y que estimule aún más a los docentes (lo anterior con recursos propios)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454DF-DC80-41B1-BF9D-BF6679ACB5CE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9987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Es posible que la entidad territorial contrate docentes para complementar el servicio y que estimule aún más a los docentes (lo anterior con recursos propios)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454DF-DC80-41B1-BF9D-BF6679ACB5CE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8921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454DF-DC80-41B1-BF9D-BF6679ACB5CE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778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14:notes"/>
          <p:cNvSpPr txBox="1">
            <a:spLocks noGrp="1"/>
          </p:cNvSpPr>
          <p:nvPr>
            <p:ph type="body" idx="1"/>
          </p:nvPr>
        </p:nvSpPr>
        <p:spPr>
          <a:xfrm>
            <a:off x="914400" y="2751138"/>
            <a:ext cx="7315200" cy="22494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714375"/>
            <a:ext cx="3086100" cy="1928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3983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14:notes"/>
          <p:cNvSpPr txBox="1">
            <a:spLocks noGrp="1"/>
          </p:cNvSpPr>
          <p:nvPr>
            <p:ph type="body" idx="1"/>
          </p:nvPr>
        </p:nvSpPr>
        <p:spPr>
          <a:xfrm>
            <a:off x="914400" y="2751138"/>
            <a:ext cx="7315200" cy="22494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714375"/>
            <a:ext cx="3086100" cy="1928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3578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:notes"/>
          <p:cNvSpPr txBox="1">
            <a:spLocks noGrp="1"/>
          </p:cNvSpPr>
          <p:nvPr>
            <p:ph type="body" idx="1"/>
          </p:nvPr>
        </p:nvSpPr>
        <p:spPr>
          <a:xfrm>
            <a:off x="914400" y="2751138"/>
            <a:ext cx="7315200" cy="22494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714375"/>
            <a:ext cx="3086100" cy="1928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4700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7:notes"/>
          <p:cNvSpPr txBox="1">
            <a:spLocks noGrp="1"/>
          </p:cNvSpPr>
          <p:nvPr>
            <p:ph type="body" idx="1"/>
          </p:nvPr>
        </p:nvSpPr>
        <p:spPr>
          <a:xfrm>
            <a:off x="914400" y="2751138"/>
            <a:ext cx="7315200" cy="22494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714375"/>
            <a:ext cx="3086100" cy="1928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6052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8:notes"/>
          <p:cNvSpPr txBox="1">
            <a:spLocks noGrp="1"/>
          </p:cNvSpPr>
          <p:nvPr>
            <p:ph type="body" idx="1"/>
          </p:nvPr>
        </p:nvSpPr>
        <p:spPr>
          <a:xfrm>
            <a:off x="914400" y="2751138"/>
            <a:ext cx="7315200" cy="22494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714375"/>
            <a:ext cx="3086100" cy="1928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5973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5CA47-7F7C-4612-BC63-E72C0E90CAA1}" type="datetimeFigureOut">
              <a:rPr lang="es-CO" smtClean="0"/>
              <a:t>12/08/2022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60593-2E74-495B-91BF-19D0D26E30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21428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5CA47-7F7C-4612-BC63-E72C0E90CAA1}" type="datetimeFigureOut">
              <a:rPr lang="es-CO" smtClean="0"/>
              <a:t>12/08/2022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60593-2E74-495B-91BF-19D0D26E30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86696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5CA47-7F7C-4612-BC63-E72C0E90CAA1}" type="datetimeFigureOut">
              <a:rPr lang="es-CO" smtClean="0"/>
              <a:t>12/08/2022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60593-2E74-495B-91BF-19D0D26E30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95246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1"/>
          <p:cNvSpPr/>
          <p:nvPr/>
        </p:nvSpPr>
        <p:spPr>
          <a:xfrm>
            <a:off x="1" y="4925289"/>
            <a:ext cx="5660033" cy="1932709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31"/>
          <p:cNvSpPr/>
          <p:nvPr/>
        </p:nvSpPr>
        <p:spPr>
          <a:xfrm>
            <a:off x="0" y="0"/>
            <a:ext cx="636693" cy="1100328"/>
          </a:xfrm>
          <a:custGeom>
            <a:avLst/>
            <a:gdLst/>
            <a:ahLst/>
            <a:cxnLst/>
            <a:rect l="l" t="t" r="r" b="b"/>
            <a:pathLst>
              <a:path w="477520" h="916940" extrusionOk="0">
                <a:moveTo>
                  <a:pt x="0" y="916939"/>
                </a:moveTo>
                <a:lnTo>
                  <a:pt x="477518" y="916939"/>
                </a:lnTo>
                <a:lnTo>
                  <a:pt x="477518" y="0"/>
                </a:lnTo>
                <a:lnTo>
                  <a:pt x="0" y="0"/>
                </a:lnTo>
                <a:lnTo>
                  <a:pt x="0" y="916939"/>
                </a:lnTo>
                <a:close/>
              </a:path>
            </a:pathLst>
          </a:custGeom>
          <a:solidFill>
            <a:srgbClr val="F7872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31"/>
          <p:cNvSpPr/>
          <p:nvPr/>
        </p:nvSpPr>
        <p:spPr>
          <a:xfrm>
            <a:off x="0" y="0"/>
            <a:ext cx="636693" cy="1100328"/>
          </a:xfrm>
          <a:custGeom>
            <a:avLst/>
            <a:gdLst/>
            <a:ahLst/>
            <a:cxnLst/>
            <a:rect l="l" t="t" r="r" b="b"/>
            <a:pathLst>
              <a:path w="477520" h="916940" extrusionOk="0">
                <a:moveTo>
                  <a:pt x="0" y="916939"/>
                </a:moveTo>
                <a:lnTo>
                  <a:pt x="477518" y="916939"/>
                </a:lnTo>
                <a:lnTo>
                  <a:pt x="477518" y="0"/>
                </a:lnTo>
              </a:path>
            </a:pathLst>
          </a:custGeom>
          <a:noFill/>
          <a:ln w="9525" cap="flat" cmpd="sng">
            <a:solidFill>
              <a:srgbClr val="F787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31"/>
          <p:cNvSpPr/>
          <p:nvPr/>
        </p:nvSpPr>
        <p:spPr>
          <a:xfrm>
            <a:off x="416560" y="4501895"/>
            <a:ext cx="5865707" cy="0"/>
          </a:xfrm>
          <a:custGeom>
            <a:avLst/>
            <a:gdLst/>
            <a:ahLst/>
            <a:cxnLst/>
            <a:rect l="l" t="t" r="r" b="b"/>
            <a:pathLst>
              <a:path w="4399280" h="120000" extrusionOk="0">
                <a:moveTo>
                  <a:pt x="0" y="0"/>
                </a:moveTo>
                <a:lnTo>
                  <a:pt x="4399280" y="0"/>
                </a:lnTo>
              </a:path>
            </a:pathLst>
          </a:cu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31"/>
          <p:cNvSpPr/>
          <p:nvPr/>
        </p:nvSpPr>
        <p:spPr>
          <a:xfrm>
            <a:off x="657911" y="2055190"/>
            <a:ext cx="5380600" cy="248945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31"/>
          <p:cNvSpPr txBox="1">
            <a:spLocks noGrp="1"/>
          </p:cNvSpPr>
          <p:nvPr>
            <p:ph type="title"/>
          </p:nvPr>
        </p:nvSpPr>
        <p:spPr>
          <a:xfrm>
            <a:off x="4656667" y="3013329"/>
            <a:ext cx="2878667" cy="656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740" b="0" i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1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530352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548640" lvl="0" indent="-27432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1097280" lvl="1" indent="-27432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645920" lvl="2" indent="-27432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2194560" lvl="3" indent="-27432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743200" lvl="4" indent="-27432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3291840" lvl="5" indent="-27432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840480" lvl="6" indent="-27432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4389120" lvl="7" indent="-27432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937760" lvl="8" indent="-27432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body" idx="2"/>
          </p:nvPr>
        </p:nvSpPr>
        <p:spPr>
          <a:xfrm>
            <a:off x="6278880" y="1577340"/>
            <a:ext cx="530352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548640" lvl="0" indent="-27432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1097280" lvl="1" indent="-27432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645920" lvl="2" indent="-27432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2194560" lvl="3" indent="-27432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743200" lvl="4" indent="-27432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3291840" lvl="5" indent="-27432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840480" lvl="6" indent="-27432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4389120" lvl="7" indent="-27432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937760" lvl="8" indent="-27432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1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1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sz="2160"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7654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2"/>
          <p:cNvSpPr txBox="1">
            <a:spLocks noGrp="1"/>
          </p:cNvSpPr>
          <p:nvPr>
            <p:ph type="ctrTitle"/>
          </p:nvPr>
        </p:nvSpPr>
        <p:spPr>
          <a:xfrm>
            <a:off x="914400" y="2125981"/>
            <a:ext cx="10363200" cy="60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subTitle" idx="1"/>
          </p:nvPr>
        </p:nvSpPr>
        <p:spPr>
          <a:xfrm>
            <a:off x="1828800" y="3840481"/>
            <a:ext cx="853440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ftr" idx="11"/>
          </p:nvPr>
        </p:nvSpPr>
        <p:spPr>
          <a:xfrm>
            <a:off x="4145280" y="6377942"/>
            <a:ext cx="390144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2"/>
          <p:cNvSpPr txBox="1">
            <a:spLocks noGrp="1"/>
          </p:cNvSpPr>
          <p:nvPr>
            <p:ph type="dt" idx="10"/>
          </p:nvPr>
        </p:nvSpPr>
        <p:spPr>
          <a:xfrm>
            <a:off x="609600" y="6377942"/>
            <a:ext cx="28041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2"/>
          <p:cNvSpPr txBox="1">
            <a:spLocks noGrp="1"/>
          </p:cNvSpPr>
          <p:nvPr>
            <p:ph type="sldNum" idx="12"/>
          </p:nvPr>
        </p:nvSpPr>
        <p:spPr>
          <a:xfrm>
            <a:off x="8778240" y="6377942"/>
            <a:ext cx="28041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3637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4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4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4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sz="2160"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6778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F523FFA-3D1F-49AF-8789-3159554C59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78678D50-9D28-42D6-B225-14F8D742FA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E37AE27-F523-4D10-96F2-CD5726277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4FBD54-5C2B-4FD3-80EF-C1CE9A0A0AD8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12/08/2022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67C8511-AFF7-4BB4-AC52-DCCE3D183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528DD41-E2AA-4817-8506-74015066C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C6B85-BA13-42AA-BB0B-075BD2C6207D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653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61C8EFC-961F-44DF-8917-B2F4F9400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0D4BA29-5CA1-49D2-808F-E5BDE0BC90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2F6D95F-876A-4C5B-9813-F5DF5BCEC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4FBD54-5C2B-4FD3-80EF-C1CE9A0A0AD8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12/08/2022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D0208D3-E350-4351-A5CB-A05BE9199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4436A96-25F3-410D-B7DB-6F0BE163B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C6B85-BA13-42AA-BB0B-075BD2C6207D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8324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6CC8B6F-CDF9-49BF-9FCB-D4B64046D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AE0DF8C3-C5CE-4C12-BDD4-82834B5FA0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A8E863A-945D-4BF6-9C2B-3C323A9E1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4FBD54-5C2B-4FD3-80EF-C1CE9A0A0AD8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12/08/2022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5AE2EF6-9DA9-46AE-ADBF-C87D10664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00D7A47-2FAA-4199-A8FF-5C4F92C14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C6B85-BA13-42AA-BB0B-075BD2C6207D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8555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711FD6E-CF13-492E-BC0E-DCFBE1BB3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EEBACFC-1ADC-4E55-B875-6B6333D3AE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9A0DF8D4-113A-4729-B371-080393474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2C3E28A0-BB09-4BE5-A6D9-4162D46D8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4FBD54-5C2B-4FD3-80EF-C1CE9A0A0AD8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12/08/2022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FC397DE3-30AC-4856-862F-E8ECEAADC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8B56F034-5190-4BE3-8804-97D5E6C8E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C6B85-BA13-42AA-BB0B-075BD2C6207D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3234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B83C932-3C4A-4DB9-B098-670C14AF1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204A3322-BCA2-4A28-B34B-1CF1F2E97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4D78DADE-C32A-4CA9-898D-3B7672DEE0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71E5AC1B-E4E6-4AF5-8F20-7AD797262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6D5067A1-DD8B-4282-BDF9-29414DA77A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D444C533-1573-4D7E-AF52-62E9DE43E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4FBD54-5C2B-4FD3-80EF-C1CE9A0A0AD8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12/08/2022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ECD1B469-8512-4DD4-9912-52F27C919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6CA1F553-FD64-4368-82A4-20E8D1F43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C6B85-BA13-42AA-BB0B-075BD2C6207D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718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5CA47-7F7C-4612-BC63-E72C0E90CAA1}" type="datetimeFigureOut">
              <a:rPr lang="es-CO" smtClean="0"/>
              <a:t>12/08/2022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60593-2E74-495B-91BF-19D0D26E30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785400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994F20B-EB65-4F93-8C32-BEAC4168D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17EB776C-4A32-4F64-B4D8-0642237E1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4FBD54-5C2B-4FD3-80EF-C1CE9A0A0AD8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12/08/2022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7D524DB2-641B-40FC-B264-975DB73BD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8FE9B661-9CBD-4C9E-A266-FE1A89F52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C6B85-BA13-42AA-BB0B-075BD2C6207D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8032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AEFA9340-4AF7-4182-9C53-4EF0A17AB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4FBD54-5C2B-4FD3-80EF-C1CE9A0A0AD8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12/08/2022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12A1504F-D573-4AA5-8C2D-EEAB7AABB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023A162B-C825-49EE-81AD-417C49527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C6B85-BA13-42AA-BB0B-075BD2C6207D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0337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9994D61-2A95-42C3-AF2C-E413D1956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832B286-3619-4306-9CFA-4DA76AA10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439B0D94-F498-42EB-90C0-6BDB951BDF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40E07D04-010E-4854-B9D9-F52ADB828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4FBD54-5C2B-4FD3-80EF-C1CE9A0A0AD8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12/08/2022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39820FFA-00F5-401E-B9A2-320F5798E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C90D6B04-DBC0-47B0-836C-9D89F5F5C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C6B85-BA13-42AA-BB0B-075BD2C6207D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5566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89A96D1-3899-4341-9A0D-0AFE20964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EFFA69B1-84F7-4F96-9873-E0715F26EC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D492C7A4-E570-4484-9DB5-DC56AD50EC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21FFE2D9-636E-4E70-9DC2-F3E77948B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4FBD54-5C2B-4FD3-80EF-C1CE9A0A0AD8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12/08/2022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15932789-34F7-471D-9FC6-6CDF6C40F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1FDE3471-EC2C-41A9-8F37-54F63BF7A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C6B85-BA13-42AA-BB0B-075BD2C6207D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9037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21C8895-677D-47F6-B530-E607FFD32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72D4FDB5-FD59-4909-BC4C-F22AE344DE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05BBF1F-28B2-45E2-8F57-7F87A4167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4FBD54-5C2B-4FD3-80EF-C1CE9A0A0AD8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12/08/2022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963F24A-7F44-4686-A9D8-41087D35D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D012329-F894-4D5B-A0F1-E3B34CEF6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C6B85-BA13-42AA-BB0B-075BD2C6207D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6349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00E547DA-F4E3-4EF4-B559-7F0B53326A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6543AB18-BA23-4799-9C8E-11E4CD8651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A238E4D-D57F-4FF3-B2E7-9D44912CE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4FBD54-5C2B-4FD3-80EF-C1CE9A0A0AD8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12/08/2022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3ECDA73-8247-498D-99C1-CAD3A4288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1483A50-57C1-4580-A757-8AC8B4C85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C6B85-BA13-42AA-BB0B-075BD2C6207D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810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5CA47-7F7C-4612-BC63-E72C0E90CAA1}" type="datetimeFigureOut">
              <a:rPr lang="es-CO" smtClean="0"/>
              <a:t>12/08/2022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60593-2E74-495B-91BF-19D0D26E30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85106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5CA47-7F7C-4612-BC63-E72C0E90CAA1}" type="datetimeFigureOut">
              <a:rPr lang="es-CO" smtClean="0"/>
              <a:t>12/08/2022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60593-2E74-495B-91BF-19D0D26E30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83670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5CA47-7F7C-4612-BC63-E72C0E90CAA1}" type="datetimeFigureOut">
              <a:rPr lang="es-CO" smtClean="0"/>
              <a:t>12/08/2022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60593-2E74-495B-91BF-19D0D26E30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60369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5CA47-7F7C-4612-BC63-E72C0E90CAA1}" type="datetimeFigureOut">
              <a:rPr lang="es-CO" smtClean="0"/>
              <a:t>12/08/2022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60593-2E74-495B-91BF-19D0D26E30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00094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5CA47-7F7C-4612-BC63-E72C0E90CAA1}" type="datetimeFigureOut">
              <a:rPr lang="es-CO" smtClean="0"/>
              <a:t>12/08/2022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60593-2E74-495B-91BF-19D0D26E30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84758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5CA47-7F7C-4612-BC63-E72C0E90CAA1}" type="datetimeFigureOut">
              <a:rPr lang="es-CO" smtClean="0"/>
              <a:t>12/08/2022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60593-2E74-495B-91BF-19D0D26E30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3542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5CA47-7F7C-4612-BC63-E72C0E90CAA1}" type="datetimeFigureOut">
              <a:rPr lang="es-CO" smtClean="0"/>
              <a:t>12/08/2022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60593-2E74-495B-91BF-19D0D26E30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19955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5CA47-7F7C-4612-BC63-E72C0E90CAA1}" type="datetimeFigureOut">
              <a:rPr lang="es-CO" smtClean="0"/>
              <a:t>12/08/2022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60593-2E74-495B-91BF-19D0D26E30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06782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876051E6-5F62-4D1F-9A5B-52FB92190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71754B8B-55F6-487E-AC08-2AF907F13D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EA939A1-76A0-4B46-9D22-48D4B1D00E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4FBD54-5C2B-4FD3-80EF-C1CE9A0A0AD8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12/08/2022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3FE25CC-81AE-42C9-A4D7-DD9E315E15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F057029-BA19-4826-9113-FAA06EB154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C6B85-BA13-42AA-BB0B-075BD2C6207D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815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45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34" Type="http://schemas.openxmlformats.org/officeDocument/2006/relationships/image" Target="../media/image40.png"/><Relationship Id="rId42" Type="http://schemas.openxmlformats.org/officeDocument/2006/relationships/image" Target="../media/image48.png"/><Relationship Id="rId47" Type="http://schemas.openxmlformats.org/officeDocument/2006/relationships/image" Target="../media/image53.png"/><Relationship Id="rId50" Type="http://schemas.openxmlformats.org/officeDocument/2006/relationships/image" Target="../media/image56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39.png"/><Relationship Id="rId38" Type="http://schemas.openxmlformats.org/officeDocument/2006/relationships/image" Target="../media/image44.png"/><Relationship Id="rId46" Type="http://schemas.openxmlformats.org/officeDocument/2006/relationships/image" Target="../media/image52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35.png"/><Relationship Id="rId41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38.png"/><Relationship Id="rId37" Type="http://schemas.openxmlformats.org/officeDocument/2006/relationships/image" Target="../media/image43.png"/><Relationship Id="rId40" Type="http://schemas.openxmlformats.org/officeDocument/2006/relationships/image" Target="../media/image46.png"/><Relationship Id="rId45" Type="http://schemas.openxmlformats.org/officeDocument/2006/relationships/image" Target="../media/image51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42.png"/><Relationship Id="rId49" Type="http://schemas.openxmlformats.org/officeDocument/2006/relationships/image" Target="../media/image55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4" Type="http://schemas.openxmlformats.org/officeDocument/2006/relationships/image" Target="../media/image50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41.png"/><Relationship Id="rId43" Type="http://schemas.openxmlformats.org/officeDocument/2006/relationships/image" Target="../media/image49.png"/><Relationship Id="rId48" Type="http://schemas.openxmlformats.org/officeDocument/2006/relationships/image" Target="../media/image54.png"/><Relationship Id="rId8" Type="http://schemas.openxmlformats.org/officeDocument/2006/relationships/image" Target="../media/image14.png"/><Relationship Id="rId51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26" Type="http://schemas.openxmlformats.org/officeDocument/2006/relationships/image" Target="../media/image82.png"/><Relationship Id="rId3" Type="http://schemas.openxmlformats.org/officeDocument/2006/relationships/image" Target="../media/image59.png"/><Relationship Id="rId21" Type="http://schemas.openxmlformats.org/officeDocument/2006/relationships/image" Target="../media/image77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5" Type="http://schemas.openxmlformats.org/officeDocument/2006/relationships/image" Target="../media/image81.png"/><Relationship Id="rId2" Type="http://schemas.openxmlformats.org/officeDocument/2006/relationships/image" Target="../media/image58.png"/><Relationship Id="rId16" Type="http://schemas.openxmlformats.org/officeDocument/2006/relationships/image" Target="../media/image72.png"/><Relationship Id="rId20" Type="http://schemas.openxmlformats.org/officeDocument/2006/relationships/image" Target="../media/image76.png"/><Relationship Id="rId29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24" Type="http://schemas.openxmlformats.org/officeDocument/2006/relationships/image" Target="../media/image80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23" Type="http://schemas.openxmlformats.org/officeDocument/2006/relationships/image" Target="../media/image79.png"/><Relationship Id="rId28" Type="http://schemas.openxmlformats.org/officeDocument/2006/relationships/image" Target="../media/image84.png"/><Relationship Id="rId10" Type="http://schemas.openxmlformats.org/officeDocument/2006/relationships/image" Target="../media/image66.png"/><Relationship Id="rId19" Type="http://schemas.openxmlformats.org/officeDocument/2006/relationships/image" Target="../media/image75.png"/><Relationship Id="rId31" Type="http://schemas.openxmlformats.org/officeDocument/2006/relationships/image" Target="../media/image10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Relationship Id="rId22" Type="http://schemas.openxmlformats.org/officeDocument/2006/relationships/image" Target="../media/image78.png"/><Relationship Id="rId27" Type="http://schemas.openxmlformats.org/officeDocument/2006/relationships/image" Target="../media/image83.png"/><Relationship Id="rId30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1.png"/><Relationship Id="rId117" Type="http://schemas.openxmlformats.org/officeDocument/2006/relationships/image" Target="../media/image202.png"/><Relationship Id="rId21" Type="http://schemas.openxmlformats.org/officeDocument/2006/relationships/image" Target="../media/image106.png"/><Relationship Id="rId42" Type="http://schemas.openxmlformats.org/officeDocument/2006/relationships/image" Target="../media/image127.png"/><Relationship Id="rId47" Type="http://schemas.openxmlformats.org/officeDocument/2006/relationships/image" Target="../media/image132.png"/><Relationship Id="rId63" Type="http://schemas.openxmlformats.org/officeDocument/2006/relationships/image" Target="../media/image148.png"/><Relationship Id="rId68" Type="http://schemas.openxmlformats.org/officeDocument/2006/relationships/image" Target="../media/image153.png"/><Relationship Id="rId84" Type="http://schemas.openxmlformats.org/officeDocument/2006/relationships/image" Target="../media/image169.png"/><Relationship Id="rId89" Type="http://schemas.openxmlformats.org/officeDocument/2006/relationships/image" Target="../media/image174.png"/><Relationship Id="rId112" Type="http://schemas.openxmlformats.org/officeDocument/2006/relationships/image" Target="../media/image197.png"/><Relationship Id="rId133" Type="http://schemas.openxmlformats.org/officeDocument/2006/relationships/image" Target="../media/image218.png"/><Relationship Id="rId138" Type="http://schemas.openxmlformats.org/officeDocument/2006/relationships/image" Target="../media/image223.png"/><Relationship Id="rId16" Type="http://schemas.openxmlformats.org/officeDocument/2006/relationships/image" Target="../media/image101.png"/><Relationship Id="rId107" Type="http://schemas.openxmlformats.org/officeDocument/2006/relationships/image" Target="../media/image192.png"/><Relationship Id="rId11" Type="http://schemas.openxmlformats.org/officeDocument/2006/relationships/image" Target="../media/image96.png"/><Relationship Id="rId32" Type="http://schemas.openxmlformats.org/officeDocument/2006/relationships/image" Target="../media/image117.png"/><Relationship Id="rId37" Type="http://schemas.openxmlformats.org/officeDocument/2006/relationships/image" Target="../media/image122.png"/><Relationship Id="rId53" Type="http://schemas.openxmlformats.org/officeDocument/2006/relationships/image" Target="../media/image138.png"/><Relationship Id="rId58" Type="http://schemas.openxmlformats.org/officeDocument/2006/relationships/image" Target="../media/image143.png"/><Relationship Id="rId74" Type="http://schemas.openxmlformats.org/officeDocument/2006/relationships/image" Target="../media/image159.png"/><Relationship Id="rId79" Type="http://schemas.openxmlformats.org/officeDocument/2006/relationships/image" Target="../media/image164.png"/><Relationship Id="rId102" Type="http://schemas.openxmlformats.org/officeDocument/2006/relationships/image" Target="../media/image187.png"/><Relationship Id="rId123" Type="http://schemas.openxmlformats.org/officeDocument/2006/relationships/image" Target="../media/image208.png"/><Relationship Id="rId128" Type="http://schemas.openxmlformats.org/officeDocument/2006/relationships/image" Target="../media/image213.png"/><Relationship Id="rId5" Type="http://schemas.openxmlformats.org/officeDocument/2006/relationships/image" Target="../media/image90.png"/><Relationship Id="rId90" Type="http://schemas.openxmlformats.org/officeDocument/2006/relationships/image" Target="../media/image175.png"/><Relationship Id="rId95" Type="http://schemas.openxmlformats.org/officeDocument/2006/relationships/image" Target="../media/image180.png"/><Relationship Id="rId22" Type="http://schemas.openxmlformats.org/officeDocument/2006/relationships/image" Target="../media/image107.png"/><Relationship Id="rId27" Type="http://schemas.openxmlformats.org/officeDocument/2006/relationships/image" Target="../media/image112.png"/><Relationship Id="rId43" Type="http://schemas.openxmlformats.org/officeDocument/2006/relationships/image" Target="../media/image128.png"/><Relationship Id="rId48" Type="http://schemas.openxmlformats.org/officeDocument/2006/relationships/image" Target="../media/image133.png"/><Relationship Id="rId64" Type="http://schemas.openxmlformats.org/officeDocument/2006/relationships/image" Target="../media/image149.png"/><Relationship Id="rId69" Type="http://schemas.openxmlformats.org/officeDocument/2006/relationships/image" Target="../media/image154.png"/><Relationship Id="rId113" Type="http://schemas.openxmlformats.org/officeDocument/2006/relationships/image" Target="../media/image198.png"/><Relationship Id="rId118" Type="http://schemas.openxmlformats.org/officeDocument/2006/relationships/image" Target="../media/image203.png"/><Relationship Id="rId134" Type="http://schemas.openxmlformats.org/officeDocument/2006/relationships/image" Target="../media/image219.png"/><Relationship Id="rId139" Type="http://schemas.openxmlformats.org/officeDocument/2006/relationships/image" Target="../media/image224.png"/><Relationship Id="rId8" Type="http://schemas.openxmlformats.org/officeDocument/2006/relationships/image" Target="../media/image93.png"/><Relationship Id="rId51" Type="http://schemas.openxmlformats.org/officeDocument/2006/relationships/image" Target="../media/image136.png"/><Relationship Id="rId72" Type="http://schemas.openxmlformats.org/officeDocument/2006/relationships/image" Target="../media/image157.png"/><Relationship Id="rId80" Type="http://schemas.openxmlformats.org/officeDocument/2006/relationships/image" Target="../media/image165.png"/><Relationship Id="rId85" Type="http://schemas.openxmlformats.org/officeDocument/2006/relationships/image" Target="../media/image170.png"/><Relationship Id="rId93" Type="http://schemas.openxmlformats.org/officeDocument/2006/relationships/image" Target="../media/image178.png"/><Relationship Id="rId98" Type="http://schemas.openxmlformats.org/officeDocument/2006/relationships/image" Target="../media/image183.png"/><Relationship Id="rId121" Type="http://schemas.openxmlformats.org/officeDocument/2006/relationships/image" Target="../media/image206.png"/><Relationship Id="rId3" Type="http://schemas.openxmlformats.org/officeDocument/2006/relationships/image" Target="../media/image88.png"/><Relationship Id="rId12" Type="http://schemas.openxmlformats.org/officeDocument/2006/relationships/image" Target="../media/image97.png"/><Relationship Id="rId17" Type="http://schemas.openxmlformats.org/officeDocument/2006/relationships/image" Target="../media/image102.png"/><Relationship Id="rId25" Type="http://schemas.openxmlformats.org/officeDocument/2006/relationships/image" Target="../media/image110.png"/><Relationship Id="rId33" Type="http://schemas.openxmlformats.org/officeDocument/2006/relationships/image" Target="../media/image118.png"/><Relationship Id="rId38" Type="http://schemas.openxmlformats.org/officeDocument/2006/relationships/image" Target="../media/image123.png"/><Relationship Id="rId46" Type="http://schemas.openxmlformats.org/officeDocument/2006/relationships/image" Target="../media/image131.png"/><Relationship Id="rId59" Type="http://schemas.openxmlformats.org/officeDocument/2006/relationships/image" Target="../media/image144.png"/><Relationship Id="rId67" Type="http://schemas.openxmlformats.org/officeDocument/2006/relationships/image" Target="../media/image152.png"/><Relationship Id="rId103" Type="http://schemas.openxmlformats.org/officeDocument/2006/relationships/image" Target="../media/image188.png"/><Relationship Id="rId108" Type="http://schemas.openxmlformats.org/officeDocument/2006/relationships/image" Target="../media/image193.png"/><Relationship Id="rId116" Type="http://schemas.openxmlformats.org/officeDocument/2006/relationships/image" Target="../media/image201.png"/><Relationship Id="rId124" Type="http://schemas.openxmlformats.org/officeDocument/2006/relationships/image" Target="../media/image209.png"/><Relationship Id="rId129" Type="http://schemas.openxmlformats.org/officeDocument/2006/relationships/image" Target="../media/image214.png"/><Relationship Id="rId137" Type="http://schemas.openxmlformats.org/officeDocument/2006/relationships/image" Target="../media/image222.png"/><Relationship Id="rId20" Type="http://schemas.openxmlformats.org/officeDocument/2006/relationships/image" Target="../media/image105.png"/><Relationship Id="rId41" Type="http://schemas.openxmlformats.org/officeDocument/2006/relationships/image" Target="../media/image126.png"/><Relationship Id="rId54" Type="http://schemas.openxmlformats.org/officeDocument/2006/relationships/image" Target="../media/image139.png"/><Relationship Id="rId62" Type="http://schemas.openxmlformats.org/officeDocument/2006/relationships/image" Target="../media/image147.png"/><Relationship Id="rId70" Type="http://schemas.openxmlformats.org/officeDocument/2006/relationships/image" Target="../media/image155.png"/><Relationship Id="rId75" Type="http://schemas.openxmlformats.org/officeDocument/2006/relationships/image" Target="../media/image160.png"/><Relationship Id="rId83" Type="http://schemas.openxmlformats.org/officeDocument/2006/relationships/image" Target="../media/image168.png"/><Relationship Id="rId88" Type="http://schemas.openxmlformats.org/officeDocument/2006/relationships/image" Target="../media/image173.png"/><Relationship Id="rId91" Type="http://schemas.openxmlformats.org/officeDocument/2006/relationships/image" Target="../media/image176.png"/><Relationship Id="rId96" Type="http://schemas.openxmlformats.org/officeDocument/2006/relationships/image" Target="../media/image181.png"/><Relationship Id="rId111" Type="http://schemas.openxmlformats.org/officeDocument/2006/relationships/image" Target="../media/image196.png"/><Relationship Id="rId132" Type="http://schemas.openxmlformats.org/officeDocument/2006/relationships/image" Target="../media/image217.png"/><Relationship Id="rId140" Type="http://schemas.openxmlformats.org/officeDocument/2006/relationships/image" Target="../media/image2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5" Type="http://schemas.openxmlformats.org/officeDocument/2006/relationships/image" Target="../media/image100.png"/><Relationship Id="rId23" Type="http://schemas.openxmlformats.org/officeDocument/2006/relationships/image" Target="../media/image108.png"/><Relationship Id="rId28" Type="http://schemas.openxmlformats.org/officeDocument/2006/relationships/image" Target="../media/image113.png"/><Relationship Id="rId36" Type="http://schemas.openxmlformats.org/officeDocument/2006/relationships/image" Target="../media/image121.png"/><Relationship Id="rId49" Type="http://schemas.openxmlformats.org/officeDocument/2006/relationships/image" Target="../media/image134.png"/><Relationship Id="rId57" Type="http://schemas.openxmlformats.org/officeDocument/2006/relationships/image" Target="../media/image142.png"/><Relationship Id="rId106" Type="http://schemas.openxmlformats.org/officeDocument/2006/relationships/image" Target="../media/image191.png"/><Relationship Id="rId114" Type="http://schemas.openxmlformats.org/officeDocument/2006/relationships/image" Target="../media/image199.png"/><Relationship Id="rId119" Type="http://schemas.openxmlformats.org/officeDocument/2006/relationships/image" Target="../media/image204.png"/><Relationship Id="rId127" Type="http://schemas.openxmlformats.org/officeDocument/2006/relationships/image" Target="../media/image212.png"/><Relationship Id="rId10" Type="http://schemas.openxmlformats.org/officeDocument/2006/relationships/image" Target="../media/image95.png"/><Relationship Id="rId31" Type="http://schemas.openxmlformats.org/officeDocument/2006/relationships/image" Target="../media/image116.png"/><Relationship Id="rId44" Type="http://schemas.openxmlformats.org/officeDocument/2006/relationships/image" Target="../media/image129.png"/><Relationship Id="rId52" Type="http://schemas.openxmlformats.org/officeDocument/2006/relationships/image" Target="../media/image137.png"/><Relationship Id="rId60" Type="http://schemas.openxmlformats.org/officeDocument/2006/relationships/image" Target="../media/image145.png"/><Relationship Id="rId65" Type="http://schemas.openxmlformats.org/officeDocument/2006/relationships/image" Target="../media/image150.png"/><Relationship Id="rId73" Type="http://schemas.openxmlformats.org/officeDocument/2006/relationships/image" Target="../media/image158.png"/><Relationship Id="rId78" Type="http://schemas.openxmlformats.org/officeDocument/2006/relationships/image" Target="../media/image163.png"/><Relationship Id="rId81" Type="http://schemas.openxmlformats.org/officeDocument/2006/relationships/image" Target="../media/image166.png"/><Relationship Id="rId86" Type="http://schemas.openxmlformats.org/officeDocument/2006/relationships/image" Target="../media/image171.png"/><Relationship Id="rId94" Type="http://schemas.openxmlformats.org/officeDocument/2006/relationships/image" Target="../media/image179.png"/><Relationship Id="rId99" Type="http://schemas.openxmlformats.org/officeDocument/2006/relationships/image" Target="../media/image184.png"/><Relationship Id="rId101" Type="http://schemas.openxmlformats.org/officeDocument/2006/relationships/image" Target="../media/image186.png"/><Relationship Id="rId122" Type="http://schemas.openxmlformats.org/officeDocument/2006/relationships/image" Target="../media/image207.png"/><Relationship Id="rId130" Type="http://schemas.openxmlformats.org/officeDocument/2006/relationships/image" Target="../media/image215.png"/><Relationship Id="rId135" Type="http://schemas.openxmlformats.org/officeDocument/2006/relationships/image" Target="../media/image220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3" Type="http://schemas.openxmlformats.org/officeDocument/2006/relationships/image" Target="../media/image98.png"/><Relationship Id="rId18" Type="http://schemas.openxmlformats.org/officeDocument/2006/relationships/image" Target="../media/image103.png"/><Relationship Id="rId39" Type="http://schemas.openxmlformats.org/officeDocument/2006/relationships/image" Target="../media/image124.png"/><Relationship Id="rId109" Type="http://schemas.openxmlformats.org/officeDocument/2006/relationships/image" Target="../media/image194.png"/><Relationship Id="rId34" Type="http://schemas.openxmlformats.org/officeDocument/2006/relationships/image" Target="../media/image119.png"/><Relationship Id="rId50" Type="http://schemas.openxmlformats.org/officeDocument/2006/relationships/image" Target="../media/image135.png"/><Relationship Id="rId55" Type="http://schemas.openxmlformats.org/officeDocument/2006/relationships/image" Target="../media/image140.png"/><Relationship Id="rId76" Type="http://schemas.openxmlformats.org/officeDocument/2006/relationships/image" Target="../media/image161.png"/><Relationship Id="rId97" Type="http://schemas.openxmlformats.org/officeDocument/2006/relationships/image" Target="../media/image182.png"/><Relationship Id="rId104" Type="http://schemas.openxmlformats.org/officeDocument/2006/relationships/image" Target="../media/image189.png"/><Relationship Id="rId120" Type="http://schemas.openxmlformats.org/officeDocument/2006/relationships/image" Target="../media/image205.png"/><Relationship Id="rId125" Type="http://schemas.openxmlformats.org/officeDocument/2006/relationships/image" Target="../media/image210.png"/><Relationship Id="rId7" Type="http://schemas.openxmlformats.org/officeDocument/2006/relationships/image" Target="../media/image92.png"/><Relationship Id="rId71" Type="http://schemas.openxmlformats.org/officeDocument/2006/relationships/image" Target="../media/image156.png"/><Relationship Id="rId92" Type="http://schemas.openxmlformats.org/officeDocument/2006/relationships/image" Target="../media/image177.png"/><Relationship Id="rId2" Type="http://schemas.openxmlformats.org/officeDocument/2006/relationships/image" Target="../media/image87.png"/><Relationship Id="rId29" Type="http://schemas.openxmlformats.org/officeDocument/2006/relationships/image" Target="../media/image114.png"/><Relationship Id="rId24" Type="http://schemas.openxmlformats.org/officeDocument/2006/relationships/image" Target="../media/image109.png"/><Relationship Id="rId40" Type="http://schemas.openxmlformats.org/officeDocument/2006/relationships/image" Target="../media/image125.png"/><Relationship Id="rId45" Type="http://schemas.openxmlformats.org/officeDocument/2006/relationships/image" Target="../media/image130.png"/><Relationship Id="rId66" Type="http://schemas.openxmlformats.org/officeDocument/2006/relationships/image" Target="../media/image151.png"/><Relationship Id="rId87" Type="http://schemas.openxmlformats.org/officeDocument/2006/relationships/image" Target="../media/image172.png"/><Relationship Id="rId110" Type="http://schemas.openxmlformats.org/officeDocument/2006/relationships/image" Target="../media/image195.png"/><Relationship Id="rId115" Type="http://schemas.openxmlformats.org/officeDocument/2006/relationships/image" Target="../media/image200.png"/><Relationship Id="rId131" Type="http://schemas.openxmlformats.org/officeDocument/2006/relationships/image" Target="../media/image216.png"/><Relationship Id="rId136" Type="http://schemas.openxmlformats.org/officeDocument/2006/relationships/image" Target="../media/image221.png"/><Relationship Id="rId61" Type="http://schemas.openxmlformats.org/officeDocument/2006/relationships/image" Target="../media/image146.png"/><Relationship Id="rId82" Type="http://schemas.openxmlformats.org/officeDocument/2006/relationships/image" Target="../media/image167.png"/><Relationship Id="rId19" Type="http://schemas.openxmlformats.org/officeDocument/2006/relationships/image" Target="../media/image104.png"/><Relationship Id="rId14" Type="http://schemas.openxmlformats.org/officeDocument/2006/relationships/image" Target="../media/image99.png"/><Relationship Id="rId30" Type="http://schemas.openxmlformats.org/officeDocument/2006/relationships/image" Target="../media/image115.png"/><Relationship Id="rId35" Type="http://schemas.openxmlformats.org/officeDocument/2006/relationships/image" Target="../media/image120.png"/><Relationship Id="rId56" Type="http://schemas.openxmlformats.org/officeDocument/2006/relationships/image" Target="../media/image141.png"/><Relationship Id="rId77" Type="http://schemas.openxmlformats.org/officeDocument/2006/relationships/image" Target="../media/image162.png"/><Relationship Id="rId100" Type="http://schemas.openxmlformats.org/officeDocument/2006/relationships/image" Target="../media/image185.png"/><Relationship Id="rId105" Type="http://schemas.openxmlformats.org/officeDocument/2006/relationships/image" Target="../media/image190.png"/><Relationship Id="rId126" Type="http://schemas.openxmlformats.org/officeDocument/2006/relationships/image" Target="../media/image211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7.png"/><Relationship Id="rId18" Type="http://schemas.openxmlformats.org/officeDocument/2006/relationships/image" Target="../media/image242.png"/><Relationship Id="rId26" Type="http://schemas.openxmlformats.org/officeDocument/2006/relationships/image" Target="../media/image250.png"/><Relationship Id="rId39" Type="http://schemas.openxmlformats.org/officeDocument/2006/relationships/image" Target="../media/image261.png"/><Relationship Id="rId21" Type="http://schemas.openxmlformats.org/officeDocument/2006/relationships/image" Target="../media/image245.png"/><Relationship Id="rId34" Type="http://schemas.openxmlformats.org/officeDocument/2006/relationships/image" Target="../media/image158.png"/><Relationship Id="rId42" Type="http://schemas.openxmlformats.org/officeDocument/2006/relationships/image" Target="../media/image264.png"/><Relationship Id="rId47" Type="http://schemas.openxmlformats.org/officeDocument/2006/relationships/image" Target="../media/image53.png"/><Relationship Id="rId50" Type="http://schemas.openxmlformats.org/officeDocument/2006/relationships/image" Target="../media/image270.png"/><Relationship Id="rId55" Type="http://schemas.openxmlformats.org/officeDocument/2006/relationships/image" Target="../media/image275.png"/><Relationship Id="rId7" Type="http://schemas.openxmlformats.org/officeDocument/2006/relationships/image" Target="../media/image231.png"/><Relationship Id="rId2" Type="http://schemas.openxmlformats.org/officeDocument/2006/relationships/image" Target="../media/image226.png"/><Relationship Id="rId16" Type="http://schemas.openxmlformats.org/officeDocument/2006/relationships/image" Target="../media/image240.png"/><Relationship Id="rId20" Type="http://schemas.openxmlformats.org/officeDocument/2006/relationships/image" Target="../media/image244.png"/><Relationship Id="rId29" Type="http://schemas.openxmlformats.org/officeDocument/2006/relationships/image" Target="../media/image253.png"/><Relationship Id="rId41" Type="http://schemas.openxmlformats.org/officeDocument/2006/relationships/image" Target="../media/image263.png"/><Relationship Id="rId54" Type="http://schemas.openxmlformats.org/officeDocument/2006/relationships/image" Target="../media/image2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0.png"/><Relationship Id="rId11" Type="http://schemas.openxmlformats.org/officeDocument/2006/relationships/image" Target="../media/image235.png"/><Relationship Id="rId24" Type="http://schemas.openxmlformats.org/officeDocument/2006/relationships/image" Target="../media/image248.png"/><Relationship Id="rId32" Type="http://schemas.openxmlformats.org/officeDocument/2006/relationships/image" Target="../media/image256.png"/><Relationship Id="rId37" Type="http://schemas.openxmlformats.org/officeDocument/2006/relationships/image" Target="../media/image259.png"/><Relationship Id="rId40" Type="http://schemas.openxmlformats.org/officeDocument/2006/relationships/image" Target="../media/image262.png"/><Relationship Id="rId45" Type="http://schemas.openxmlformats.org/officeDocument/2006/relationships/image" Target="../media/image266.png"/><Relationship Id="rId53" Type="http://schemas.openxmlformats.org/officeDocument/2006/relationships/image" Target="../media/image273.png"/><Relationship Id="rId58" Type="http://schemas.openxmlformats.org/officeDocument/2006/relationships/image" Target="../media/image278.png"/><Relationship Id="rId5" Type="http://schemas.openxmlformats.org/officeDocument/2006/relationships/image" Target="../media/image229.png"/><Relationship Id="rId15" Type="http://schemas.openxmlformats.org/officeDocument/2006/relationships/image" Target="../media/image239.png"/><Relationship Id="rId23" Type="http://schemas.openxmlformats.org/officeDocument/2006/relationships/image" Target="../media/image247.png"/><Relationship Id="rId28" Type="http://schemas.openxmlformats.org/officeDocument/2006/relationships/image" Target="../media/image252.png"/><Relationship Id="rId36" Type="http://schemas.openxmlformats.org/officeDocument/2006/relationships/image" Target="../media/image258.png"/><Relationship Id="rId49" Type="http://schemas.openxmlformats.org/officeDocument/2006/relationships/image" Target="../media/image269.png"/><Relationship Id="rId57" Type="http://schemas.openxmlformats.org/officeDocument/2006/relationships/image" Target="../media/image277.png"/><Relationship Id="rId61" Type="http://schemas.openxmlformats.org/officeDocument/2006/relationships/image" Target="../media/image281.png"/><Relationship Id="rId10" Type="http://schemas.openxmlformats.org/officeDocument/2006/relationships/image" Target="../media/image234.png"/><Relationship Id="rId19" Type="http://schemas.openxmlformats.org/officeDocument/2006/relationships/image" Target="../media/image243.png"/><Relationship Id="rId31" Type="http://schemas.openxmlformats.org/officeDocument/2006/relationships/image" Target="../media/image255.png"/><Relationship Id="rId44" Type="http://schemas.openxmlformats.org/officeDocument/2006/relationships/image" Target="../media/image87.png"/><Relationship Id="rId52" Type="http://schemas.openxmlformats.org/officeDocument/2006/relationships/image" Target="../media/image272.png"/><Relationship Id="rId60" Type="http://schemas.openxmlformats.org/officeDocument/2006/relationships/image" Target="../media/image280.png"/><Relationship Id="rId4" Type="http://schemas.openxmlformats.org/officeDocument/2006/relationships/image" Target="../media/image228.png"/><Relationship Id="rId9" Type="http://schemas.openxmlformats.org/officeDocument/2006/relationships/image" Target="../media/image233.png"/><Relationship Id="rId14" Type="http://schemas.openxmlformats.org/officeDocument/2006/relationships/image" Target="../media/image238.png"/><Relationship Id="rId22" Type="http://schemas.openxmlformats.org/officeDocument/2006/relationships/image" Target="../media/image246.png"/><Relationship Id="rId27" Type="http://schemas.openxmlformats.org/officeDocument/2006/relationships/image" Target="../media/image251.png"/><Relationship Id="rId30" Type="http://schemas.openxmlformats.org/officeDocument/2006/relationships/image" Target="../media/image254.png"/><Relationship Id="rId35" Type="http://schemas.openxmlformats.org/officeDocument/2006/relationships/image" Target="../media/image257.png"/><Relationship Id="rId43" Type="http://schemas.openxmlformats.org/officeDocument/2006/relationships/image" Target="../media/image265.png"/><Relationship Id="rId48" Type="http://schemas.openxmlformats.org/officeDocument/2006/relationships/image" Target="../media/image268.png"/><Relationship Id="rId56" Type="http://schemas.openxmlformats.org/officeDocument/2006/relationships/image" Target="../media/image276.png"/><Relationship Id="rId8" Type="http://schemas.openxmlformats.org/officeDocument/2006/relationships/image" Target="../media/image232.png"/><Relationship Id="rId51" Type="http://schemas.openxmlformats.org/officeDocument/2006/relationships/image" Target="../media/image271.png"/><Relationship Id="rId3" Type="http://schemas.openxmlformats.org/officeDocument/2006/relationships/image" Target="../media/image227.png"/><Relationship Id="rId12" Type="http://schemas.openxmlformats.org/officeDocument/2006/relationships/image" Target="../media/image236.png"/><Relationship Id="rId17" Type="http://schemas.openxmlformats.org/officeDocument/2006/relationships/image" Target="../media/image241.png"/><Relationship Id="rId25" Type="http://schemas.openxmlformats.org/officeDocument/2006/relationships/image" Target="../media/image249.png"/><Relationship Id="rId33" Type="http://schemas.openxmlformats.org/officeDocument/2006/relationships/image" Target="../media/image157.png"/><Relationship Id="rId38" Type="http://schemas.openxmlformats.org/officeDocument/2006/relationships/image" Target="../media/image260.png"/><Relationship Id="rId46" Type="http://schemas.openxmlformats.org/officeDocument/2006/relationships/image" Target="../media/image267.png"/><Relationship Id="rId59" Type="http://schemas.openxmlformats.org/officeDocument/2006/relationships/image" Target="../media/image279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3.png"/><Relationship Id="rId18" Type="http://schemas.openxmlformats.org/officeDocument/2006/relationships/image" Target="../media/image298.png"/><Relationship Id="rId26" Type="http://schemas.openxmlformats.org/officeDocument/2006/relationships/image" Target="../media/image306.png"/><Relationship Id="rId39" Type="http://schemas.openxmlformats.org/officeDocument/2006/relationships/image" Target="../media/image319.png"/><Relationship Id="rId3" Type="http://schemas.openxmlformats.org/officeDocument/2006/relationships/image" Target="../media/image283.png"/><Relationship Id="rId21" Type="http://schemas.openxmlformats.org/officeDocument/2006/relationships/image" Target="../media/image301.png"/><Relationship Id="rId34" Type="http://schemas.openxmlformats.org/officeDocument/2006/relationships/image" Target="../media/image314.png"/><Relationship Id="rId42" Type="http://schemas.openxmlformats.org/officeDocument/2006/relationships/image" Target="../media/image322.png"/><Relationship Id="rId47" Type="http://schemas.openxmlformats.org/officeDocument/2006/relationships/image" Target="../media/image327.png"/><Relationship Id="rId50" Type="http://schemas.openxmlformats.org/officeDocument/2006/relationships/image" Target="../media/image330.png"/><Relationship Id="rId7" Type="http://schemas.openxmlformats.org/officeDocument/2006/relationships/image" Target="../media/image287.png"/><Relationship Id="rId12" Type="http://schemas.openxmlformats.org/officeDocument/2006/relationships/image" Target="../media/image292.png"/><Relationship Id="rId17" Type="http://schemas.openxmlformats.org/officeDocument/2006/relationships/image" Target="../media/image297.png"/><Relationship Id="rId25" Type="http://schemas.openxmlformats.org/officeDocument/2006/relationships/image" Target="../media/image305.png"/><Relationship Id="rId33" Type="http://schemas.openxmlformats.org/officeDocument/2006/relationships/image" Target="../media/image313.png"/><Relationship Id="rId38" Type="http://schemas.openxmlformats.org/officeDocument/2006/relationships/image" Target="../media/image318.png"/><Relationship Id="rId46" Type="http://schemas.openxmlformats.org/officeDocument/2006/relationships/image" Target="../media/image326.png"/><Relationship Id="rId2" Type="http://schemas.openxmlformats.org/officeDocument/2006/relationships/image" Target="../media/image282.png"/><Relationship Id="rId16" Type="http://schemas.openxmlformats.org/officeDocument/2006/relationships/image" Target="../media/image296.png"/><Relationship Id="rId20" Type="http://schemas.openxmlformats.org/officeDocument/2006/relationships/image" Target="../media/image300.png"/><Relationship Id="rId29" Type="http://schemas.openxmlformats.org/officeDocument/2006/relationships/image" Target="../media/image309.png"/><Relationship Id="rId41" Type="http://schemas.openxmlformats.org/officeDocument/2006/relationships/image" Target="../media/image3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6.png"/><Relationship Id="rId11" Type="http://schemas.openxmlformats.org/officeDocument/2006/relationships/image" Target="../media/image291.png"/><Relationship Id="rId24" Type="http://schemas.openxmlformats.org/officeDocument/2006/relationships/image" Target="../media/image304.png"/><Relationship Id="rId32" Type="http://schemas.openxmlformats.org/officeDocument/2006/relationships/image" Target="../media/image312.png"/><Relationship Id="rId37" Type="http://schemas.openxmlformats.org/officeDocument/2006/relationships/image" Target="../media/image317.png"/><Relationship Id="rId40" Type="http://schemas.openxmlformats.org/officeDocument/2006/relationships/image" Target="../media/image320.png"/><Relationship Id="rId45" Type="http://schemas.openxmlformats.org/officeDocument/2006/relationships/image" Target="../media/image325.png"/><Relationship Id="rId5" Type="http://schemas.openxmlformats.org/officeDocument/2006/relationships/image" Target="../media/image285.png"/><Relationship Id="rId15" Type="http://schemas.openxmlformats.org/officeDocument/2006/relationships/image" Target="../media/image295.png"/><Relationship Id="rId23" Type="http://schemas.openxmlformats.org/officeDocument/2006/relationships/image" Target="../media/image303.png"/><Relationship Id="rId28" Type="http://schemas.openxmlformats.org/officeDocument/2006/relationships/image" Target="../media/image308.png"/><Relationship Id="rId36" Type="http://schemas.openxmlformats.org/officeDocument/2006/relationships/image" Target="../media/image316.png"/><Relationship Id="rId49" Type="http://schemas.openxmlformats.org/officeDocument/2006/relationships/image" Target="../media/image329.png"/><Relationship Id="rId10" Type="http://schemas.openxmlformats.org/officeDocument/2006/relationships/image" Target="../media/image290.png"/><Relationship Id="rId19" Type="http://schemas.openxmlformats.org/officeDocument/2006/relationships/image" Target="../media/image299.png"/><Relationship Id="rId31" Type="http://schemas.openxmlformats.org/officeDocument/2006/relationships/image" Target="../media/image311.png"/><Relationship Id="rId44" Type="http://schemas.openxmlformats.org/officeDocument/2006/relationships/image" Target="../media/image324.png"/><Relationship Id="rId4" Type="http://schemas.openxmlformats.org/officeDocument/2006/relationships/image" Target="../media/image284.png"/><Relationship Id="rId9" Type="http://schemas.openxmlformats.org/officeDocument/2006/relationships/image" Target="../media/image289.png"/><Relationship Id="rId14" Type="http://schemas.openxmlformats.org/officeDocument/2006/relationships/image" Target="../media/image294.png"/><Relationship Id="rId22" Type="http://schemas.openxmlformats.org/officeDocument/2006/relationships/image" Target="../media/image302.png"/><Relationship Id="rId27" Type="http://schemas.openxmlformats.org/officeDocument/2006/relationships/image" Target="../media/image307.png"/><Relationship Id="rId30" Type="http://schemas.openxmlformats.org/officeDocument/2006/relationships/image" Target="../media/image310.png"/><Relationship Id="rId35" Type="http://schemas.openxmlformats.org/officeDocument/2006/relationships/image" Target="../media/image315.png"/><Relationship Id="rId43" Type="http://schemas.openxmlformats.org/officeDocument/2006/relationships/image" Target="../media/image323.png"/><Relationship Id="rId48" Type="http://schemas.openxmlformats.org/officeDocument/2006/relationships/image" Target="../media/image328.png"/><Relationship Id="rId8" Type="http://schemas.openxmlformats.org/officeDocument/2006/relationships/image" Target="../media/image28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7.png"/><Relationship Id="rId13" Type="http://schemas.openxmlformats.org/officeDocument/2006/relationships/image" Target="../media/image342.png"/><Relationship Id="rId18" Type="http://schemas.openxmlformats.org/officeDocument/2006/relationships/image" Target="../media/image347.png"/><Relationship Id="rId26" Type="http://schemas.openxmlformats.org/officeDocument/2006/relationships/image" Target="../media/image351.png"/><Relationship Id="rId3" Type="http://schemas.openxmlformats.org/officeDocument/2006/relationships/image" Target="../media/image332.png"/><Relationship Id="rId21" Type="http://schemas.openxmlformats.org/officeDocument/2006/relationships/image" Target="../media/image266.png"/><Relationship Id="rId7" Type="http://schemas.openxmlformats.org/officeDocument/2006/relationships/image" Target="../media/image336.png"/><Relationship Id="rId12" Type="http://schemas.openxmlformats.org/officeDocument/2006/relationships/image" Target="../media/image341.png"/><Relationship Id="rId17" Type="http://schemas.openxmlformats.org/officeDocument/2006/relationships/image" Target="../media/image346.png"/><Relationship Id="rId25" Type="http://schemas.openxmlformats.org/officeDocument/2006/relationships/image" Target="../media/image350.png"/><Relationship Id="rId2" Type="http://schemas.openxmlformats.org/officeDocument/2006/relationships/image" Target="../media/image331.png"/><Relationship Id="rId16" Type="http://schemas.openxmlformats.org/officeDocument/2006/relationships/image" Target="../media/image345.png"/><Relationship Id="rId20" Type="http://schemas.openxmlformats.org/officeDocument/2006/relationships/image" Target="../media/image3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5.png"/><Relationship Id="rId11" Type="http://schemas.openxmlformats.org/officeDocument/2006/relationships/image" Target="../media/image340.png"/><Relationship Id="rId24" Type="http://schemas.openxmlformats.org/officeDocument/2006/relationships/image" Target="../media/image268.png"/><Relationship Id="rId5" Type="http://schemas.openxmlformats.org/officeDocument/2006/relationships/image" Target="../media/image334.png"/><Relationship Id="rId15" Type="http://schemas.openxmlformats.org/officeDocument/2006/relationships/image" Target="../media/image344.png"/><Relationship Id="rId23" Type="http://schemas.openxmlformats.org/officeDocument/2006/relationships/image" Target="../media/image53.png"/><Relationship Id="rId28" Type="http://schemas.openxmlformats.org/officeDocument/2006/relationships/image" Target="../media/image353.png"/><Relationship Id="rId10" Type="http://schemas.openxmlformats.org/officeDocument/2006/relationships/image" Target="../media/image339.png"/><Relationship Id="rId19" Type="http://schemas.openxmlformats.org/officeDocument/2006/relationships/image" Target="../media/image348.png"/><Relationship Id="rId4" Type="http://schemas.openxmlformats.org/officeDocument/2006/relationships/image" Target="../media/image333.png"/><Relationship Id="rId9" Type="http://schemas.openxmlformats.org/officeDocument/2006/relationships/image" Target="../media/image338.png"/><Relationship Id="rId14" Type="http://schemas.openxmlformats.org/officeDocument/2006/relationships/image" Target="../media/image343.png"/><Relationship Id="rId22" Type="http://schemas.openxmlformats.org/officeDocument/2006/relationships/image" Target="../media/image267.png"/><Relationship Id="rId27" Type="http://schemas.openxmlformats.org/officeDocument/2006/relationships/image" Target="../media/image3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5.png"/><Relationship Id="rId18" Type="http://schemas.openxmlformats.org/officeDocument/2006/relationships/image" Target="../media/image370.png"/><Relationship Id="rId26" Type="http://schemas.openxmlformats.org/officeDocument/2006/relationships/image" Target="../media/image378.png"/><Relationship Id="rId39" Type="http://schemas.openxmlformats.org/officeDocument/2006/relationships/image" Target="../media/image391.png"/><Relationship Id="rId3" Type="http://schemas.openxmlformats.org/officeDocument/2006/relationships/image" Target="../media/image355.png"/><Relationship Id="rId21" Type="http://schemas.openxmlformats.org/officeDocument/2006/relationships/image" Target="../media/image373.png"/><Relationship Id="rId34" Type="http://schemas.openxmlformats.org/officeDocument/2006/relationships/image" Target="../media/image386.png"/><Relationship Id="rId42" Type="http://schemas.openxmlformats.org/officeDocument/2006/relationships/image" Target="../media/image394.png"/><Relationship Id="rId47" Type="http://schemas.openxmlformats.org/officeDocument/2006/relationships/image" Target="../media/image350.png"/><Relationship Id="rId7" Type="http://schemas.openxmlformats.org/officeDocument/2006/relationships/image" Target="../media/image359.png"/><Relationship Id="rId12" Type="http://schemas.openxmlformats.org/officeDocument/2006/relationships/image" Target="../media/image364.png"/><Relationship Id="rId17" Type="http://schemas.openxmlformats.org/officeDocument/2006/relationships/image" Target="../media/image369.png"/><Relationship Id="rId25" Type="http://schemas.openxmlformats.org/officeDocument/2006/relationships/image" Target="../media/image377.png"/><Relationship Id="rId33" Type="http://schemas.openxmlformats.org/officeDocument/2006/relationships/image" Target="../media/image385.png"/><Relationship Id="rId38" Type="http://schemas.openxmlformats.org/officeDocument/2006/relationships/image" Target="../media/image390.png"/><Relationship Id="rId46" Type="http://schemas.openxmlformats.org/officeDocument/2006/relationships/image" Target="../media/image268.png"/><Relationship Id="rId2" Type="http://schemas.openxmlformats.org/officeDocument/2006/relationships/image" Target="../media/image354.png"/><Relationship Id="rId16" Type="http://schemas.openxmlformats.org/officeDocument/2006/relationships/image" Target="../media/image368.png"/><Relationship Id="rId20" Type="http://schemas.openxmlformats.org/officeDocument/2006/relationships/image" Target="../media/image372.png"/><Relationship Id="rId29" Type="http://schemas.openxmlformats.org/officeDocument/2006/relationships/image" Target="../media/image381.png"/><Relationship Id="rId41" Type="http://schemas.openxmlformats.org/officeDocument/2006/relationships/image" Target="../media/image3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8.png"/><Relationship Id="rId11" Type="http://schemas.openxmlformats.org/officeDocument/2006/relationships/image" Target="../media/image363.png"/><Relationship Id="rId24" Type="http://schemas.openxmlformats.org/officeDocument/2006/relationships/image" Target="../media/image376.png"/><Relationship Id="rId32" Type="http://schemas.openxmlformats.org/officeDocument/2006/relationships/image" Target="../media/image384.png"/><Relationship Id="rId37" Type="http://schemas.openxmlformats.org/officeDocument/2006/relationships/image" Target="../media/image389.png"/><Relationship Id="rId40" Type="http://schemas.openxmlformats.org/officeDocument/2006/relationships/image" Target="../media/image392.png"/><Relationship Id="rId45" Type="http://schemas.openxmlformats.org/officeDocument/2006/relationships/image" Target="../media/image53.png"/><Relationship Id="rId5" Type="http://schemas.openxmlformats.org/officeDocument/2006/relationships/image" Target="../media/image357.png"/><Relationship Id="rId15" Type="http://schemas.openxmlformats.org/officeDocument/2006/relationships/image" Target="../media/image367.png"/><Relationship Id="rId23" Type="http://schemas.openxmlformats.org/officeDocument/2006/relationships/image" Target="../media/image375.png"/><Relationship Id="rId28" Type="http://schemas.openxmlformats.org/officeDocument/2006/relationships/image" Target="../media/image380.png"/><Relationship Id="rId36" Type="http://schemas.openxmlformats.org/officeDocument/2006/relationships/image" Target="../media/image388.png"/><Relationship Id="rId49" Type="http://schemas.openxmlformats.org/officeDocument/2006/relationships/image" Target="../media/image396.png"/><Relationship Id="rId10" Type="http://schemas.openxmlformats.org/officeDocument/2006/relationships/image" Target="../media/image362.png"/><Relationship Id="rId19" Type="http://schemas.openxmlformats.org/officeDocument/2006/relationships/image" Target="../media/image371.png"/><Relationship Id="rId31" Type="http://schemas.openxmlformats.org/officeDocument/2006/relationships/image" Target="../media/image383.png"/><Relationship Id="rId44" Type="http://schemas.openxmlformats.org/officeDocument/2006/relationships/image" Target="../media/image267.png"/><Relationship Id="rId4" Type="http://schemas.openxmlformats.org/officeDocument/2006/relationships/image" Target="../media/image356.png"/><Relationship Id="rId9" Type="http://schemas.openxmlformats.org/officeDocument/2006/relationships/image" Target="../media/image361.png"/><Relationship Id="rId14" Type="http://schemas.openxmlformats.org/officeDocument/2006/relationships/image" Target="../media/image366.png"/><Relationship Id="rId22" Type="http://schemas.openxmlformats.org/officeDocument/2006/relationships/image" Target="../media/image374.png"/><Relationship Id="rId27" Type="http://schemas.openxmlformats.org/officeDocument/2006/relationships/image" Target="../media/image379.png"/><Relationship Id="rId30" Type="http://schemas.openxmlformats.org/officeDocument/2006/relationships/image" Target="../media/image382.png"/><Relationship Id="rId35" Type="http://schemas.openxmlformats.org/officeDocument/2006/relationships/image" Target="../media/image387.png"/><Relationship Id="rId43" Type="http://schemas.openxmlformats.org/officeDocument/2006/relationships/image" Target="../media/image266.png"/><Relationship Id="rId48" Type="http://schemas.openxmlformats.org/officeDocument/2006/relationships/image" Target="../media/image395.png"/><Relationship Id="rId8" Type="http://schemas.openxmlformats.org/officeDocument/2006/relationships/image" Target="../media/image3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3.png"/><Relationship Id="rId3" Type="http://schemas.openxmlformats.org/officeDocument/2006/relationships/image" Target="../media/image398.jpg"/><Relationship Id="rId7" Type="http://schemas.openxmlformats.org/officeDocument/2006/relationships/image" Target="../media/image402.png"/><Relationship Id="rId12" Type="http://schemas.openxmlformats.org/officeDocument/2006/relationships/image" Target="../media/image40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1.png"/><Relationship Id="rId11" Type="http://schemas.openxmlformats.org/officeDocument/2006/relationships/image" Target="../media/image406.png"/><Relationship Id="rId5" Type="http://schemas.openxmlformats.org/officeDocument/2006/relationships/image" Target="../media/image400.png"/><Relationship Id="rId10" Type="http://schemas.openxmlformats.org/officeDocument/2006/relationships/image" Target="../media/image405.png"/><Relationship Id="rId4" Type="http://schemas.openxmlformats.org/officeDocument/2006/relationships/image" Target="../media/image399.jpg"/><Relationship Id="rId9" Type="http://schemas.openxmlformats.org/officeDocument/2006/relationships/image" Target="../media/image40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0.png"/><Relationship Id="rId4" Type="http://schemas.openxmlformats.org/officeDocument/2006/relationships/image" Target="../media/image40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1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08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9.png"/><Relationship Id="rId3" Type="http://schemas.openxmlformats.org/officeDocument/2006/relationships/image" Target="../media/image1.png"/><Relationship Id="rId7" Type="http://schemas.openxmlformats.org/officeDocument/2006/relationships/image" Target="../media/image4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7.png"/><Relationship Id="rId5" Type="http://schemas.openxmlformats.org/officeDocument/2006/relationships/image" Target="../media/image416.png"/><Relationship Id="rId10" Type="http://schemas.openxmlformats.org/officeDocument/2006/relationships/image" Target="../media/image421.png"/><Relationship Id="rId4" Type="http://schemas.openxmlformats.org/officeDocument/2006/relationships/image" Target="../media/image415.png"/><Relationship Id="rId9" Type="http://schemas.openxmlformats.org/officeDocument/2006/relationships/image" Target="../media/image4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3.png"/><Relationship Id="rId4" Type="http://schemas.openxmlformats.org/officeDocument/2006/relationships/image" Target="../media/image42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6.png"/><Relationship Id="rId4" Type="http://schemas.openxmlformats.org/officeDocument/2006/relationships/image" Target="../media/image42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1.jpeg"/><Relationship Id="rId7" Type="http://schemas.openxmlformats.org/officeDocument/2006/relationships/image" Target="../media/image4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4.png"/><Relationship Id="rId5" Type="http://schemas.openxmlformats.org/officeDocument/2006/relationships/image" Target="../media/image433.png"/><Relationship Id="rId4" Type="http://schemas.openxmlformats.org/officeDocument/2006/relationships/image" Target="../media/image432.png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408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3.png"/><Relationship Id="rId2" Type="http://schemas.openxmlformats.org/officeDocument/2006/relationships/image" Target="../media/image442.png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5.png"/><Relationship Id="rId2" Type="http://schemas.openxmlformats.org/officeDocument/2006/relationships/image" Target="../media/image444.png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3.png"/><Relationship Id="rId4" Type="http://schemas.openxmlformats.org/officeDocument/2006/relationships/image" Target="../media/image44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449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Relationship Id="rId6" Type="http://schemas.openxmlformats.org/officeDocument/2006/relationships/chart" Target="../charts/chart1.xml"/><Relationship Id="rId5" Type="http://schemas.openxmlformats.org/officeDocument/2006/relationships/image" Target="../media/image453.png"/><Relationship Id="rId4" Type="http://schemas.openxmlformats.org/officeDocument/2006/relationships/image" Target="../media/image452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2.png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454.e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Hoja_de_c_lculo_de_Microsoft_Excel1.xlsx"/><Relationship Id="rId5" Type="http://schemas.openxmlformats.org/officeDocument/2006/relationships/chart" Target="../charts/chart2.xml"/><Relationship Id="rId4" Type="http://schemas.openxmlformats.org/officeDocument/2006/relationships/image" Target="../media/image451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456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55.emf"/><Relationship Id="rId5" Type="http://schemas.openxmlformats.org/officeDocument/2006/relationships/package" Target="../embeddings/Hoja_de_c_lculo_de_Microsoft_Excel2.xlsx"/><Relationship Id="rId4" Type="http://schemas.openxmlformats.org/officeDocument/2006/relationships/image" Target="../media/image45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568932" y="595706"/>
            <a:ext cx="658287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dirty="0"/>
              <a:t>MUNICIPIO DE YUMBO</a:t>
            </a:r>
          </a:p>
          <a:p>
            <a:pPr algn="ctr"/>
            <a:endParaRPr lang="es-CO" sz="2800" dirty="0"/>
          </a:p>
          <a:p>
            <a:pPr algn="ctr"/>
            <a:r>
              <a:rPr lang="es-CO" sz="2800" dirty="0"/>
              <a:t>SECRETARIA DE EDUCACION</a:t>
            </a:r>
          </a:p>
          <a:p>
            <a:pPr algn="ctr"/>
            <a:endParaRPr lang="es-CO" sz="2800" dirty="0"/>
          </a:p>
          <a:p>
            <a:pPr algn="ctr"/>
            <a:r>
              <a:rPr lang="es-CO" sz="2800" dirty="0"/>
              <a:t>Yumbo Educado</a:t>
            </a:r>
          </a:p>
          <a:p>
            <a:pPr algn="ctr"/>
            <a:endParaRPr lang="es-CO" sz="2800" dirty="0"/>
          </a:p>
          <a:p>
            <a:pPr algn="ctr"/>
            <a:r>
              <a:rPr lang="es-CO" sz="2800" dirty="0"/>
              <a:t>INFORME </a:t>
            </a:r>
            <a:r>
              <a:rPr lang="es-CO" sz="2800" dirty="0" smtClean="0"/>
              <a:t>MESAS INTERSECTORIALES</a:t>
            </a:r>
            <a:endParaRPr lang="es-CO" sz="2800" dirty="0"/>
          </a:p>
          <a:p>
            <a:endParaRPr lang="es-CO" dirty="0"/>
          </a:p>
          <a:p>
            <a:endParaRPr lang="es-CO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0" t="18646" r="7273" b="46445"/>
          <a:stretch/>
        </p:blipFill>
        <p:spPr>
          <a:xfrm>
            <a:off x="1524000" y="0"/>
            <a:ext cx="2836716" cy="1745674"/>
          </a:xfrm>
          <a:prstGeom prst="rect">
            <a:avLst/>
          </a:prstGeo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488" y="4882718"/>
            <a:ext cx="9115608" cy="1975282"/>
          </a:xfrm>
          <a:prstGeom prst="rect">
            <a:avLst/>
          </a:prstGeom>
        </p:spPr>
      </p:pic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>
          <a:xfrm>
            <a:off x="8664634" y="5031895"/>
            <a:ext cx="1228321" cy="365125"/>
          </a:xfrm>
        </p:spPr>
        <p:txBody>
          <a:bodyPr/>
          <a:lstStyle/>
          <a:p>
            <a:fld id="{6BC231C6-4F73-4A90-B322-7033FB00AADC}" type="datetime1">
              <a:rPr lang="es-CO" sz="1400" b="1">
                <a:solidFill>
                  <a:schemeClr val="tx1"/>
                </a:solidFill>
              </a:rPr>
              <a:t>12/08/2022</a:t>
            </a:fld>
            <a:endParaRPr lang="es-CO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9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ELL\Desktop\logo 20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337" y="5408023"/>
            <a:ext cx="12331337" cy="144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xmlns="" id="{4E87BF4C-6473-403C-88A9-B7E3CAFDA4DC}"/>
              </a:ext>
            </a:extLst>
          </p:cNvPr>
          <p:cNvGrpSpPr/>
          <p:nvPr/>
        </p:nvGrpSpPr>
        <p:grpSpPr>
          <a:xfrm>
            <a:off x="1763430" y="183064"/>
            <a:ext cx="1541354" cy="1449977"/>
            <a:chOff x="1745313" y="221830"/>
            <a:chExt cx="1121385" cy="2007990"/>
          </a:xfrm>
          <a:solidFill>
            <a:srgbClr val="008000"/>
          </a:solidFill>
        </p:grpSpPr>
        <p:sp>
          <p:nvSpPr>
            <p:cNvPr id="5" name="Rectángulo: esquinas redondeadas 4">
              <a:extLst>
                <a:ext uri="{FF2B5EF4-FFF2-40B4-BE49-F238E27FC236}">
                  <a16:creationId xmlns:a16="http://schemas.microsoft.com/office/drawing/2014/main" xmlns="" id="{9C40EC2E-35ED-45FA-8583-67FED685B0DB}"/>
                </a:ext>
              </a:extLst>
            </p:cNvPr>
            <p:cNvSpPr/>
            <p:nvPr/>
          </p:nvSpPr>
          <p:spPr>
            <a:xfrm>
              <a:off x="1745313" y="221830"/>
              <a:ext cx="1121385" cy="200799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ctángulo: esquinas redondeadas 4">
              <a:extLst>
                <a:ext uri="{FF2B5EF4-FFF2-40B4-BE49-F238E27FC236}">
                  <a16:creationId xmlns:a16="http://schemas.microsoft.com/office/drawing/2014/main" xmlns="" id="{45F5C5D6-3A90-43FE-AE65-2E9EB837EDF4}"/>
                </a:ext>
              </a:extLst>
            </p:cNvPr>
            <p:cNvSpPr txBox="1"/>
            <p:nvPr/>
          </p:nvSpPr>
          <p:spPr>
            <a:xfrm>
              <a:off x="1778157" y="254674"/>
              <a:ext cx="1055697" cy="194230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600" kern="1200" dirty="0"/>
                <a:t>2do paso:  Definición de la mesa</a:t>
              </a:r>
              <a:endParaRPr lang="es-CO" sz="1600" kern="1200" dirty="0"/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3E280D69-616A-4673-BB48-5F49BC459666}"/>
              </a:ext>
            </a:extLst>
          </p:cNvPr>
          <p:cNvSpPr txBox="1"/>
          <p:nvPr/>
        </p:nvSpPr>
        <p:spPr>
          <a:xfrm>
            <a:off x="210006" y="1714704"/>
            <a:ext cx="543542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dirty="0"/>
              <a:t>La mesa técnica de educación inicial se genera en el marco del Plan Maestro de Educación  de Yumbo 2020-2034, a fin de formular el plan de acción que dinamice el reto #2: “Atender integralmente a la primera infancia”. Su misión se enfoca en visibilizar, fomentar y evaluar los procesos y estrategias que garanticen la educación inicial y  las transiciones armónicas. Para ello, la mesa servirá de ente articulador entre los diferentes actores e instituciones implicadas en la educación inicial del municipio de Yumbo y realizará un diagnóstico participativo que integre todas las miradas a fin de aportar a la educación de los niños y niñas de primera infancia.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C0BF6939-2356-4A11-BD5F-2E95A8EF2E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47" t="19889" r="24023" b="18052"/>
          <a:stretch/>
        </p:blipFill>
        <p:spPr>
          <a:xfrm>
            <a:off x="5993242" y="1236488"/>
            <a:ext cx="5870766" cy="369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80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ELL\Desktop\logo 20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337" y="5611091"/>
            <a:ext cx="12331337" cy="124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xmlns="" id="{620A3249-B37C-475E-A7C8-5E5CA20A34AE}"/>
              </a:ext>
            </a:extLst>
          </p:cNvPr>
          <p:cNvGraphicFramePr/>
          <p:nvPr/>
        </p:nvGraphicFramePr>
        <p:xfrm>
          <a:off x="5327751" y="2671679"/>
          <a:ext cx="6036124" cy="2995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Grupo 4">
            <a:extLst>
              <a:ext uri="{FF2B5EF4-FFF2-40B4-BE49-F238E27FC236}">
                <a16:creationId xmlns:a16="http://schemas.microsoft.com/office/drawing/2014/main" xmlns="" id="{9FF77584-6A88-4D68-AC5C-C40BF24B3DB3}"/>
              </a:ext>
            </a:extLst>
          </p:cNvPr>
          <p:cNvGrpSpPr/>
          <p:nvPr/>
        </p:nvGrpSpPr>
        <p:grpSpPr>
          <a:xfrm>
            <a:off x="772758" y="405710"/>
            <a:ext cx="1726449" cy="2187160"/>
            <a:chOff x="4760992" y="221830"/>
            <a:chExt cx="1504802" cy="2007990"/>
          </a:xfrm>
          <a:solidFill>
            <a:schemeClr val="tx1"/>
          </a:solidFill>
        </p:grpSpPr>
        <p:sp>
          <p:nvSpPr>
            <p:cNvPr id="6" name="Rectángulo: esquinas redondeadas 5">
              <a:extLst>
                <a:ext uri="{FF2B5EF4-FFF2-40B4-BE49-F238E27FC236}">
                  <a16:creationId xmlns:a16="http://schemas.microsoft.com/office/drawing/2014/main" xmlns="" id="{35C7BC50-57FA-4202-B07D-6FB7A2395C31}"/>
                </a:ext>
              </a:extLst>
            </p:cNvPr>
            <p:cNvSpPr/>
            <p:nvPr/>
          </p:nvSpPr>
          <p:spPr>
            <a:xfrm>
              <a:off x="4760992" y="221830"/>
              <a:ext cx="1504802" cy="2007990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ctángulo: esquinas redondeadas 4">
              <a:extLst>
                <a:ext uri="{FF2B5EF4-FFF2-40B4-BE49-F238E27FC236}">
                  <a16:creationId xmlns:a16="http://schemas.microsoft.com/office/drawing/2014/main" xmlns="" id="{E7752EB8-18F3-4C09-ACDB-074A61F358FB}"/>
                </a:ext>
              </a:extLst>
            </p:cNvPr>
            <p:cNvSpPr txBox="1"/>
            <p:nvPr/>
          </p:nvSpPr>
          <p:spPr>
            <a:xfrm>
              <a:off x="4764627" y="243867"/>
              <a:ext cx="1459718" cy="196391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1600" kern="1200" dirty="0"/>
                <a:t>4to paso: </a:t>
              </a:r>
              <a:r>
                <a:rPr lang="es-CO" sz="1600" dirty="0"/>
                <a:t>Replanteando</a:t>
              </a:r>
              <a:r>
                <a:rPr lang="es-CO" sz="1600" kern="1200" dirty="0"/>
                <a:t> objetivos</a:t>
              </a:r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xmlns="" id="{5456FCDC-80F1-4693-A9D8-58E6CDD78BEA}"/>
              </a:ext>
            </a:extLst>
          </p:cNvPr>
          <p:cNvGrpSpPr/>
          <p:nvPr/>
        </p:nvGrpSpPr>
        <p:grpSpPr>
          <a:xfrm>
            <a:off x="4337726" y="311017"/>
            <a:ext cx="1980051" cy="2260625"/>
            <a:chOff x="6636102" y="221830"/>
            <a:chExt cx="1397246" cy="2007990"/>
          </a:xfrm>
          <a:solidFill>
            <a:srgbClr val="FF0000"/>
          </a:solidFill>
        </p:grpSpPr>
        <p:sp>
          <p:nvSpPr>
            <p:cNvPr id="9" name="Rectángulo: esquinas redondeadas 8">
              <a:extLst>
                <a:ext uri="{FF2B5EF4-FFF2-40B4-BE49-F238E27FC236}">
                  <a16:creationId xmlns:a16="http://schemas.microsoft.com/office/drawing/2014/main" xmlns="" id="{9AE81245-632A-44AB-B85B-74C06B794032}"/>
                </a:ext>
              </a:extLst>
            </p:cNvPr>
            <p:cNvSpPr/>
            <p:nvPr/>
          </p:nvSpPr>
          <p:spPr>
            <a:xfrm>
              <a:off x="6636102" y="221830"/>
              <a:ext cx="1397246" cy="200799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ctángulo: esquinas redondeadas 4">
              <a:extLst>
                <a:ext uri="{FF2B5EF4-FFF2-40B4-BE49-F238E27FC236}">
                  <a16:creationId xmlns:a16="http://schemas.microsoft.com/office/drawing/2014/main" xmlns="" id="{000058BB-C257-48FF-9EFD-6E3A4FD9CAC3}"/>
                </a:ext>
              </a:extLst>
            </p:cNvPr>
            <p:cNvSpPr txBox="1"/>
            <p:nvPr/>
          </p:nvSpPr>
          <p:spPr>
            <a:xfrm>
              <a:off x="6677026" y="262754"/>
              <a:ext cx="1315398" cy="192614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600" kern="1200" dirty="0"/>
                <a:t>5to paso: Metas, indicadores,  resultados esperados,  responsables y posibles aliados</a:t>
              </a:r>
              <a:endParaRPr lang="es-CO" sz="1600" kern="1200" dirty="0"/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xmlns="" id="{2C8359AB-A681-4FC0-92B5-FEAB9CE0B411}"/>
              </a:ext>
            </a:extLst>
          </p:cNvPr>
          <p:cNvGrpSpPr/>
          <p:nvPr/>
        </p:nvGrpSpPr>
        <p:grpSpPr>
          <a:xfrm>
            <a:off x="8156296" y="311017"/>
            <a:ext cx="1584052" cy="2187160"/>
            <a:chOff x="8403657" y="221830"/>
            <a:chExt cx="1391099" cy="2007990"/>
          </a:xfrm>
          <a:solidFill>
            <a:srgbClr val="FF0000"/>
          </a:solidFill>
        </p:grpSpPr>
        <p:sp>
          <p:nvSpPr>
            <p:cNvPr id="12" name="Rectángulo: esquinas redondeadas 11">
              <a:extLst>
                <a:ext uri="{FF2B5EF4-FFF2-40B4-BE49-F238E27FC236}">
                  <a16:creationId xmlns:a16="http://schemas.microsoft.com/office/drawing/2014/main" xmlns="" id="{BF17C73C-05EE-4AB9-9DE6-BCFF2659987B}"/>
                </a:ext>
              </a:extLst>
            </p:cNvPr>
            <p:cNvSpPr/>
            <p:nvPr/>
          </p:nvSpPr>
          <p:spPr>
            <a:xfrm>
              <a:off x="8403657" y="221830"/>
              <a:ext cx="1391099" cy="200799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ectángulo: esquinas redondeadas 4">
              <a:extLst>
                <a:ext uri="{FF2B5EF4-FFF2-40B4-BE49-F238E27FC236}">
                  <a16:creationId xmlns:a16="http://schemas.microsoft.com/office/drawing/2014/main" xmlns="" id="{C2A4DB4D-5C17-4DF1-B8C5-EEE2EBD1237F}"/>
                </a:ext>
              </a:extLst>
            </p:cNvPr>
            <p:cNvSpPr txBox="1"/>
            <p:nvPr/>
          </p:nvSpPr>
          <p:spPr>
            <a:xfrm>
              <a:off x="8444401" y="262574"/>
              <a:ext cx="1309611" cy="192650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1600" kern="1200" dirty="0"/>
                <a:t>6to paso: Presupuesto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xmlns="" id="{F8C6CAF1-8C87-426D-B894-E1CCF019EAEF}"/>
              </a:ext>
            </a:extLst>
          </p:cNvPr>
          <p:cNvGrpSpPr/>
          <p:nvPr/>
        </p:nvGrpSpPr>
        <p:grpSpPr>
          <a:xfrm>
            <a:off x="2698958" y="3015999"/>
            <a:ext cx="1696762" cy="2306427"/>
            <a:chOff x="10165065" y="221830"/>
            <a:chExt cx="1175163" cy="2007990"/>
          </a:xfrm>
        </p:grpSpPr>
        <p:sp>
          <p:nvSpPr>
            <p:cNvPr id="15" name="Rectángulo: esquinas redondeadas 14">
              <a:extLst>
                <a:ext uri="{FF2B5EF4-FFF2-40B4-BE49-F238E27FC236}">
                  <a16:creationId xmlns:a16="http://schemas.microsoft.com/office/drawing/2014/main" xmlns="" id="{0C46BAE3-7C51-4676-93DB-CDFAFA1B5DF7}"/>
                </a:ext>
              </a:extLst>
            </p:cNvPr>
            <p:cNvSpPr/>
            <p:nvPr/>
          </p:nvSpPr>
          <p:spPr>
            <a:xfrm>
              <a:off x="10165065" y="221830"/>
              <a:ext cx="1175163" cy="2007990"/>
            </a:xfrm>
            <a:prstGeom prst="roundRect">
              <a:avLst>
                <a:gd name="adj" fmla="val 10000"/>
              </a:avLst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ctángulo: esquinas redondeadas 4">
              <a:extLst>
                <a:ext uri="{FF2B5EF4-FFF2-40B4-BE49-F238E27FC236}">
                  <a16:creationId xmlns:a16="http://schemas.microsoft.com/office/drawing/2014/main" xmlns="" id="{5C35E83E-6837-4E6C-9DA4-AFAF7111D3F7}"/>
                </a:ext>
              </a:extLst>
            </p:cNvPr>
            <p:cNvSpPr txBox="1"/>
            <p:nvPr/>
          </p:nvSpPr>
          <p:spPr>
            <a:xfrm>
              <a:off x="10199484" y="256249"/>
              <a:ext cx="1106325" cy="1939152"/>
            </a:xfrm>
            <a:prstGeom prst="rect">
              <a:avLst/>
            </a:prstGeom>
            <a:solidFill>
              <a:srgbClr val="FFC000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kern="1200" dirty="0"/>
                <a:t>7mo paso: Documento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380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ELL\Desktop\logo 20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337" y="5408023"/>
            <a:ext cx="12331337" cy="144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xmlns="" id="{957CB9B2-2001-4B06-BC6C-378EB6366C5D}"/>
              </a:ext>
            </a:extLst>
          </p:cNvPr>
          <p:cNvGrpSpPr/>
          <p:nvPr/>
        </p:nvGrpSpPr>
        <p:grpSpPr>
          <a:xfrm>
            <a:off x="4628041" y="138849"/>
            <a:ext cx="2796579" cy="1222264"/>
            <a:chOff x="3237007" y="221830"/>
            <a:chExt cx="1153676" cy="2007990"/>
          </a:xfrm>
          <a:solidFill>
            <a:srgbClr val="FFC000"/>
          </a:solidFill>
        </p:grpSpPr>
        <p:sp>
          <p:nvSpPr>
            <p:cNvPr id="9" name="Rectángulo: esquinas redondeadas 8">
              <a:extLst>
                <a:ext uri="{FF2B5EF4-FFF2-40B4-BE49-F238E27FC236}">
                  <a16:creationId xmlns:a16="http://schemas.microsoft.com/office/drawing/2014/main" xmlns="" id="{E21DD6AD-7AF0-47F5-BB67-FA8B5DB4D36F}"/>
                </a:ext>
              </a:extLst>
            </p:cNvPr>
            <p:cNvSpPr/>
            <p:nvPr/>
          </p:nvSpPr>
          <p:spPr>
            <a:xfrm>
              <a:off x="3237007" y="221830"/>
              <a:ext cx="1153676" cy="200799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ctángulo: esquinas redondeadas 4">
              <a:extLst>
                <a:ext uri="{FF2B5EF4-FFF2-40B4-BE49-F238E27FC236}">
                  <a16:creationId xmlns:a16="http://schemas.microsoft.com/office/drawing/2014/main" xmlns="" id="{54120E55-4A00-497D-A416-91AD713A5D30}"/>
                </a:ext>
              </a:extLst>
            </p:cNvPr>
            <p:cNvSpPr txBox="1"/>
            <p:nvPr/>
          </p:nvSpPr>
          <p:spPr>
            <a:xfrm>
              <a:off x="3270797" y="255620"/>
              <a:ext cx="1086096" cy="194041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000" kern="1200" dirty="0"/>
                <a:t>3r paso: Elaborar el diagnóstico</a:t>
              </a:r>
              <a:endParaRPr lang="es-CO" sz="2000" kern="1200" dirty="0"/>
            </a:p>
          </p:txBody>
        </p:sp>
      </p:grpSp>
      <p:sp>
        <p:nvSpPr>
          <p:cNvPr id="11" name="Elipse 10">
            <a:extLst>
              <a:ext uri="{FF2B5EF4-FFF2-40B4-BE49-F238E27FC236}">
                <a16:creationId xmlns:a16="http://schemas.microsoft.com/office/drawing/2014/main" xmlns="" id="{A4D0717E-7BFE-43AB-9319-A771AB27E8D9}"/>
              </a:ext>
            </a:extLst>
          </p:cNvPr>
          <p:cNvSpPr/>
          <p:nvPr/>
        </p:nvSpPr>
        <p:spPr>
          <a:xfrm>
            <a:off x="280781" y="1881424"/>
            <a:ext cx="2292626" cy="662609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Revisión documental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xmlns="" id="{45197454-232A-4C7D-9C2C-DE53C3207862}"/>
              </a:ext>
            </a:extLst>
          </p:cNvPr>
          <p:cNvSpPr/>
          <p:nvPr/>
        </p:nvSpPr>
        <p:spPr>
          <a:xfrm>
            <a:off x="6278307" y="1870320"/>
            <a:ext cx="2292626" cy="662609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Recopilación de haberes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xmlns="" id="{5EE3BB23-1C98-4E1F-9822-4B7AF64100A9}"/>
              </a:ext>
            </a:extLst>
          </p:cNvPr>
          <p:cNvSpPr/>
          <p:nvPr/>
        </p:nvSpPr>
        <p:spPr>
          <a:xfrm>
            <a:off x="3236013" y="1775414"/>
            <a:ext cx="2657061" cy="99722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Reconocimiento de experiencias exitosas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E50C1094-B3D4-4567-A823-A197CA9B3F2E}"/>
              </a:ext>
            </a:extLst>
          </p:cNvPr>
          <p:cNvSpPr/>
          <p:nvPr/>
        </p:nvSpPr>
        <p:spPr>
          <a:xfrm>
            <a:off x="197127" y="2946810"/>
            <a:ext cx="2459935" cy="242273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/>
              <a:t>Normatividad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/>
              <a:t>Datos estadísticos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/>
              <a:t>Plan de Desarrollo Municipal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/>
              <a:t>Lineamientos 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/>
              <a:t>Lineamientos ICBF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/>
              <a:t>Bases teóricas Desarrollo infantil (procesos superiores e inferiores)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D9D8283C-A86C-4700-8D71-FE221EB1A092}"/>
              </a:ext>
            </a:extLst>
          </p:cNvPr>
          <p:cNvSpPr/>
          <p:nvPr/>
        </p:nvSpPr>
        <p:spPr>
          <a:xfrm>
            <a:off x="6457623" y="2946810"/>
            <a:ext cx="2054088" cy="222317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/>
              <a:t>Georreferenciación de infraestructuras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/>
              <a:t>Estrategias de intervención existentes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/>
              <a:t>Procesos en desarrollo ligados a la estrategia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987AFF6F-756C-4968-AFEE-21B651A0C21B}"/>
              </a:ext>
            </a:extLst>
          </p:cNvPr>
          <p:cNvSpPr/>
          <p:nvPr/>
        </p:nvSpPr>
        <p:spPr>
          <a:xfrm>
            <a:off x="3487805" y="2946810"/>
            <a:ext cx="2153478" cy="222317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/>
              <a:t>Planes de aula y educativos locales, nacionales y extranjeros.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/>
              <a:t>Proyecto pedagógicos exitosos.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/>
              <a:t>Referentes locales y nacionales. 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xmlns="" id="{9185D070-7BC6-4307-8C12-7BE671B63D54}"/>
              </a:ext>
            </a:extLst>
          </p:cNvPr>
          <p:cNvSpPr/>
          <p:nvPr/>
        </p:nvSpPr>
        <p:spPr>
          <a:xfrm>
            <a:off x="9419573" y="1811476"/>
            <a:ext cx="2111238" cy="80250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Elaboración DOFA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D12F861A-8FE0-4D8C-89B1-D6BC5E387CA5}"/>
              </a:ext>
            </a:extLst>
          </p:cNvPr>
          <p:cNvSpPr/>
          <p:nvPr/>
        </p:nvSpPr>
        <p:spPr>
          <a:xfrm>
            <a:off x="9328051" y="2946810"/>
            <a:ext cx="2294282" cy="199028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/>
              <a:t>Establecer líneas estratégicas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/>
              <a:t>Realizar una matriz DOFA por cada línea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/>
              <a:t>Recopilar matrices DOFA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/>
              <a:t>Priorizar problemáticas y posibles soluciones. </a:t>
            </a:r>
          </a:p>
        </p:txBody>
      </p:sp>
    </p:spTree>
    <p:extLst>
      <p:ext uri="{BB962C8B-B14F-4D97-AF65-F5344CB8AC3E}">
        <p14:creationId xmlns:p14="http://schemas.microsoft.com/office/powerpoint/2010/main" val="38129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5196" y="304256"/>
            <a:ext cx="8229600" cy="1282154"/>
          </a:xfrm>
        </p:spPr>
        <p:txBody>
          <a:bodyPr/>
          <a:lstStyle/>
          <a:p>
            <a:pPr algn="ctr" fontAlgn="base">
              <a:spcBef>
                <a:spcPts val="0"/>
              </a:spcBef>
            </a:pPr>
            <a:r>
              <a:rPr lang="es-MX" sz="3200" b="1" dirty="0">
                <a:solidFill>
                  <a:srgbClr val="000000"/>
                </a:solidFill>
                <a:latin typeface="Andalus" panose="02020603050405020304" pitchFamily="18" charset="-78"/>
                <a:ea typeface="+mn-ea"/>
                <a:cs typeface="Andalus" panose="02020603050405020304" pitchFamily="18" charset="-78"/>
              </a:rPr>
              <a:t>DESARROLLO DEL PLAN</a:t>
            </a:r>
            <a:r>
              <a:rPr lang="es-MX" sz="3200" b="1" i="1" dirty="0">
                <a:solidFill>
                  <a:srgbClr val="000000"/>
                </a:solidFill>
                <a:latin typeface="Andalus" panose="02020603050405020304" pitchFamily="18" charset="-78"/>
                <a:ea typeface="+mn-ea"/>
                <a:cs typeface="Andalus" panose="02020603050405020304" pitchFamily="18" charset="-78"/>
              </a:rPr>
              <a:t>  </a:t>
            </a:r>
            <a:r>
              <a:rPr lang="es-MX" sz="3200" b="1" dirty="0">
                <a:solidFill>
                  <a:srgbClr val="000000"/>
                </a:solidFill>
                <a:latin typeface="Andalus" panose="02020603050405020304" pitchFamily="18" charset="-78"/>
                <a:ea typeface="+mn-ea"/>
                <a:cs typeface="Andalus" panose="02020603050405020304" pitchFamily="18" charset="-78"/>
              </a:rPr>
              <a:t>DE</a:t>
            </a:r>
            <a:r>
              <a:rPr lang="es-MX" sz="3200" b="1" i="1" dirty="0">
                <a:solidFill>
                  <a:srgbClr val="000000"/>
                </a:solidFill>
                <a:latin typeface="Andalus" panose="02020603050405020304" pitchFamily="18" charset="-78"/>
                <a:ea typeface="+mn-ea"/>
                <a:cs typeface="Andalus" panose="02020603050405020304" pitchFamily="18" charset="-78"/>
              </a:rPr>
              <a:t> </a:t>
            </a:r>
            <a:r>
              <a:rPr lang="es-MX" sz="3200" b="1" dirty="0">
                <a:solidFill>
                  <a:srgbClr val="000000"/>
                </a:solidFill>
                <a:latin typeface="Andalus" panose="02020603050405020304" pitchFamily="18" charset="-78"/>
                <a:ea typeface="+mn-ea"/>
                <a:cs typeface="Andalus" panose="02020603050405020304" pitchFamily="18" charset="-78"/>
              </a:rPr>
              <a:t>ACCION</a:t>
            </a:r>
            <a:br>
              <a:rPr lang="es-MX" sz="3200" b="1" dirty="0">
                <a:solidFill>
                  <a:srgbClr val="000000"/>
                </a:solidFill>
                <a:latin typeface="Andalus" panose="02020603050405020304" pitchFamily="18" charset="-78"/>
                <a:ea typeface="+mn-ea"/>
                <a:cs typeface="Andalus" panose="02020603050405020304" pitchFamily="18" charset="-78"/>
              </a:rPr>
            </a:br>
            <a:r>
              <a:rPr lang="es-MX" sz="3200" b="1" dirty="0">
                <a:solidFill>
                  <a:srgbClr val="000000"/>
                </a:solidFill>
                <a:latin typeface="Andalus" panose="02020603050405020304" pitchFamily="18" charset="-78"/>
                <a:ea typeface="+mn-ea"/>
                <a:cs typeface="Andalus" panose="02020603050405020304" pitchFamily="18" charset="-78"/>
              </a:rPr>
              <a:t>Revisión de datos estadísticos</a:t>
            </a:r>
            <a:r>
              <a:rPr lang="es-MX" sz="3200" b="1" i="1" dirty="0">
                <a:solidFill>
                  <a:srgbClr val="000000"/>
                </a:solidFill>
                <a:latin typeface="Andalus" panose="02020603050405020304" pitchFamily="18" charset="-78"/>
                <a:ea typeface="+mn-ea"/>
                <a:cs typeface="Andalus" panose="02020603050405020304" pitchFamily="18" charset="-78"/>
              </a:rPr>
              <a:t> </a:t>
            </a:r>
            <a:r>
              <a:rPr lang="es-MX" sz="18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  </a:t>
            </a:r>
            <a:endParaRPr lang="es-CO" dirty="0"/>
          </a:p>
        </p:txBody>
      </p:sp>
      <p:pic>
        <p:nvPicPr>
          <p:cNvPr id="4" name="Picture 2" descr="C:\Users\DELL\Desktop\logo 2020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941168"/>
            <a:ext cx="9252520" cy="193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2423592" y="1997839"/>
            <a:ext cx="7272808" cy="2730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MX" dirty="0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+mj-cs"/>
              </a:rPr>
              <a:t/>
            </a:r>
            <a:br>
              <a:rPr lang="es-MX" dirty="0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+mj-cs"/>
              </a:rPr>
            </a:br>
            <a:r>
              <a:rPr lang="es-MX" dirty="0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+mj-cs"/>
              </a:rPr>
              <a:t> </a:t>
            </a:r>
            <a:r>
              <a:rPr lang="es-MX" sz="1600" i="1" dirty="0">
                <a:solidFill>
                  <a:srgbClr val="000000"/>
                </a:solidFill>
                <a:latin typeface="Iskoola Pota" panose="020B0502040204020203" pitchFamily="34" charset="0"/>
                <a:ea typeface="+mj-ea"/>
                <a:cs typeface="Iskoola Pota" panose="020B0502040204020203" pitchFamily="34" charset="0"/>
              </a:rPr>
              <a:t>* </a:t>
            </a:r>
            <a:r>
              <a:rPr lang="es-MX" sz="1600" dirty="0">
                <a:solidFill>
                  <a:srgbClr val="000000"/>
                </a:solidFill>
                <a:latin typeface="Iskoola Pota" panose="020B0502040204020203" pitchFamily="34" charset="0"/>
                <a:ea typeface="+mj-ea"/>
                <a:cs typeface="Iskoola Pota" panose="020B0502040204020203" pitchFamily="34" charset="0"/>
              </a:rPr>
              <a:t>CIFRAS DE TRANSICIONES ARMONICAS DE LOS AÑOS: 2018, 2019, 2020.</a:t>
            </a:r>
            <a:br>
              <a:rPr lang="es-MX" sz="1600" dirty="0">
                <a:solidFill>
                  <a:srgbClr val="000000"/>
                </a:solidFill>
                <a:latin typeface="Iskoola Pota" panose="020B0502040204020203" pitchFamily="34" charset="0"/>
                <a:ea typeface="+mj-ea"/>
                <a:cs typeface="Iskoola Pota" panose="020B0502040204020203" pitchFamily="34" charset="0"/>
              </a:rPr>
            </a:br>
            <a:r>
              <a:rPr lang="es-MX" sz="1600" dirty="0">
                <a:solidFill>
                  <a:srgbClr val="000000"/>
                </a:solidFill>
                <a:latin typeface="Iskoola Pota" panose="020B0502040204020203" pitchFamily="34" charset="0"/>
                <a:ea typeface="+mj-ea"/>
                <a:cs typeface="Iskoola Pota" panose="020B0502040204020203" pitchFamily="34" charset="0"/>
              </a:rPr>
              <a:t> * DESERCIÓN PROMOCIÓN -- % DE PROMOCION.</a:t>
            </a:r>
            <a:br>
              <a:rPr lang="es-MX" sz="1600" dirty="0">
                <a:solidFill>
                  <a:srgbClr val="000000"/>
                </a:solidFill>
                <a:latin typeface="Iskoola Pota" panose="020B0502040204020203" pitchFamily="34" charset="0"/>
                <a:ea typeface="+mj-ea"/>
                <a:cs typeface="Iskoola Pota" panose="020B0502040204020203" pitchFamily="34" charset="0"/>
              </a:rPr>
            </a:br>
            <a:r>
              <a:rPr lang="es-MX" sz="1600" dirty="0">
                <a:solidFill>
                  <a:srgbClr val="000000"/>
                </a:solidFill>
                <a:latin typeface="Iskoola Pota" panose="020B0502040204020203" pitchFamily="34" charset="0"/>
                <a:ea typeface="+mj-ea"/>
                <a:cs typeface="Iskoola Pota" panose="020B0502040204020203" pitchFamily="34" charset="0"/>
              </a:rPr>
              <a:t> * COBERTURA- NETA- BRUTA POR EDADES</a:t>
            </a:r>
            <a:br>
              <a:rPr lang="es-MX" sz="1600" dirty="0">
                <a:solidFill>
                  <a:srgbClr val="000000"/>
                </a:solidFill>
                <a:latin typeface="Iskoola Pota" panose="020B0502040204020203" pitchFamily="34" charset="0"/>
                <a:ea typeface="+mj-ea"/>
                <a:cs typeface="Iskoola Pota" panose="020B0502040204020203" pitchFamily="34" charset="0"/>
              </a:rPr>
            </a:br>
            <a:r>
              <a:rPr lang="es-MX" sz="1600" dirty="0">
                <a:solidFill>
                  <a:srgbClr val="000000"/>
                </a:solidFill>
                <a:latin typeface="Iskoola Pota" panose="020B0502040204020203" pitchFamily="34" charset="0"/>
                <a:ea typeface="+mj-ea"/>
                <a:cs typeface="Iskoola Pota" panose="020B0502040204020203" pitchFamily="34" charset="0"/>
              </a:rPr>
              <a:t> * METAS DEL PLAN DE DESARROLLO.</a:t>
            </a:r>
            <a:br>
              <a:rPr lang="es-MX" sz="1600" dirty="0">
                <a:solidFill>
                  <a:srgbClr val="000000"/>
                </a:solidFill>
                <a:latin typeface="Iskoola Pota" panose="020B0502040204020203" pitchFamily="34" charset="0"/>
                <a:ea typeface="+mj-ea"/>
                <a:cs typeface="Iskoola Pota" panose="020B0502040204020203" pitchFamily="34" charset="0"/>
              </a:rPr>
            </a:br>
            <a:r>
              <a:rPr lang="es-MX" sz="1600" dirty="0">
                <a:solidFill>
                  <a:srgbClr val="000000"/>
                </a:solidFill>
                <a:latin typeface="Iskoola Pota" panose="020B0502040204020203" pitchFamily="34" charset="0"/>
                <a:ea typeface="+mj-ea"/>
                <a:cs typeface="Iskoola Pota" panose="020B0502040204020203" pitchFamily="34" charset="0"/>
              </a:rPr>
              <a:t> * PLAN MAESTRO 2020 - 2034.</a:t>
            </a:r>
            <a:br>
              <a:rPr lang="es-MX" sz="1600" dirty="0">
                <a:solidFill>
                  <a:srgbClr val="000000"/>
                </a:solidFill>
                <a:latin typeface="Iskoola Pota" panose="020B0502040204020203" pitchFamily="34" charset="0"/>
                <a:ea typeface="+mj-ea"/>
                <a:cs typeface="Iskoola Pota" panose="020B0502040204020203" pitchFamily="34" charset="0"/>
              </a:rPr>
            </a:br>
            <a:endParaRPr lang="es-CO" sz="1600" dirty="0">
              <a:latin typeface="Iskoola Pota" panose="020B0502040204020203" pitchFamily="34" charset="0"/>
              <a:cs typeface="Iskoola Pota" panose="020B0502040204020203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531604" y="1536174"/>
            <a:ext cx="69847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s-MX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s-CO" dirty="0"/>
          </a:p>
        </p:txBody>
      </p:sp>
      <p:sp>
        <p:nvSpPr>
          <p:cNvPr id="7" name="6 Rectángulo"/>
          <p:cNvSpPr/>
          <p:nvPr/>
        </p:nvSpPr>
        <p:spPr>
          <a:xfrm>
            <a:off x="1901788" y="1785066"/>
            <a:ext cx="8496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i="1" dirty="0">
                <a:solidFill>
                  <a:srgbClr val="000000"/>
                </a:solidFill>
                <a:latin typeface="Arno Pro Subhead" pitchFamily="18" charset="0"/>
              </a:rPr>
              <a:t>EDUACION  INCIAL PRE-ESCOLAR ( IDENTIFICACIÓN DE PROBLEMATICAS</a:t>
            </a:r>
            <a:r>
              <a:rPr lang="es-MX" sz="2000" b="1" dirty="0">
                <a:solidFill>
                  <a:srgbClr val="000000"/>
                </a:solidFill>
                <a:latin typeface="Arno Pro Subhead" pitchFamily="18" charset="0"/>
              </a:rPr>
              <a:t>)</a:t>
            </a:r>
            <a:endParaRPr lang="es-CO" sz="2000" b="1" dirty="0">
              <a:latin typeface="Arno Pro Subhea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49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222610" y="104589"/>
            <a:ext cx="7772400" cy="648071"/>
          </a:xfrm>
        </p:spPr>
        <p:txBody>
          <a:bodyPr>
            <a:normAutofit fontScale="90000"/>
          </a:bodyPr>
          <a:lstStyle/>
          <a:p>
            <a:r>
              <a:rPr lang="es-CO" sz="3200" b="1" dirty="0">
                <a:latin typeface="Andalus" panose="02020603050405020304" pitchFamily="18" charset="-78"/>
                <a:cs typeface="Andalus" panose="02020603050405020304" pitchFamily="18" charset="-78"/>
              </a:rPr>
              <a:t>IDENTIFICACION DEL ESTADO ACTUAL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517232"/>
            <a:ext cx="9134475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379572" y="753912"/>
            <a:ext cx="54138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dirty="0">
                <a:latin typeface="Andalus" panose="02020603050405020304" pitchFamily="18" charset="-78"/>
                <a:cs typeface="Andalus" panose="02020603050405020304" pitchFamily="18" charset="-78"/>
              </a:rPr>
              <a:t>      DEMOGRAFÍA DE LA PRIMERA </a:t>
            </a:r>
            <a:r>
              <a:rPr lang="es-CO" sz="2000" dirty="0"/>
              <a:t>INFANCIA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3419475"/>
            <a:ext cx="1905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69" name="Group 291"/>
          <p:cNvGrpSpPr>
            <a:grpSpLocks/>
          </p:cNvGrpSpPr>
          <p:nvPr/>
        </p:nvGrpSpPr>
        <p:grpSpPr bwMode="auto">
          <a:xfrm>
            <a:off x="3918246" y="1261164"/>
            <a:ext cx="4724265" cy="482979"/>
            <a:chOff x="0" y="825"/>
            <a:chExt cx="7865" cy="433"/>
          </a:xfrm>
        </p:grpSpPr>
        <p:sp>
          <p:nvSpPr>
            <p:cNvPr id="2170" name="Freeform 292"/>
            <p:cNvSpPr>
              <a:spLocks/>
            </p:cNvSpPr>
            <p:nvPr/>
          </p:nvSpPr>
          <p:spPr bwMode="auto">
            <a:xfrm>
              <a:off x="0" y="849"/>
              <a:ext cx="7865" cy="384"/>
            </a:xfrm>
            <a:custGeom>
              <a:avLst/>
              <a:gdLst>
                <a:gd name="T0" fmla="*/ 7801 w 7865"/>
                <a:gd name="T1" fmla="+- 0 849 849"/>
                <a:gd name="T2" fmla="*/ 849 h 384"/>
                <a:gd name="T3" fmla="*/ 0 w 7865"/>
                <a:gd name="T4" fmla="+- 0 849 849"/>
                <a:gd name="T5" fmla="*/ 849 h 384"/>
                <a:gd name="T6" fmla="*/ 0 w 7865"/>
                <a:gd name="T7" fmla="+- 0 1233 849"/>
                <a:gd name="T8" fmla="*/ 1233 h 384"/>
                <a:gd name="T9" fmla="*/ 7801 w 7865"/>
                <a:gd name="T10" fmla="+- 0 1233 849"/>
                <a:gd name="T11" fmla="*/ 1233 h 384"/>
                <a:gd name="T12" fmla="*/ 7826 w 7865"/>
                <a:gd name="T13" fmla="+- 0 1228 849"/>
                <a:gd name="T14" fmla="*/ 1228 h 384"/>
                <a:gd name="T15" fmla="*/ 7846 w 7865"/>
                <a:gd name="T16" fmla="+- 0 1214 849"/>
                <a:gd name="T17" fmla="*/ 1214 h 384"/>
                <a:gd name="T18" fmla="*/ 7860 w 7865"/>
                <a:gd name="T19" fmla="+- 0 1194 849"/>
                <a:gd name="T20" fmla="*/ 1194 h 384"/>
                <a:gd name="T21" fmla="*/ 7865 w 7865"/>
                <a:gd name="T22" fmla="+- 0 1169 849"/>
                <a:gd name="T23" fmla="*/ 1169 h 384"/>
                <a:gd name="T24" fmla="*/ 7865 w 7865"/>
                <a:gd name="T25" fmla="+- 0 913 849"/>
                <a:gd name="T26" fmla="*/ 913 h 384"/>
                <a:gd name="T27" fmla="*/ 7860 w 7865"/>
                <a:gd name="T28" fmla="+- 0 888 849"/>
                <a:gd name="T29" fmla="*/ 888 h 384"/>
                <a:gd name="T30" fmla="*/ 7846 w 7865"/>
                <a:gd name="T31" fmla="+- 0 868 849"/>
                <a:gd name="T32" fmla="*/ 868 h 384"/>
                <a:gd name="T33" fmla="*/ 7826 w 7865"/>
                <a:gd name="T34" fmla="+- 0 854 849"/>
                <a:gd name="T35" fmla="*/ 854 h 384"/>
                <a:gd name="T36" fmla="*/ 7801 w 7865"/>
                <a:gd name="T37" fmla="+- 0 849 849"/>
                <a:gd name="T38" fmla="*/ 849 h 38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  <a:cxn ang="0">
                  <a:pos x="T15" y="T17"/>
                </a:cxn>
                <a:cxn ang="0">
                  <a:pos x="T18" y="T20"/>
                </a:cxn>
                <a:cxn ang="0">
                  <a:pos x="T21" y="T23"/>
                </a:cxn>
                <a:cxn ang="0">
                  <a:pos x="T24" y="T26"/>
                </a:cxn>
                <a:cxn ang="0">
                  <a:pos x="T27" y="T29"/>
                </a:cxn>
                <a:cxn ang="0">
                  <a:pos x="T30" y="T32"/>
                </a:cxn>
                <a:cxn ang="0">
                  <a:pos x="T33" y="T35"/>
                </a:cxn>
                <a:cxn ang="0">
                  <a:pos x="T36" y="T38"/>
                </a:cxn>
              </a:cxnLst>
              <a:rect l="0" t="0" r="r" b="b"/>
              <a:pathLst>
                <a:path w="7865" h="384">
                  <a:moveTo>
                    <a:pt x="7801" y="0"/>
                  </a:moveTo>
                  <a:lnTo>
                    <a:pt x="0" y="0"/>
                  </a:lnTo>
                  <a:lnTo>
                    <a:pt x="0" y="384"/>
                  </a:lnTo>
                  <a:lnTo>
                    <a:pt x="7801" y="384"/>
                  </a:lnTo>
                  <a:lnTo>
                    <a:pt x="7826" y="379"/>
                  </a:lnTo>
                  <a:lnTo>
                    <a:pt x="7846" y="365"/>
                  </a:lnTo>
                  <a:lnTo>
                    <a:pt x="7860" y="345"/>
                  </a:lnTo>
                  <a:lnTo>
                    <a:pt x="7865" y="320"/>
                  </a:lnTo>
                  <a:lnTo>
                    <a:pt x="7865" y="64"/>
                  </a:lnTo>
                  <a:lnTo>
                    <a:pt x="7860" y="39"/>
                  </a:lnTo>
                  <a:lnTo>
                    <a:pt x="7846" y="19"/>
                  </a:lnTo>
                  <a:lnTo>
                    <a:pt x="7826" y="5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2156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pic>
          <p:nvPicPr>
            <p:cNvPr id="2341" name="Picture 29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" y="825"/>
              <a:ext cx="6327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8" name="image67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18968" y="2210530"/>
            <a:ext cx="4495401" cy="577862"/>
          </a:xfrm>
          <a:prstGeom prst="rect">
            <a:avLst/>
          </a:prstGeom>
        </p:spPr>
      </p:pic>
      <p:grpSp>
        <p:nvGrpSpPr>
          <p:cNvPr id="291" name="Group 313"/>
          <p:cNvGrpSpPr>
            <a:grpSpLocks/>
          </p:cNvGrpSpPr>
          <p:nvPr/>
        </p:nvGrpSpPr>
        <p:grpSpPr bwMode="auto">
          <a:xfrm>
            <a:off x="1655448" y="2254409"/>
            <a:ext cx="4915867" cy="1067650"/>
            <a:chOff x="1169" y="3151"/>
            <a:chExt cx="7688" cy="2931"/>
          </a:xfrm>
        </p:grpSpPr>
        <p:sp>
          <p:nvSpPr>
            <p:cNvPr id="292" name="Freeform 314"/>
            <p:cNvSpPr>
              <a:spLocks/>
            </p:cNvSpPr>
            <p:nvPr/>
          </p:nvSpPr>
          <p:spPr bwMode="auto">
            <a:xfrm>
              <a:off x="1249" y="3231"/>
              <a:ext cx="7577" cy="2820"/>
            </a:xfrm>
            <a:custGeom>
              <a:avLst/>
              <a:gdLst>
                <a:gd name="T0" fmla="+- 0 1312 1249"/>
                <a:gd name="T1" fmla="*/ T0 w 7577"/>
                <a:gd name="T2" fmla="+- 0 3240 3232"/>
                <a:gd name="T3" fmla="*/ 3240 h 2820"/>
                <a:gd name="T4" fmla="+- 0 1439 1249"/>
                <a:gd name="T5" fmla="*/ T4 w 7577"/>
                <a:gd name="T6" fmla="+- 0 3257 3232"/>
                <a:gd name="T7" fmla="*/ 3257 h 2820"/>
                <a:gd name="T8" fmla="+- 0 1565 1249"/>
                <a:gd name="T9" fmla="*/ T8 w 7577"/>
                <a:gd name="T10" fmla="+- 0 3278 3232"/>
                <a:gd name="T11" fmla="*/ 3278 h 2820"/>
                <a:gd name="T12" fmla="+- 0 1691 1249"/>
                <a:gd name="T13" fmla="*/ T12 w 7577"/>
                <a:gd name="T14" fmla="+- 0 3303 3232"/>
                <a:gd name="T15" fmla="*/ 3303 h 2820"/>
                <a:gd name="T16" fmla="+- 0 1817 1249"/>
                <a:gd name="T17" fmla="*/ T16 w 7577"/>
                <a:gd name="T18" fmla="+- 0 3334 3232"/>
                <a:gd name="T19" fmla="*/ 3334 h 2820"/>
                <a:gd name="T20" fmla="+- 0 1944 1249"/>
                <a:gd name="T21" fmla="*/ T20 w 7577"/>
                <a:gd name="T22" fmla="+- 0 3371 3232"/>
                <a:gd name="T23" fmla="*/ 3371 h 2820"/>
                <a:gd name="T24" fmla="+- 0 2070 1249"/>
                <a:gd name="T25" fmla="*/ T24 w 7577"/>
                <a:gd name="T26" fmla="+- 0 3406 3232"/>
                <a:gd name="T27" fmla="*/ 3406 h 2820"/>
                <a:gd name="T28" fmla="+- 0 2196 1249"/>
                <a:gd name="T29" fmla="*/ T28 w 7577"/>
                <a:gd name="T30" fmla="+- 0 3440 3232"/>
                <a:gd name="T31" fmla="*/ 3440 h 2820"/>
                <a:gd name="T32" fmla="+- 0 2323 1249"/>
                <a:gd name="T33" fmla="*/ T32 w 7577"/>
                <a:gd name="T34" fmla="+- 0 3477 3232"/>
                <a:gd name="T35" fmla="*/ 3477 h 2820"/>
                <a:gd name="T36" fmla="+- 0 2449 1249"/>
                <a:gd name="T37" fmla="*/ T36 w 7577"/>
                <a:gd name="T38" fmla="+- 0 3516 3232"/>
                <a:gd name="T39" fmla="*/ 3516 h 2820"/>
                <a:gd name="T40" fmla="+- 0 2575 1249"/>
                <a:gd name="T41" fmla="*/ T40 w 7577"/>
                <a:gd name="T42" fmla="+- 0 3569 3232"/>
                <a:gd name="T43" fmla="*/ 3569 h 2820"/>
                <a:gd name="T44" fmla="+- 0 2701 1249"/>
                <a:gd name="T45" fmla="*/ T44 w 7577"/>
                <a:gd name="T46" fmla="+- 0 3634 3232"/>
                <a:gd name="T47" fmla="*/ 3634 h 2820"/>
                <a:gd name="T48" fmla="+- 0 2828 1249"/>
                <a:gd name="T49" fmla="*/ T48 w 7577"/>
                <a:gd name="T50" fmla="+- 0 3695 3232"/>
                <a:gd name="T51" fmla="*/ 3695 h 2820"/>
                <a:gd name="T52" fmla="+- 0 2954 1249"/>
                <a:gd name="T53" fmla="*/ T52 w 7577"/>
                <a:gd name="T54" fmla="+- 0 3751 3232"/>
                <a:gd name="T55" fmla="*/ 3751 h 2820"/>
                <a:gd name="T56" fmla="+- 0 3080 1249"/>
                <a:gd name="T57" fmla="*/ T56 w 7577"/>
                <a:gd name="T58" fmla="+- 0 3817 3232"/>
                <a:gd name="T59" fmla="*/ 3817 h 2820"/>
                <a:gd name="T60" fmla="+- 0 3206 1249"/>
                <a:gd name="T61" fmla="*/ T60 w 7577"/>
                <a:gd name="T62" fmla="+- 0 3892 3232"/>
                <a:gd name="T63" fmla="*/ 3892 h 2820"/>
                <a:gd name="T64" fmla="+- 0 3333 1249"/>
                <a:gd name="T65" fmla="*/ T64 w 7577"/>
                <a:gd name="T66" fmla="+- 0 3946 3232"/>
                <a:gd name="T67" fmla="*/ 3946 h 2820"/>
                <a:gd name="T68" fmla="+- 0 3459 1249"/>
                <a:gd name="T69" fmla="*/ T68 w 7577"/>
                <a:gd name="T70" fmla="+- 0 3979 3232"/>
                <a:gd name="T71" fmla="*/ 3979 h 2820"/>
                <a:gd name="T72" fmla="+- 0 3585 1249"/>
                <a:gd name="T73" fmla="*/ T72 w 7577"/>
                <a:gd name="T74" fmla="+- 0 4008 3232"/>
                <a:gd name="T75" fmla="*/ 4008 h 2820"/>
                <a:gd name="T76" fmla="+- 0 3712 1249"/>
                <a:gd name="T77" fmla="*/ T76 w 7577"/>
                <a:gd name="T78" fmla="+- 0 4033 3232"/>
                <a:gd name="T79" fmla="*/ 4033 h 2820"/>
                <a:gd name="T80" fmla="+- 0 3838 1249"/>
                <a:gd name="T81" fmla="*/ T80 w 7577"/>
                <a:gd name="T82" fmla="+- 0 4043 3232"/>
                <a:gd name="T83" fmla="*/ 4043 h 2820"/>
                <a:gd name="T84" fmla="+- 0 3964 1249"/>
                <a:gd name="T85" fmla="*/ T84 w 7577"/>
                <a:gd name="T86" fmla="+- 0 4041 3232"/>
                <a:gd name="T87" fmla="*/ 4041 h 2820"/>
                <a:gd name="T88" fmla="+- 0 4090 1249"/>
                <a:gd name="T89" fmla="*/ T88 w 7577"/>
                <a:gd name="T90" fmla="+- 0 4043 3232"/>
                <a:gd name="T91" fmla="*/ 4043 h 2820"/>
                <a:gd name="T92" fmla="+- 0 4217 1249"/>
                <a:gd name="T93" fmla="*/ T92 w 7577"/>
                <a:gd name="T94" fmla="+- 0 4051 3232"/>
                <a:gd name="T95" fmla="*/ 4051 h 2820"/>
                <a:gd name="T96" fmla="+- 0 4343 1249"/>
                <a:gd name="T97" fmla="*/ T96 w 7577"/>
                <a:gd name="T98" fmla="+- 0 3896 3232"/>
                <a:gd name="T99" fmla="*/ 3896 h 2820"/>
                <a:gd name="T100" fmla="+- 0 4406 1249"/>
                <a:gd name="T101" fmla="*/ T100 w 7577"/>
                <a:gd name="T102" fmla="+- 0 3738 3232"/>
                <a:gd name="T103" fmla="*/ 3738 h 2820"/>
                <a:gd name="T104" fmla="+- 0 4469 1249"/>
                <a:gd name="T105" fmla="*/ T104 w 7577"/>
                <a:gd name="T106" fmla="+- 0 3578 3232"/>
                <a:gd name="T107" fmla="*/ 3578 h 2820"/>
                <a:gd name="T108" fmla="+- 0 4532 1249"/>
                <a:gd name="T109" fmla="*/ T108 w 7577"/>
                <a:gd name="T110" fmla="+- 0 3458 3232"/>
                <a:gd name="T111" fmla="*/ 3458 h 2820"/>
                <a:gd name="T112" fmla="+- 0 4659 1249"/>
                <a:gd name="T113" fmla="*/ T112 w 7577"/>
                <a:gd name="T114" fmla="+- 0 3362 3232"/>
                <a:gd name="T115" fmla="*/ 3362 h 2820"/>
                <a:gd name="T116" fmla="+- 0 4785 1249"/>
                <a:gd name="T117" fmla="*/ T116 w 7577"/>
                <a:gd name="T118" fmla="+- 0 3331 3232"/>
                <a:gd name="T119" fmla="*/ 3331 h 2820"/>
                <a:gd name="T120" fmla="+- 0 4911 1249"/>
                <a:gd name="T121" fmla="*/ T120 w 7577"/>
                <a:gd name="T122" fmla="+- 0 3297 3232"/>
                <a:gd name="T123" fmla="*/ 3297 h 2820"/>
                <a:gd name="T124" fmla="+- 0 5038 1249"/>
                <a:gd name="T125" fmla="*/ T124 w 7577"/>
                <a:gd name="T126" fmla="+- 0 3294 3232"/>
                <a:gd name="T127" fmla="*/ 3294 h 2820"/>
                <a:gd name="T128" fmla="+- 0 5164 1249"/>
                <a:gd name="T129" fmla="*/ T128 w 7577"/>
                <a:gd name="T130" fmla="+- 0 3342 3232"/>
                <a:gd name="T131" fmla="*/ 3342 h 2820"/>
                <a:gd name="T132" fmla="+- 0 5290 1249"/>
                <a:gd name="T133" fmla="*/ T132 w 7577"/>
                <a:gd name="T134" fmla="+- 0 3408 3232"/>
                <a:gd name="T135" fmla="*/ 3408 h 2820"/>
                <a:gd name="T136" fmla="+- 0 5416 1249"/>
                <a:gd name="T137" fmla="*/ T136 w 7577"/>
                <a:gd name="T138" fmla="+- 0 3458 3232"/>
                <a:gd name="T139" fmla="*/ 3458 h 2820"/>
                <a:gd name="T140" fmla="+- 0 5543 1249"/>
                <a:gd name="T141" fmla="*/ T140 w 7577"/>
                <a:gd name="T142" fmla="+- 0 3505 3232"/>
                <a:gd name="T143" fmla="*/ 3505 h 2820"/>
                <a:gd name="T144" fmla="+- 0 5669 1249"/>
                <a:gd name="T145" fmla="*/ T144 w 7577"/>
                <a:gd name="T146" fmla="+- 0 3526 3232"/>
                <a:gd name="T147" fmla="*/ 3526 h 2820"/>
                <a:gd name="T148" fmla="+- 0 5795 1249"/>
                <a:gd name="T149" fmla="*/ T148 w 7577"/>
                <a:gd name="T150" fmla="+- 0 3592 3232"/>
                <a:gd name="T151" fmla="*/ 3592 h 2820"/>
                <a:gd name="T152" fmla="+- 0 5903 1249"/>
                <a:gd name="T153" fmla="*/ T152 w 7577"/>
                <a:gd name="T154" fmla="+- 0 3775 3232"/>
                <a:gd name="T155" fmla="*/ 3775 h 2820"/>
                <a:gd name="T156" fmla="+- 0 5976 1249"/>
                <a:gd name="T157" fmla="*/ T156 w 7577"/>
                <a:gd name="T158" fmla="+- 0 3925 3232"/>
                <a:gd name="T159" fmla="*/ 3925 h 2820"/>
                <a:gd name="T160" fmla="+- 0 6048 1249"/>
                <a:gd name="T161" fmla="*/ T160 w 7577"/>
                <a:gd name="T162" fmla="+- 0 4047 3232"/>
                <a:gd name="T163" fmla="*/ 4047 h 2820"/>
                <a:gd name="T164" fmla="+- 0 6174 1249"/>
                <a:gd name="T165" fmla="*/ T164 w 7577"/>
                <a:gd name="T166" fmla="+- 0 4163 3232"/>
                <a:gd name="T167" fmla="*/ 4163 h 2820"/>
                <a:gd name="T168" fmla="+- 0 6300 1249"/>
                <a:gd name="T169" fmla="*/ T168 w 7577"/>
                <a:gd name="T170" fmla="+- 0 4248 3232"/>
                <a:gd name="T171" fmla="*/ 4248 h 2820"/>
                <a:gd name="T172" fmla="+- 0 6427 1249"/>
                <a:gd name="T173" fmla="*/ T172 w 7577"/>
                <a:gd name="T174" fmla="+- 0 4353 3232"/>
                <a:gd name="T175" fmla="*/ 4353 h 2820"/>
                <a:gd name="T176" fmla="+- 0 6553 1249"/>
                <a:gd name="T177" fmla="*/ T176 w 7577"/>
                <a:gd name="T178" fmla="+- 0 4460 3232"/>
                <a:gd name="T179" fmla="*/ 4460 h 2820"/>
                <a:gd name="T180" fmla="+- 0 6679 1249"/>
                <a:gd name="T181" fmla="*/ T180 w 7577"/>
                <a:gd name="T182" fmla="+- 0 4568 3232"/>
                <a:gd name="T183" fmla="*/ 4568 h 2820"/>
                <a:gd name="T184" fmla="+- 0 6806 1249"/>
                <a:gd name="T185" fmla="*/ T184 w 7577"/>
                <a:gd name="T186" fmla="+- 0 4674 3232"/>
                <a:gd name="T187" fmla="*/ 4674 h 2820"/>
                <a:gd name="T188" fmla="+- 0 6932 1249"/>
                <a:gd name="T189" fmla="*/ T188 w 7577"/>
                <a:gd name="T190" fmla="+- 0 4768 3232"/>
                <a:gd name="T191" fmla="*/ 4768 h 2820"/>
                <a:gd name="T192" fmla="+- 0 7058 1249"/>
                <a:gd name="T193" fmla="*/ T192 w 7577"/>
                <a:gd name="T194" fmla="+- 0 4861 3232"/>
                <a:gd name="T195" fmla="*/ 4861 h 2820"/>
                <a:gd name="T196" fmla="+- 0 7184 1249"/>
                <a:gd name="T197" fmla="*/ T196 w 7577"/>
                <a:gd name="T198" fmla="+- 0 4960 3232"/>
                <a:gd name="T199" fmla="*/ 4960 h 2820"/>
                <a:gd name="T200" fmla="+- 0 7311 1249"/>
                <a:gd name="T201" fmla="*/ T200 w 7577"/>
                <a:gd name="T202" fmla="+- 0 5060 3232"/>
                <a:gd name="T203" fmla="*/ 5060 h 2820"/>
                <a:gd name="T204" fmla="+- 0 7437 1249"/>
                <a:gd name="T205" fmla="*/ T204 w 7577"/>
                <a:gd name="T206" fmla="+- 0 5159 3232"/>
                <a:gd name="T207" fmla="*/ 5159 h 2820"/>
                <a:gd name="T208" fmla="+- 0 7563 1249"/>
                <a:gd name="T209" fmla="*/ T208 w 7577"/>
                <a:gd name="T210" fmla="+- 0 5253 3232"/>
                <a:gd name="T211" fmla="*/ 5253 h 2820"/>
                <a:gd name="T212" fmla="+- 0 7689 1249"/>
                <a:gd name="T213" fmla="*/ T212 w 7577"/>
                <a:gd name="T214" fmla="+- 0 5338 3232"/>
                <a:gd name="T215" fmla="*/ 5338 h 2820"/>
                <a:gd name="T216" fmla="+- 0 7816 1249"/>
                <a:gd name="T217" fmla="*/ T216 w 7577"/>
                <a:gd name="T218" fmla="+- 0 5419 3232"/>
                <a:gd name="T219" fmla="*/ 5419 h 2820"/>
                <a:gd name="T220" fmla="+- 0 7942 1249"/>
                <a:gd name="T221" fmla="*/ T220 w 7577"/>
                <a:gd name="T222" fmla="+- 0 5504 3232"/>
                <a:gd name="T223" fmla="*/ 5504 h 2820"/>
                <a:gd name="T224" fmla="+- 0 8068 1249"/>
                <a:gd name="T225" fmla="*/ T224 w 7577"/>
                <a:gd name="T226" fmla="+- 0 5589 3232"/>
                <a:gd name="T227" fmla="*/ 5589 h 2820"/>
                <a:gd name="T228" fmla="+- 0 8195 1249"/>
                <a:gd name="T229" fmla="*/ T228 w 7577"/>
                <a:gd name="T230" fmla="+- 0 5667 3232"/>
                <a:gd name="T231" fmla="*/ 5667 h 2820"/>
                <a:gd name="T232" fmla="+- 0 8321 1249"/>
                <a:gd name="T233" fmla="*/ T232 w 7577"/>
                <a:gd name="T234" fmla="+- 0 5745 3232"/>
                <a:gd name="T235" fmla="*/ 5745 h 2820"/>
                <a:gd name="T236" fmla="+- 0 8447 1249"/>
                <a:gd name="T237" fmla="*/ T236 w 7577"/>
                <a:gd name="T238" fmla="+- 0 5825 3232"/>
                <a:gd name="T239" fmla="*/ 5825 h 2820"/>
                <a:gd name="T240" fmla="+- 0 8573 1249"/>
                <a:gd name="T241" fmla="*/ T240 w 7577"/>
                <a:gd name="T242" fmla="+- 0 5904 3232"/>
                <a:gd name="T243" fmla="*/ 5904 h 2820"/>
                <a:gd name="T244" fmla="+- 0 8700 1249"/>
                <a:gd name="T245" fmla="*/ T244 w 7577"/>
                <a:gd name="T246" fmla="+- 0 5979 3232"/>
                <a:gd name="T247" fmla="*/ 5979 h 2820"/>
                <a:gd name="T248" fmla="+- 0 8826 1249"/>
                <a:gd name="T249" fmla="*/ T248 w 7577"/>
                <a:gd name="T250" fmla="+- 0 6052 3232"/>
                <a:gd name="T251" fmla="*/ 6052 h 282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  <a:cxn ang="0">
                  <a:pos x="T245" y="T247"/>
                </a:cxn>
                <a:cxn ang="0">
                  <a:pos x="T249" y="T251"/>
                </a:cxn>
              </a:cxnLst>
              <a:rect l="0" t="0" r="r" b="b"/>
              <a:pathLst>
                <a:path w="7577" h="2820">
                  <a:moveTo>
                    <a:pt x="0" y="0"/>
                  </a:moveTo>
                  <a:lnTo>
                    <a:pt x="63" y="8"/>
                  </a:lnTo>
                  <a:lnTo>
                    <a:pt x="126" y="16"/>
                  </a:lnTo>
                  <a:lnTo>
                    <a:pt x="190" y="25"/>
                  </a:lnTo>
                  <a:lnTo>
                    <a:pt x="253" y="35"/>
                  </a:lnTo>
                  <a:lnTo>
                    <a:pt x="316" y="46"/>
                  </a:lnTo>
                  <a:lnTo>
                    <a:pt x="379" y="58"/>
                  </a:lnTo>
                  <a:lnTo>
                    <a:pt x="442" y="71"/>
                  </a:lnTo>
                  <a:lnTo>
                    <a:pt x="505" y="85"/>
                  </a:lnTo>
                  <a:lnTo>
                    <a:pt x="568" y="102"/>
                  </a:lnTo>
                  <a:lnTo>
                    <a:pt x="632" y="120"/>
                  </a:lnTo>
                  <a:lnTo>
                    <a:pt x="695" y="139"/>
                  </a:lnTo>
                  <a:lnTo>
                    <a:pt x="758" y="157"/>
                  </a:lnTo>
                  <a:lnTo>
                    <a:pt x="821" y="174"/>
                  </a:lnTo>
                  <a:lnTo>
                    <a:pt x="884" y="191"/>
                  </a:lnTo>
                  <a:lnTo>
                    <a:pt x="947" y="208"/>
                  </a:lnTo>
                  <a:lnTo>
                    <a:pt x="1010" y="226"/>
                  </a:lnTo>
                  <a:lnTo>
                    <a:pt x="1074" y="245"/>
                  </a:lnTo>
                  <a:lnTo>
                    <a:pt x="1137" y="264"/>
                  </a:lnTo>
                  <a:lnTo>
                    <a:pt x="1200" y="284"/>
                  </a:lnTo>
                  <a:lnTo>
                    <a:pt x="1263" y="308"/>
                  </a:lnTo>
                  <a:lnTo>
                    <a:pt x="1326" y="337"/>
                  </a:lnTo>
                  <a:lnTo>
                    <a:pt x="1389" y="369"/>
                  </a:lnTo>
                  <a:lnTo>
                    <a:pt x="1452" y="402"/>
                  </a:lnTo>
                  <a:lnTo>
                    <a:pt x="1516" y="434"/>
                  </a:lnTo>
                  <a:lnTo>
                    <a:pt x="1579" y="463"/>
                  </a:lnTo>
                  <a:lnTo>
                    <a:pt x="1642" y="491"/>
                  </a:lnTo>
                  <a:lnTo>
                    <a:pt x="1705" y="519"/>
                  </a:lnTo>
                  <a:lnTo>
                    <a:pt x="1768" y="550"/>
                  </a:lnTo>
                  <a:lnTo>
                    <a:pt x="1831" y="585"/>
                  </a:lnTo>
                  <a:lnTo>
                    <a:pt x="1894" y="623"/>
                  </a:lnTo>
                  <a:lnTo>
                    <a:pt x="1957" y="660"/>
                  </a:lnTo>
                  <a:lnTo>
                    <a:pt x="2021" y="691"/>
                  </a:lnTo>
                  <a:lnTo>
                    <a:pt x="2084" y="714"/>
                  </a:lnTo>
                  <a:lnTo>
                    <a:pt x="2147" y="732"/>
                  </a:lnTo>
                  <a:lnTo>
                    <a:pt x="2210" y="747"/>
                  </a:lnTo>
                  <a:lnTo>
                    <a:pt x="2273" y="761"/>
                  </a:lnTo>
                  <a:lnTo>
                    <a:pt x="2336" y="776"/>
                  </a:lnTo>
                  <a:lnTo>
                    <a:pt x="2399" y="789"/>
                  </a:lnTo>
                  <a:lnTo>
                    <a:pt x="2463" y="801"/>
                  </a:lnTo>
                  <a:lnTo>
                    <a:pt x="2526" y="808"/>
                  </a:lnTo>
                  <a:lnTo>
                    <a:pt x="2589" y="811"/>
                  </a:lnTo>
                  <a:lnTo>
                    <a:pt x="2652" y="811"/>
                  </a:lnTo>
                  <a:lnTo>
                    <a:pt x="2715" y="809"/>
                  </a:lnTo>
                  <a:lnTo>
                    <a:pt x="2778" y="805"/>
                  </a:lnTo>
                  <a:lnTo>
                    <a:pt x="2841" y="811"/>
                  </a:lnTo>
                  <a:lnTo>
                    <a:pt x="2905" y="824"/>
                  </a:lnTo>
                  <a:lnTo>
                    <a:pt x="2968" y="819"/>
                  </a:lnTo>
                  <a:lnTo>
                    <a:pt x="3031" y="775"/>
                  </a:lnTo>
                  <a:lnTo>
                    <a:pt x="3094" y="664"/>
                  </a:lnTo>
                  <a:lnTo>
                    <a:pt x="3126" y="588"/>
                  </a:lnTo>
                  <a:lnTo>
                    <a:pt x="3157" y="506"/>
                  </a:lnTo>
                  <a:lnTo>
                    <a:pt x="3189" y="424"/>
                  </a:lnTo>
                  <a:lnTo>
                    <a:pt x="3220" y="346"/>
                  </a:lnTo>
                  <a:lnTo>
                    <a:pt x="3252" y="278"/>
                  </a:lnTo>
                  <a:lnTo>
                    <a:pt x="3283" y="226"/>
                  </a:lnTo>
                  <a:lnTo>
                    <a:pt x="3347" y="162"/>
                  </a:lnTo>
                  <a:lnTo>
                    <a:pt x="3410" y="130"/>
                  </a:lnTo>
                  <a:lnTo>
                    <a:pt x="3473" y="114"/>
                  </a:lnTo>
                  <a:lnTo>
                    <a:pt x="3536" y="99"/>
                  </a:lnTo>
                  <a:lnTo>
                    <a:pt x="3599" y="79"/>
                  </a:lnTo>
                  <a:lnTo>
                    <a:pt x="3662" y="65"/>
                  </a:lnTo>
                  <a:lnTo>
                    <a:pt x="3725" y="58"/>
                  </a:lnTo>
                  <a:lnTo>
                    <a:pt x="3789" y="62"/>
                  </a:lnTo>
                  <a:lnTo>
                    <a:pt x="3852" y="80"/>
                  </a:lnTo>
                  <a:lnTo>
                    <a:pt x="3915" y="110"/>
                  </a:lnTo>
                  <a:lnTo>
                    <a:pt x="3978" y="145"/>
                  </a:lnTo>
                  <a:lnTo>
                    <a:pt x="4041" y="176"/>
                  </a:lnTo>
                  <a:lnTo>
                    <a:pt x="4104" y="202"/>
                  </a:lnTo>
                  <a:lnTo>
                    <a:pt x="4167" y="226"/>
                  </a:lnTo>
                  <a:lnTo>
                    <a:pt x="4231" y="250"/>
                  </a:lnTo>
                  <a:lnTo>
                    <a:pt x="4294" y="273"/>
                  </a:lnTo>
                  <a:lnTo>
                    <a:pt x="4357" y="287"/>
                  </a:lnTo>
                  <a:lnTo>
                    <a:pt x="4420" y="294"/>
                  </a:lnTo>
                  <a:lnTo>
                    <a:pt x="4483" y="313"/>
                  </a:lnTo>
                  <a:lnTo>
                    <a:pt x="4546" y="360"/>
                  </a:lnTo>
                  <a:lnTo>
                    <a:pt x="4618" y="471"/>
                  </a:lnTo>
                  <a:lnTo>
                    <a:pt x="4654" y="543"/>
                  </a:lnTo>
                  <a:lnTo>
                    <a:pt x="4691" y="618"/>
                  </a:lnTo>
                  <a:lnTo>
                    <a:pt x="4727" y="693"/>
                  </a:lnTo>
                  <a:lnTo>
                    <a:pt x="4763" y="760"/>
                  </a:lnTo>
                  <a:lnTo>
                    <a:pt x="4799" y="815"/>
                  </a:lnTo>
                  <a:lnTo>
                    <a:pt x="4862" y="883"/>
                  </a:lnTo>
                  <a:lnTo>
                    <a:pt x="4925" y="931"/>
                  </a:lnTo>
                  <a:lnTo>
                    <a:pt x="4988" y="971"/>
                  </a:lnTo>
                  <a:lnTo>
                    <a:pt x="5051" y="1016"/>
                  </a:lnTo>
                  <a:lnTo>
                    <a:pt x="5115" y="1068"/>
                  </a:lnTo>
                  <a:lnTo>
                    <a:pt x="5178" y="1121"/>
                  </a:lnTo>
                  <a:lnTo>
                    <a:pt x="5241" y="1174"/>
                  </a:lnTo>
                  <a:lnTo>
                    <a:pt x="5304" y="1228"/>
                  </a:lnTo>
                  <a:lnTo>
                    <a:pt x="5367" y="1282"/>
                  </a:lnTo>
                  <a:lnTo>
                    <a:pt x="5430" y="1336"/>
                  </a:lnTo>
                  <a:lnTo>
                    <a:pt x="5493" y="1391"/>
                  </a:lnTo>
                  <a:lnTo>
                    <a:pt x="5557" y="1442"/>
                  </a:lnTo>
                  <a:lnTo>
                    <a:pt x="5620" y="1491"/>
                  </a:lnTo>
                  <a:lnTo>
                    <a:pt x="5683" y="1536"/>
                  </a:lnTo>
                  <a:lnTo>
                    <a:pt x="5746" y="1582"/>
                  </a:lnTo>
                  <a:lnTo>
                    <a:pt x="5809" y="1629"/>
                  </a:lnTo>
                  <a:lnTo>
                    <a:pt x="5872" y="1678"/>
                  </a:lnTo>
                  <a:lnTo>
                    <a:pt x="5935" y="1728"/>
                  </a:lnTo>
                  <a:lnTo>
                    <a:pt x="5998" y="1778"/>
                  </a:lnTo>
                  <a:lnTo>
                    <a:pt x="6062" y="1828"/>
                  </a:lnTo>
                  <a:lnTo>
                    <a:pt x="6125" y="1878"/>
                  </a:lnTo>
                  <a:lnTo>
                    <a:pt x="6188" y="1927"/>
                  </a:lnTo>
                  <a:lnTo>
                    <a:pt x="6251" y="1975"/>
                  </a:lnTo>
                  <a:lnTo>
                    <a:pt x="6314" y="2021"/>
                  </a:lnTo>
                  <a:lnTo>
                    <a:pt x="6377" y="2064"/>
                  </a:lnTo>
                  <a:lnTo>
                    <a:pt x="6440" y="2106"/>
                  </a:lnTo>
                  <a:lnTo>
                    <a:pt x="6504" y="2146"/>
                  </a:lnTo>
                  <a:lnTo>
                    <a:pt x="6567" y="2187"/>
                  </a:lnTo>
                  <a:lnTo>
                    <a:pt x="6630" y="2230"/>
                  </a:lnTo>
                  <a:lnTo>
                    <a:pt x="6693" y="2272"/>
                  </a:lnTo>
                  <a:lnTo>
                    <a:pt x="6756" y="2315"/>
                  </a:lnTo>
                  <a:lnTo>
                    <a:pt x="6819" y="2357"/>
                  </a:lnTo>
                  <a:lnTo>
                    <a:pt x="6883" y="2396"/>
                  </a:lnTo>
                  <a:lnTo>
                    <a:pt x="6946" y="2435"/>
                  </a:lnTo>
                  <a:lnTo>
                    <a:pt x="7009" y="2474"/>
                  </a:lnTo>
                  <a:lnTo>
                    <a:pt x="7072" y="2513"/>
                  </a:lnTo>
                  <a:lnTo>
                    <a:pt x="7135" y="2552"/>
                  </a:lnTo>
                  <a:lnTo>
                    <a:pt x="7198" y="2593"/>
                  </a:lnTo>
                  <a:lnTo>
                    <a:pt x="7261" y="2633"/>
                  </a:lnTo>
                  <a:lnTo>
                    <a:pt x="7324" y="2672"/>
                  </a:lnTo>
                  <a:lnTo>
                    <a:pt x="7388" y="2710"/>
                  </a:lnTo>
                  <a:lnTo>
                    <a:pt x="7451" y="2747"/>
                  </a:lnTo>
                  <a:lnTo>
                    <a:pt x="7514" y="2783"/>
                  </a:lnTo>
                  <a:lnTo>
                    <a:pt x="7577" y="2820"/>
                  </a:lnTo>
                </a:path>
              </a:pathLst>
            </a:custGeom>
            <a:noFill/>
            <a:ln w="38100">
              <a:solidFill>
                <a:srgbClr val="E85F5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pic>
          <p:nvPicPr>
            <p:cNvPr id="2363" name="Picture 31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8" y="3151"/>
              <a:ext cx="161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4" name="Picture 31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9" y="3376"/>
              <a:ext cx="161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5" name="Picture 31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9" y="3842"/>
              <a:ext cx="161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6" name="Picture 31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0" y="3926"/>
              <a:ext cx="161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7" name="Picture 31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0" y="3326"/>
              <a:ext cx="161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8" name="Picture 32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0" y="4168"/>
              <a:ext cx="161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9" name="Picture 32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1" y="4980"/>
              <a:ext cx="161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70" name="Picture 32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1" y="5664"/>
              <a:ext cx="161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6" name="Group 328"/>
          <p:cNvGrpSpPr>
            <a:grpSpLocks/>
          </p:cNvGrpSpPr>
          <p:nvPr/>
        </p:nvGrpSpPr>
        <p:grpSpPr bwMode="auto">
          <a:xfrm>
            <a:off x="1708689" y="4149594"/>
            <a:ext cx="4007144" cy="1049322"/>
            <a:chOff x="247" y="7828"/>
            <a:chExt cx="9171" cy="1263"/>
          </a:xfrm>
        </p:grpSpPr>
        <p:sp>
          <p:nvSpPr>
            <p:cNvPr id="297" name="Rectangle 329"/>
            <p:cNvSpPr>
              <a:spLocks noChangeArrowheads="1"/>
            </p:cNvSpPr>
            <p:nvPr/>
          </p:nvSpPr>
          <p:spPr bwMode="auto">
            <a:xfrm>
              <a:off x="262" y="7827"/>
              <a:ext cx="9155" cy="317"/>
            </a:xfrm>
            <a:prstGeom prst="rect">
              <a:avLst/>
            </a:prstGeom>
            <a:solidFill>
              <a:srgbClr val="E85F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pic>
          <p:nvPicPr>
            <p:cNvPr id="2378" name="Picture 330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" y="8159"/>
              <a:ext cx="2140" cy="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79" name="Picture 331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9" y="8159"/>
              <a:ext cx="652" cy="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80" name="Picture 33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3" y="8159"/>
              <a:ext cx="671" cy="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81" name="Picture 33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2" y="8159"/>
              <a:ext cx="573" cy="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82" name="Picture 334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3" y="8159"/>
              <a:ext cx="593" cy="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83" name="Picture 335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4" y="8159"/>
              <a:ext cx="593" cy="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84" name="Picture 336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4" y="8159"/>
              <a:ext cx="632" cy="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85" name="Picture 337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0" y="8159"/>
              <a:ext cx="652" cy="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86" name="Picture 338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9" y="8159"/>
              <a:ext cx="612" cy="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87" name="Picture 339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3" y="8474"/>
              <a:ext cx="663" cy="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88" name="Picture 340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3" y="8474"/>
              <a:ext cx="682" cy="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89" name="Picture 341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2" y="8474"/>
              <a:ext cx="569" cy="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90" name="Picture 342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7" y="8474"/>
              <a:ext cx="645" cy="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91" name="Picture 343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5" y="8474"/>
              <a:ext cx="774" cy="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92" name="Picture 344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0" y="8474"/>
              <a:ext cx="588" cy="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93" name="Picture 345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0" y="8474"/>
              <a:ext cx="645" cy="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94" name="Picture 346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9" y="8474"/>
              <a:ext cx="626" cy="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95" name="Picture 347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7" y="8790"/>
              <a:ext cx="682" cy="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96" name="Picture 348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3" y="8790"/>
              <a:ext cx="664" cy="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97" name="Picture 349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2" y="8790"/>
              <a:ext cx="573" cy="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98" name="Picture 350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5" y="8790"/>
              <a:ext cx="533" cy="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99" name="Picture 351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6" y="8790"/>
              <a:ext cx="533" cy="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00" name="Picture 352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0" y="8790"/>
              <a:ext cx="593" cy="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01" name="Picture 353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2" y="8790"/>
              <a:ext cx="553" cy="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02" name="Picture 354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6" y="8790"/>
              <a:ext cx="513" cy="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03" name="Picture 355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" y="7843"/>
              <a:ext cx="8889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04" name="Picture 356"/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" y="8474"/>
              <a:ext cx="1879" cy="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05" name="Picture 357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" y="8790"/>
              <a:ext cx="1547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9" name="Line 358"/>
            <p:cNvSpPr>
              <a:spLocks noChangeShapeType="1"/>
            </p:cNvSpPr>
            <p:nvPr/>
          </p:nvSpPr>
          <p:spPr bwMode="auto">
            <a:xfrm>
              <a:off x="255" y="8451"/>
              <a:ext cx="9155" cy="0"/>
            </a:xfrm>
            <a:prstGeom prst="line">
              <a:avLst/>
            </a:prstGeom>
            <a:noFill/>
            <a:ln w="9904">
              <a:solidFill>
                <a:srgbClr val="D421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300" name="Rectangle 359"/>
            <p:cNvSpPr>
              <a:spLocks noChangeArrowheads="1"/>
            </p:cNvSpPr>
            <p:nvPr/>
          </p:nvSpPr>
          <p:spPr bwMode="auto">
            <a:xfrm>
              <a:off x="247" y="8443"/>
              <a:ext cx="9171" cy="16"/>
            </a:xfrm>
            <a:prstGeom prst="rect">
              <a:avLst/>
            </a:prstGeom>
            <a:solidFill>
              <a:srgbClr val="D421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301" name="Line 360"/>
            <p:cNvSpPr>
              <a:spLocks noChangeShapeType="1"/>
            </p:cNvSpPr>
            <p:nvPr/>
          </p:nvSpPr>
          <p:spPr bwMode="auto">
            <a:xfrm>
              <a:off x="255" y="9083"/>
              <a:ext cx="9155" cy="0"/>
            </a:xfrm>
            <a:prstGeom prst="line">
              <a:avLst/>
            </a:prstGeom>
            <a:noFill/>
            <a:ln w="9904">
              <a:solidFill>
                <a:srgbClr val="D421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302" name="Rectangle 361"/>
            <p:cNvSpPr>
              <a:spLocks noChangeArrowheads="1"/>
            </p:cNvSpPr>
            <p:nvPr/>
          </p:nvSpPr>
          <p:spPr bwMode="auto">
            <a:xfrm>
              <a:off x="247" y="9074"/>
              <a:ext cx="9171" cy="16"/>
            </a:xfrm>
            <a:prstGeom prst="rect">
              <a:avLst/>
            </a:prstGeom>
            <a:solidFill>
              <a:srgbClr val="D421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</p:grpSp>
      <p:pic>
        <p:nvPicPr>
          <p:cNvPr id="2410" name="Picture 362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878" y="3862069"/>
            <a:ext cx="3736975" cy="1565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" name="image106.png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6151564" y="3651471"/>
            <a:ext cx="407461" cy="317556"/>
          </a:xfrm>
          <a:prstGeom prst="rect">
            <a:avLst/>
          </a:prstGeom>
        </p:spPr>
      </p:pic>
      <p:pic>
        <p:nvPicPr>
          <p:cNvPr id="374" name="image105.png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6151564" y="3990210"/>
            <a:ext cx="471940" cy="159385"/>
          </a:xfrm>
          <a:prstGeom prst="rect">
            <a:avLst/>
          </a:prstGeom>
        </p:spPr>
      </p:pic>
      <p:pic>
        <p:nvPicPr>
          <p:cNvPr id="375" name="image104.png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6151563" y="4245178"/>
            <a:ext cx="479824" cy="159385"/>
          </a:xfrm>
          <a:prstGeom prst="rect">
            <a:avLst/>
          </a:prstGeom>
        </p:spPr>
      </p:pic>
      <p:pic>
        <p:nvPicPr>
          <p:cNvPr id="376" name="image103.png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6207900" y="4479050"/>
            <a:ext cx="411480" cy="241264"/>
          </a:xfrm>
          <a:prstGeom prst="rect">
            <a:avLst/>
          </a:prstGeom>
        </p:spPr>
      </p:pic>
      <p:pic>
        <p:nvPicPr>
          <p:cNvPr id="377" name="image102.png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6151565" y="4803935"/>
            <a:ext cx="444499" cy="159385"/>
          </a:xfrm>
          <a:prstGeom prst="rect">
            <a:avLst/>
          </a:prstGeom>
        </p:spPr>
      </p:pic>
      <p:pic>
        <p:nvPicPr>
          <p:cNvPr id="378" name="image101.png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6179385" y="4967370"/>
            <a:ext cx="424180" cy="240629"/>
          </a:xfrm>
          <a:prstGeom prst="rect">
            <a:avLst/>
          </a:prstGeom>
        </p:spPr>
      </p:pic>
      <p:sp>
        <p:nvSpPr>
          <p:cNvPr id="303" name="Rectangle 365"/>
          <p:cNvSpPr>
            <a:spLocks noChangeArrowheads="1"/>
          </p:cNvSpPr>
          <p:nvPr/>
        </p:nvSpPr>
        <p:spPr bwMode="auto">
          <a:xfrm>
            <a:off x="1676400" y="196334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CO" dirty="0"/>
              <a:t> </a:t>
            </a:r>
          </a:p>
        </p:txBody>
      </p:sp>
      <p:grpSp>
        <p:nvGrpSpPr>
          <p:cNvPr id="304" name="Group 363"/>
          <p:cNvGrpSpPr>
            <a:grpSpLocks/>
          </p:cNvGrpSpPr>
          <p:nvPr/>
        </p:nvGrpSpPr>
        <p:grpSpPr bwMode="auto">
          <a:xfrm>
            <a:off x="1736216" y="3313137"/>
            <a:ext cx="5848144" cy="125389"/>
            <a:chOff x="0" y="0"/>
            <a:chExt cx="7829" cy="15"/>
          </a:xfrm>
        </p:grpSpPr>
        <p:sp>
          <p:nvSpPr>
            <p:cNvPr id="305" name="Line 364"/>
            <p:cNvSpPr>
              <a:spLocks noChangeShapeType="1"/>
            </p:cNvSpPr>
            <p:nvPr/>
          </p:nvSpPr>
          <p:spPr bwMode="auto">
            <a:xfrm>
              <a:off x="0" y="7"/>
              <a:ext cx="7829" cy="0"/>
            </a:xfrm>
            <a:prstGeom prst="line">
              <a:avLst/>
            </a:prstGeom>
            <a:noFill/>
            <a:ln w="9525">
              <a:solidFill>
                <a:srgbClr val="D9D9D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</p:grpSp>
      <p:sp>
        <p:nvSpPr>
          <p:cNvPr id="306" name="Rectangle 368"/>
          <p:cNvSpPr>
            <a:spLocks noChangeArrowheads="1"/>
          </p:cNvSpPr>
          <p:nvPr/>
        </p:nvSpPr>
        <p:spPr bwMode="auto">
          <a:xfrm>
            <a:off x="1514476" y="312846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pic>
        <p:nvPicPr>
          <p:cNvPr id="385" name="image59.png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676400" y="3429001"/>
            <a:ext cx="397786" cy="167005"/>
          </a:xfrm>
          <a:prstGeom prst="rect">
            <a:avLst/>
          </a:prstGeom>
        </p:spPr>
      </p:pic>
      <p:pic>
        <p:nvPicPr>
          <p:cNvPr id="386" name="image60.png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2222610" y="3429000"/>
            <a:ext cx="379095" cy="167005"/>
          </a:xfrm>
          <a:prstGeom prst="rect">
            <a:avLst/>
          </a:prstGeom>
        </p:spPr>
      </p:pic>
      <p:pic>
        <p:nvPicPr>
          <p:cNvPr id="387" name="image61.png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2767073" y="3428999"/>
            <a:ext cx="321945" cy="167005"/>
          </a:xfrm>
          <a:prstGeom prst="rect">
            <a:avLst/>
          </a:prstGeom>
        </p:spPr>
      </p:pic>
      <p:pic>
        <p:nvPicPr>
          <p:cNvPr id="388" name="image62.png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3477804" y="3426441"/>
            <a:ext cx="323850" cy="167005"/>
          </a:xfrm>
          <a:prstGeom prst="rect">
            <a:avLst/>
          </a:prstGeom>
        </p:spPr>
      </p:pic>
      <p:pic>
        <p:nvPicPr>
          <p:cNvPr id="389" name="image63.png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4203953" y="3426441"/>
            <a:ext cx="323850" cy="167005"/>
          </a:xfrm>
          <a:prstGeom prst="rect">
            <a:avLst/>
          </a:prstGeom>
        </p:spPr>
      </p:pic>
      <p:pic>
        <p:nvPicPr>
          <p:cNvPr id="390" name="image64.png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4732891" y="3458233"/>
            <a:ext cx="347980" cy="137772"/>
          </a:xfrm>
          <a:prstGeom prst="rect">
            <a:avLst/>
          </a:prstGeom>
        </p:spPr>
      </p:pic>
      <p:pic>
        <p:nvPicPr>
          <p:cNvPr id="391" name="image65.png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5324339" y="3426441"/>
            <a:ext cx="456765" cy="169565"/>
          </a:xfrm>
          <a:prstGeom prst="rect">
            <a:avLst/>
          </a:prstGeom>
        </p:spPr>
      </p:pic>
      <p:pic>
        <p:nvPicPr>
          <p:cNvPr id="392" name="image66.png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6086475" y="3438525"/>
            <a:ext cx="472549" cy="15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54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5" y="1861999"/>
            <a:ext cx="920427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107" y="2033143"/>
            <a:ext cx="6768752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013692" y="3331279"/>
            <a:ext cx="920426" cy="937440"/>
            <a:chOff x="11462" y="4001"/>
            <a:chExt cx="1077" cy="1090"/>
          </a:xfrm>
        </p:grpSpPr>
        <p:sp>
          <p:nvSpPr>
            <p:cNvPr id="3" name="Freeform 5"/>
            <p:cNvSpPr>
              <a:spLocks/>
            </p:cNvSpPr>
            <p:nvPr/>
          </p:nvSpPr>
          <p:spPr bwMode="auto">
            <a:xfrm>
              <a:off x="11472" y="4730"/>
              <a:ext cx="941" cy="286"/>
            </a:xfrm>
            <a:custGeom>
              <a:avLst/>
              <a:gdLst>
                <a:gd name="T0" fmla="+- 0 12365 11472"/>
                <a:gd name="T1" fmla="*/ T0 w 941"/>
                <a:gd name="T2" fmla="+- 0 4730 4730"/>
                <a:gd name="T3" fmla="*/ 4730 h 286"/>
                <a:gd name="T4" fmla="+- 0 11520 11472"/>
                <a:gd name="T5" fmla="*/ T4 w 941"/>
                <a:gd name="T6" fmla="+- 0 4730 4730"/>
                <a:gd name="T7" fmla="*/ 4730 h 286"/>
                <a:gd name="T8" fmla="+- 0 11501 11472"/>
                <a:gd name="T9" fmla="*/ T8 w 941"/>
                <a:gd name="T10" fmla="+- 0 4734 4730"/>
                <a:gd name="T11" fmla="*/ 4734 h 286"/>
                <a:gd name="T12" fmla="+- 0 11486 11472"/>
                <a:gd name="T13" fmla="*/ T12 w 941"/>
                <a:gd name="T14" fmla="+- 0 4744 4730"/>
                <a:gd name="T15" fmla="*/ 4744 h 286"/>
                <a:gd name="T16" fmla="+- 0 11476 11472"/>
                <a:gd name="T17" fmla="*/ T16 w 941"/>
                <a:gd name="T18" fmla="+- 0 4760 4730"/>
                <a:gd name="T19" fmla="*/ 4760 h 286"/>
                <a:gd name="T20" fmla="+- 0 11472 11472"/>
                <a:gd name="T21" fmla="*/ T20 w 941"/>
                <a:gd name="T22" fmla="+- 0 4778 4730"/>
                <a:gd name="T23" fmla="*/ 4778 h 286"/>
                <a:gd name="T24" fmla="+- 0 11472 11472"/>
                <a:gd name="T25" fmla="*/ T24 w 941"/>
                <a:gd name="T26" fmla="+- 0 4968 4730"/>
                <a:gd name="T27" fmla="*/ 4968 h 286"/>
                <a:gd name="T28" fmla="+- 0 11476 11472"/>
                <a:gd name="T29" fmla="*/ T28 w 941"/>
                <a:gd name="T30" fmla="+- 0 4987 4730"/>
                <a:gd name="T31" fmla="*/ 4987 h 286"/>
                <a:gd name="T32" fmla="+- 0 11486 11472"/>
                <a:gd name="T33" fmla="*/ T32 w 941"/>
                <a:gd name="T34" fmla="+- 0 5002 4730"/>
                <a:gd name="T35" fmla="*/ 5002 h 286"/>
                <a:gd name="T36" fmla="+- 0 11501 11472"/>
                <a:gd name="T37" fmla="*/ T36 w 941"/>
                <a:gd name="T38" fmla="+- 0 5012 4730"/>
                <a:gd name="T39" fmla="*/ 5012 h 286"/>
                <a:gd name="T40" fmla="+- 0 11520 11472"/>
                <a:gd name="T41" fmla="*/ T40 w 941"/>
                <a:gd name="T42" fmla="+- 0 5016 4730"/>
                <a:gd name="T43" fmla="*/ 5016 h 286"/>
                <a:gd name="T44" fmla="+- 0 12365 11472"/>
                <a:gd name="T45" fmla="*/ T44 w 941"/>
                <a:gd name="T46" fmla="+- 0 5016 4730"/>
                <a:gd name="T47" fmla="*/ 5016 h 286"/>
                <a:gd name="T48" fmla="+- 0 12384 11472"/>
                <a:gd name="T49" fmla="*/ T48 w 941"/>
                <a:gd name="T50" fmla="+- 0 5012 4730"/>
                <a:gd name="T51" fmla="*/ 5012 h 286"/>
                <a:gd name="T52" fmla="+- 0 12399 11472"/>
                <a:gd name="T53" fmla="*/ T52 w 941"/>
                <a:gd name="T54" fmla="+- 0 5002 4730"/>
                <a:gd name="T55" fmla="*/ 5002 h 286"/>
                <a:gd name="T56" fmla="+- 0 12409 11472"/>
                <a:gd name="T57" fmla="*/ T56 w 941"/>
                <a:gd name="T58" fmla="+- 0 4987 4730"/>
                <a:gd name="T59" fmla="*/ 4987 h 286"/>
                <a:gd name="T60" fmla="+- 0 12413 11472"/>
                <a:gd name="T61" fmla="*/ T60 w 941"/>
                <a:gd name="T62" fmla="+- 0 4968 4730"/>
                <a:gd name="T63" fmla="*/ 4968 h 286"/>
                <a:gd name="T64" fmla="+- 0 12413 11472"/>
                <a:gd name="T65" fmla="*/ T64 w 941"/>
                <a:gd name="T66" fmla="+- 0 4778 4730"/>
                <a:gd name="T67" fmla="*/ 4778 h 286"/>
                <a:gd name="T68" fmla="+- 0 12409 11472"/>
                <a:gd name="T69" fmla="*/ T68 w 941"/>
                <a:gd name="T70" fmla="+- 0 4760 4730"/>
                <a:gd name="T71" fmla="*/ 4760 h 286"/>
                <a:gd name="T72" fmla="+- 0 12399 11472"/>
                <a:gd name="T73" fmla="*/ T72 w 941"/>
                <a:gd name="T74" fmla="+- 0 4744 4730"/>
                <a:gd name="T75" fmla="*/ 4744 h 286"/>
                <a:gd name="T76" fmla="+- 0 12384 11472"/>
                <a:gd name="T77" fmla="*/ T76 w 941"/>
                <a:gd name="T78" fmla="+- 0 4734 4730"/>
                <a:gd name="T79" fmla="*/ 4734 h 286"/>
                <a:gd name="T80" fmla="+- 0 12365 11472"/>
                <a:gd name="T81" fmla="*/ T80 w 941"/>
                <a:gd name="T82" fmla="+- 0 4730 4730"/>
                <a:gd name="T83" fmla="*/ 4730 h 28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941" h="286">
                  <a:moveTo>
                    <a:pt x="893" y="0"/>
                  </a:moveTo>
                  <a:lnTo>
                    <a:pt x="48" y="0"/>
                  </a:lnTo>
                  <a:lnTo>
                    <a:pt x="29" y="4"/>
                  </a:lnTo>
                  <a:lnTo>
                    <a:pt x="14" y="14"/>
                  </a:lnTo>
                  <a:lnTo>
                    <a:pt x="4" y="30"/>
                  </a:lnTo>
                  <a:lnTo>
                    <a:pt x="0" y="48"/>
                  </a:lnTo>
                  <a:lnTo>
                    <a:pt x="0" y="238"/>
                  </a:lnTo>
                  <a:lnTo>
                    <a:pt x="4" y="257"/>
                  </a:lnTo>
                  <a:lnTo>
                    <a:pt x="14" y="272"/>
                  </a:lnTo>
                  <a:lnTo>
                    <a:pt x="29" y="282"/>
                  </a:lnTo>
                  <a:lnTo>
                    <a:pt x="48" y="286"/>
                  </a:lnTo>
                  <a:lnTo>
                    <a:pt x="893" y="286"/>
                  </a:lnTo>
                  <a:lnTo>
                    <a:pt x="912" y="282"/>
                  </a:lnTo>
                  <a:lnTo>
                    <a:pt x="927" y="272"/>
                  </a:lnTo>
                  <a:lnTo>
                    <a:pt x="937" y="257"/>
                  </a:lnTo>
                  <a:lnTo>
                    <a:pt x="941" y="238"/>
                  </a:lnTo>
                  <a:lnTo>
                    <a:pt x="941" y="48"/>
                  </a:lnTo>
                  <a:lnTo>
                    <a:pt x="937" y="30"/>
                  </a:lnTo>
                  <a:lnTo>
                    <a:pt x="927" y="14"/>
                  </a:lnTo>
                  <a:lnTo>
                    <a:pt x="912" y="4"/>
                  </a:lnTo>
                  <a:lnTo>
                    <a:pt x="893" y="0"/>
                  </a:lnTo>
                  <a:close/>
                </a:path>
              </a:pathLst>
            </a:custGeom>
            <a:solidFill>
              <a:srgbClr val="2156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62" y="4657"/>
              <a:ext cx="1077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3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89" y="4000"/>
              <a:ext cx="706" cy="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3287688" y="3456683"/>
            <a:ext cx="6232692" cy="784322"/>
            <a:chOff x="12694" y="3991"/>
            <a:chExt cx="6312" cy="1080"/>
          </a:xfrm>
        </p:grpSpPr>
        <p:sp>
          <p:nvSpPr>
            <p:cNvPr id="5" name="Freeform 9"/>
            <p:cNvSpPr>
              <a:spLocks/>
            </p:cNvSpPr>
            <p:nvPr/>
          </p:nvSpPr>
          <p:spPr bwMode="auto">
            <a:xfrm>
              <a:off x="13617" y="4036"/>
              <a:ext cx="5273" cy="329"/>
            </a:xfrm>
            <a:custGeom>
              <a:avLst/>
              <a:gdLst>
                <a:gd name="T0" fmla="+- 0 18836 13618"/>
                <a:gd name="T1" fmla="*/ T0 w 5273"/>
                <a:gd name="T2" fmla="+- 0 4037 4037"/>
                <a:gd name="T3" fmla="*/ 4037 h 329"/>
                <a:gd name="T4" fmla="+- 0 13672 13618"/>
                <a:gd name="T5" fmla="*/ T4 w 5273"/>
                <a:gd name="T6" fmla="+- 0 4037 4037"/>
                <a:gd name="T7" fmla="*/ 4037 h 329"/>
                <a:gd name="T8" fmla="+- 0 13651 13618"/>
                <a:gd name="T9" fmla="*/ T8 w 5273"/>
                <a:gd name="T10" fmla="+- 0 4041 4037"/>
                <a:gd name="T11" fmla="*/ 4041 h 329"/>
                <a:gd name="T12" fmla="+- 0 13634 13618"/>
                <a:gd name="T13" fmla="*/ T12 w 5273"/>
                <a:gd name="T14" fmla="+- 0 4053 4037"/>
                <a:gd name="T15" fmla="*/ 4053 h 329"/>
                <a:gd name="T16" fmla="+- 0 13622 13618"/>
                <a:gd name="T17" fmla="*/ T16 w 5273"/>
                <a:gd name="T18" fmla="+- 0 4070 4037"/>
                <a:gd name="T19" fmla="*/ 4070 h 329"/>
                <a:gd name="T20" fmla="+- 0 13618 13618"/>
                <a:gd name="T21" fmla="*/ T20 w 5273"/>
                <a:gd name="T22" fmla="+- 0 4092 4037"/>
                <a:gd name="T23" fmla="*/ 4092 h 329"/>
                <a:gd name="T24" fmla="+- 0 13618 13618"/>
                <a:gd name="T25" fmla="*/ T24 w 5273"/>
                <a:gd name="T26" fmla="+- 0 4311 4037"/>
                <a:gd name="T27" fmla="*/ 4311 h 329"/>
                <a:gd name="T28" fmla="+- 0 13622 13618"/>
                <a:gd name="T29" fmla="*/ T28 w 5273"/>
                <a:gd name="T30" fmla="+- 0 4332 4037"/>
                <a:gd name="T31" fmla="*/ 4332 h 329"/>
                <a:gd name="T32" fmla="+- 0 13634 13618"/>
                <a:gd name="T33" fmla="*/ T32 w 5273"/>
                <a:gd name="T34" fmla="+- 0 4350 4037"/>
                <a:gd name="T35" fmla="*/ 4350 h 329"/>
                <a:gd name="T36" fmla="+- 0 13651 13618"/>
                <a:gd name="T37" fmla="*/ T36 w 5273"/>
                <a:gd name="T38" fmla="+- 0 4361 4037"/>
                <a:gd name="T39" fmla="*/ 4361 h 329"/>
                <a:gd name="T40" fmla="+- 0 13672 13618"/>
                <a:gd name="T41" fmla="*/ T40 w 5273"/>
                <a:gd name="T42" fmla="+- 0 4366 4037"/>
                <a:gd name="T43" fmla="*/ 4366 h 329"/>
                <a:gd name="T44" fmla="+- 0 18836 13618"/>
                <a:gd name="T45" fmla="*/ T44 w 5273"/>
                <a:gd name="T46" fmla="+- 0 4366 4037"/>
                <a:gd name="T47" fmla="*/ 4366 h 329"/>
                <a:gd name="T48" fmla="+- 0 18857 13618"/>
                <a:gd name="T49" fmla="*/ T48 w 5273"/>
                <a:gd name="T50" fmla="+- 0 4361 4037"/>
                <a:gd name="T51" fmla="*/ 4361 h 329"/>
                <a:gd name="T52" fmla="+- 0 18874 13618"/>
                <a:gd name="T53" fmla="*/ T52 w 5273"/>
                <a:gd name="T54" fmla="+- 0 4350 4037"/>
                <a:gd name="T55" fmla="*/ 4350 h 329"/>
                <a:gd name="T56" fmla="+- 0 18886 13618"/>
                <a:gd name="T57" fmla="*/ T56 w 5273"/>
                <a:gd name="T58" fmla="+- 0 4332 4037"/>
                <a:gd name="T59" fmla="*/ 4332 h 329"/>
                <a:gd name="T60" fmla="+- 0 18890 13618"/>
                <a:gd name="T61" fmla="*/ T60 w 5273"/>
                <a:gd name="T62" fmla="+- 0 4311 4037"/>
                <a:gd name="T63" fmla="*/ 4311 h 329"/>
                <a:gd name="T64" fmla="+- 0 18890 13618"/>
                <a:gd name="T65" fmla="*/ T64 w 5273"/>
                <a:gd name="T66" fmla="+- 0 4092 4037"/>
                <a:gd name="T67" fmla="*/ 4092 h 329"/>
                <a:gd name="T68" fmla="+- 0 18886 13618"/>
                <a:gd name="T69" fmla="*/ T68 w 5273"/>
                <a:gd name="T70" fmla="+- 0 4070 4037"/>
                <a:gd name="T71" fmla="*/ 4070 h 329"/>
                <a:gd name="T72" fmla="+- 0 18874 13618"/>
                <a:gd name="T73" fmla="*/ T72 w 5273"/>
                <a:gd name="T74" fmla="+- 0 4053 4037"/>
                <a:gd name="T75" fmla="*/ 4053 h 329"/>
                <a:gd name="T76" fmla="+- 0 18857 13618"/>
                <a:gd name="T77" fmla="*/ T76 w 5273"/>
                <a:gd name="T78" fmla="+- 0 4041 4037"/>
                <a:gd name="T79" fmla="*/ 4041 h 329"/>
                <a:gd name="T80" fmla="+- 0 18836 13618"/>
                <a:gd name="T81" fmla="*/ T80 w 5273"/>
                <a:gd name="T82" fmla="+- 0 4037 4037"/>
                <a:gd name="T83" fmla="*/ 4037 h 32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5273" h="329">
                  <a:moveTo>
                    <a:pt x="5218" y="0"/>
                  </a:moveTo>
                  <a:lnTo>
                    <a:pt x="54" y="0"/>
                  </a:lnTo>
                  <a:lnTo>
                    <a:pt x="33" y="4"/>
                  </a:lnTo>
                  <a:lnTo>
                    <a:pt x="16" y="16"/>
                  </a:lnTo>
                  <a:lnTo>
                    <a:pt x="4" y="33"/>
                  </a:lnTo>
                  <a:lnTo>
                    <a:pt x="0" y="55"/>
                  </a:lnTo>
                  <a:lnTo>
                    <a:pt x="0" y="274"/>
                  </a:lnTo>
                  <a:lnTo>
                    <a:pt x="4" y="295"/>
                  </a:lnTo>
                  <a:lnTo>
                    <a:pt x="16" y="313"/>
                  </a:lnTo>
                  <a:lnTo>
                    <a:pt x="33" y="324"/>
                  </a:lnTo>
                  <a:lnTo>
                    <a:pt x="54" y="329"/>
                  </a:lnTo>
                  <a:lnTo>
                    <a:pt x="5218" y="329"/>
                  </a:lnTo>
                  <a:lnTo>
                    <a:pt x="5239" y="324"/>
                  </a:lnTo>
                  <a:lnTo>
                    <a:pt x="5256" y="313"/>
                  </a:lnTo>
                  <a:lnTo>
                    <a:pt x="5268" y="295"/>
                  </a:lnTo>
                  <a:lnTo>
                    <a:pt x="5272" y="274"/>
                  </a:lnTo>
                  <a:lnTo>
                    <a:pt x="5272" y="55"/>
                  </a:lnTo>
                  <a:lnTo>
                    <a:pt x="5268" y="33"/>
                  </a:lnTo>
                  <a:lnTo>
                    <a:pt x="5256" y="16"/>
                  </a:lnTo>
                  <a:lnTo>
                    <a:pt x="5239" y="4"/>
                  </a:lnTo>
                  <a:lnTo>
                    <a:pt x="5218" y="0"/>
                  </a:lnTo>
                  <a:close/>
                </a:path>
              </a:pathLst>
            </a:custGeom>
            <a:solidFill>
              <a:srgbClr val="2156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6" name="Freeform 10"/>
            <p:cNvSpPr>
              <a:spLocks/>
            </p:cNvSpPr>
            <p:nvPr/>
          </p:nvSpPr>
          <p:spPr bwMode="auto">
            <a:xfrm>
              <a:off x="13617" y="4036"/>
              <a:ext cx="5273" cy="329"/>
            </a:xfrm>
            <a:custGeom>
              <a:avLst/>
              <a:gdLst>
                <a:gd name="T0" fmla="+- 0 13618 13618"/>
                <a:gd name="T1" fmla="*/ T0 w 5273"/>
                <a:gd name="T2" fmla="+- 0 4092 4037"/>
                <a:gd name="T3" fmla="*/ 4092 h 329"/>
                <a:gd name="T4" fmla="+- 0 13622 13618"/>
                <a:gd name="T5" fmla="*/ T4 w 5273"/>
                <a:gd name="T6" fmla="+- 0 4070 4037"/>
                <a:gd name="T7" fmla="*/ 4070 h 329"/>
                <a:gd name="T8" fmla="+- 0 13634 13618"/>
                <a:gd name="T9" fmla="*/ T8 w 5273"/>
                <a:gd name="T10" fmla="+- 0 4053 4037"/>
                <a:gd name="T11" fmla="*/ 4053 h 329"/>
                <a:gd name="T12" fmla="+- 0 13651 13618"/>
                <a:gd name="T13" fmla="*/ T12 w 5273"/>
                <a:gd name="T14" fmla="+- 0 4041 4037"/>
                <a:gd name="T15" fmla="*/ 4041 h 329"/>
                <a:gd name="T16" fmla="+- 0 13672 13618"/>
                <a:gd name="T17" fmla="*/ T16 w 5273"/>
                <a:gd name="T18" fmla="+- 0 4037 4037"/>
                <a:gd name="T19" fmla="*/ 4037 h 329"/>
                <a:gd name="T20" fmla="+- 0 18836 13618"/>
                <a:gd name="T21" fmla="*/ T20 w 5273"/>
                <a:gd name="T22" fmla="+- 0 4037 4037"/>
                <a:gd name="T23" fmla="*/ 4037 h 329"/>
                <a:gd name="T24" fmla="+- 0 18857 13618"/>
                <a:gd name="T25" fmla="*/ T24 w 5273"/>
                <a:gd name="T26" fmla="+- 0 4041 4037"/>
                <a:gd name="T27" fmla="*/ 4041 h 329"/>
                <a:gd name="T28" fmla="+- 0 18874 13618"/>
                <a:gd name="T29" fmla="*/ T28 w 5273"/>
                <a:gd name="T30" fmla="+- 0 4053 4037"/>
                <a:gd name="T31" fmla="*/ 4053 h 329"/>
                <a:gd name="T32" fmla="+- 0 18886 13618"/>
                <a:gd name="T33" fmla="*/ T32 w 5273"/>
                <a:gd name="T34" fmla="+- 0 4070 4037"/>
                <a:gd name="T35" fmla="*/ 4070 h 329"/>
                <a:gd name="T36" fmla="+- 0 18890 13618"/>
                <a:gd name="T37" fmla="*/ T36 w 5273"/>
                <a:gd name="T38" fmla="+- 0 4092 4037"/>
                <a:gd name="T39" fmla="*/ 4092 h 329"/>
                <a:gd name="T40" fmla="+- 0 18890 13618"/>
                <a:gd name="T41" fmla="*/ T40 w 5273"/>
                <a:gd name="T42" fmla="+- 0 4311 4037"/>
                <a:gd name="T43" fmla="*/ 4311 h 329"/>
                <a:gd name="T44" fmla="+- 0 18886 13618"/>
                <a:gd name="T45" fmla="*/ T44 w 5273"/>
                <a:gd name="T46" fmla="+- 0 4332 4037"/>
                <a:gd name="T47" fmla="*/ 4332 h 329"/>
                <a:gd name="T48" fmla="+- 0 18874 13618"/>
                <a:gd name="T49" fmla="*/ T48 w 5273"/>
                <a:gd name="T50" fmla="+- 0 4350 4037"/>
                <a:gd name="T51" fmla="*/ 4350 h 329"/>
                <a:gd name="T52" fmla="+- 0 18857 13618"/>
                <a:gd name="T53" fmla="*/ T52 w 5273"/>
                <a:gd name="T54" fmla="+- 0 4361 4037"/>
                <a:gd name="T55" fmla="*/ 4361 h 329"/>
                <a:gd name="T56" fmla="+- 0 18836 13618"/>
                <a:gd name="T57" fmla="*/ T56 w 5273"/>
                <a:gd name="T58" fmla="+- 0 4366 4037"/>
                <a:gd name="T59" fmla="*/ 4366 h 329"/>
                <a:gd name="T60" fmla="+- 0 13672 13618"/>
                <a:gd name="T61" fmla="*/ T60 w 5273"/>
                <a:gd name="T62" fmla="+- 0 4366 4037"/>
                <a:gd name="T63" fmla="*/ 4366 h 329"/>
                <a:gd name="T64" fmla="+- 0 13651 13618"/>
                <a:gd name="T65" fmla="*/ T64 w 5273"/>
                <a:gd name="T66" fmla="+- 0 4361 4037"/>
                <a:gd name="T67" fmla="*/ 4361 h 329"/>
                <a:gd name="T68" fmla="+- 0 13634 13618"/>
                <a:gd name="T69" fmla="*/ T68 w 5273"/>
                <a:gd name="T70" fmla="+- 0 4350 4037"/>
                <a:gd name="T71" fmla="*/ 4350 h 329"/>
                <a:gd name="T72" fmla="+- 0 13622 13618"/>
                <a:gd name="T73" fmla="*/ T72 w 5273"/>
                <a:gd name="T74" fmla="+- 0 4332 4037"/>
                <a:gd name="T75" fmla="*/ 4332 h 329"/>
                <a:gd name="T76" fmla="+- 0 13618 13618"/>
                <a:gd name="T77" fmla="*/ T76 w 5273"/>
                <a:gd name="T78" fmla="+- 0 4311 4037"/>
                <a:gd name="T79" fmla="*/ 4311 h 329"/>
                <a:gd name="T80" fmla="+- 0 13618 13618"/>
                <a:gd name="T81" fmla="*/ T80 w 5273"/>
                <a:gd name="T82" fmla="+- 0 4092 4037"/>
                <a:gd name="T83" fmla="*/ 4092 h 32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5273" h="329">
                  <a:moveTo>
                    <a:pt x="0" y="55"/>
                  </a:moveTo>
                  <a:lnTo>
                    <a:pt x="4" y="33"/>
                  </a:lnTo>
                  <a:lnTo>
                    <a:pt x="16" y="16"/>
                  </a:lnTo>
                  <a:lnTo>
                    <a:pt x="33" y="4"/>
                  </a:lnTo>
                  <a:lnTo>
                    <a:pt x="54" y="0"/>
                  </a:lnTo>
                  <a:lnTo>
                    <a:pt x="5218" y="0"/>
                  </a:lnTo>
                  <a:lnTo>
                    <a:pt x="5239" y="4"/>
                  </a:lnTo>
                  <a:lnTo>
                    <a:pt x="5256" y="16"/>
                  </a:lnTo>
                  <a:lnTo>
                    <a:pt x="5268" y="33"/>
                  </a:lnTo>
                  <a:lnTo>
                    <a:pt x="5272" y="55"/>
                  </a:lnTo>
                  <a:lnTo>
                    <a:pt x="5272" y="274"/>
                  </a:lnTo>
                  <a:lnTo>
                    <a:pt x="5268" y="295"/>
                  </a:lnTo>
                  <a:lnTo>
                    <a:pt x="5256" y="313"/>
                  </a:lnTo>
                  <a:lnTo>
                    <a:pt x="5239" y="324"/>
                  </a:lnTo>
                  <a:lnTo>
                    <a:pt x="5218" y="329"/>
                  </a:lnTo>
                  <a:lnTo>
                    <a:pt x="54" y="329"/>
                  </a:lnTo>
                  <a:lnTo>
                    <a:pt x="33" y="324"/>
                  </a:lnTo>
                  <a:lnTo>
                    <a:pt x="16" y="313"/>
                  </a:lnTo>
                  <a:lnTo>
                    <a:pt x="4" y="295"/>
                  </a:lnTo>
                  <a:lnTo>
                    <a:pt x="0" y="274"/>
                  </a:lnTo>
                  <a:lnTo>
                    <a:pt x="0" y="55"/>
                  </a:lnTo>
                  <a:close/>
                </a:path>
              </a:pathLst>
            </a:custGeom>
            <a:noFill/>
            <a:ln w="12700">
              <a:solidFill>
                <a:srgbClr val="21567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pic>
          <p:nvPicPr>
            <p:cNvPr id="4107" name="Picture 1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94" y="3991"/>
              <a:ext cx="1051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8" name="Picture 1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73" y="3991"/>
              <a:ext cx="293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9" name="Picture 1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99" y="3991"/>
              <a:ext cx="599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0" name="Picture 1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27" y="3991"/>
              <a:ext cx="919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1" name="Picture 1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72" y="3991"/>
              <a:ext cx="1124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2" name="Picture 16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87" y="3991"/>
              <a:ext cx="708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3" name="Picture 17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94" y="3991"/>
              <a:ext cx="2087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4" name="Picture 18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94" y="4351"/>
              <a:ext cx="1967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5" name="Picture 19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83" y="4351"/>
              <a:ext cx="666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6" name="Picture 20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6" y="4351"/>
              <a:ext cx="887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7" name="Picture 21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1" y="4351"/>
              <a:ext cx="819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8" name="Picture 22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86" y="4351"/>
              <a:ext cx="622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9" name="Picture 23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43" y="4351"/>
              <a:ext cx="1963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0" name="Picture 24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94" y="4710"/>
              <a:ext cx="396" cy="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1" name="Picture 25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8" y="4710"/>
              <a:ext cx="452" cy="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2" name="Picture 26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43" y="4710"/>
              <a:ext cx="1127" cy="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3" name="Picture 27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42" y="4710"/>
              <a:ext cx="522" cy="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4" name="Picture 28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0" y="4710"/>
              <a:ext cx="928" cy="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5" name="Picture 29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8" y="4710"/>
              <a:ext cx="919" cy="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6" name="Picture 30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04" y="4710"/>
              <a:ext cx="356" cy="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7" name="Picture 31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41" y="4710"/>
              <a:ext cx="327" cy="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8" name="Picture 32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7" y="4710"/>
              <a:ext cx="303" cy="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9" name="Picture 33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76" y="4710"/>
              <a:ext cx="829" cy="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39" name="Picture 43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37" y="5402684"/>
            <a:ext cx="9255126" cy="1455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40" name="Picture 44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483" y="5085184"/>
            <a:ext cx="38036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2078201" y="351203"/>
            <a:ext cx="80364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>
                <a:solidFill>
                  <a:prstClr val="black"/>
                </a:solidFill>
              </a:rPr>
              <a:t> </a:t>
            </a:r>
            <a:r>
              <a:rPr lang="es-CO" sz="2800" dirty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DEMOGRAFÍA DE LA PRIMERA INFANCIA </a:t>
            </a:r>
            <a:endParaRPr lang="es-CO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grpSp>
        <p:nvGrpSpPr>
          <p:cNvPr id="12" name="Group 45"/>
          <p:cNvGrpSpPr>
            <a:grpSpLocks/>
          </p:cNvGrpSpPr>
          <p:nvPr/>
        </p:nvGrpSpPr>
        <p:grpSpPr bwMode="auto">
          <a:xfrm>
            <a:off x="2092576" y="1083083"/>
            <a:ext cx="4612939" cy="570255"/>
            <a:chOff x="0" y="825"/>
            <a:chExt cx="7865" cy="433"/>
          </a:xfrm>
        </p:grpSpPr>
        <p:sp>
          <p:nvSpPr>
            <p:cNvPr id="13" name="Freeform 46"/>
            <p:cNvSpPr>
              <a:spLocks/>
            </p:cNvSpPr>
            <p:nvPr/>
          </p:nvSpPr>
          <p:spPr bwMode="auto">
            <a:xfrm>
              <a:off x="0" y="849"/>
              <a:ext cx="7865" cy="384"/>
            </a:xfrm>
            <a:custGeom>
              <a:avLst/>
              <a:gdLst>
                <a:gd name="T0" fmla="*/ 7801 w 7865"/>
                <a:gd name="T1" fmla="+- 0 849 849"/>
                <a:gd name="T2" fmla="*/ 849 h 384"/>
                <a:gd name="T3" fmla="*/ 0 w 7865"/>
                <a:gd name="T4" fmla="+- 0 849 849"/>
                <a:gd name="T5" fmla="*/ 849 h 384"/>
                <a:gd name="T6" fmla="*/ 0 w 7865"/>
                <a:gd name="T7" fmla="+- 0 1233 849"/>
                <a:gd name="T8" fmla="*/ 1233 h 384"/>
                <a:gd name="T9" fmla="*/ 7801 w 7865"/>
                <a:gd name="T10" fmla="+- 0 1233 849"/>
                <a:gd name="T11" fmla="*/ 1233 h 384"/>
                <a:gd name="T12" fmla="*/ 7826 w 7865"/>
                <a:gd name="T13" fmla="+- 0 1228 849"/>
                <a:gd name="T14" fmla="*/ 1228 h 384"/>
                <a:gd name="T15" fmla="*/ 7846 w 7865"/>
                <a:gd name="T16" fmla="+- 0 1214 849"/>
                <a:gd name="T17" fmla="*/ 1214 h 384"/>
                <a:gd name="T18" fmla="*/ 7860 w 7865"/>
                <a:gd name="T19" fmla="+- 0 1194 849"/>
                <a:gd name="T20" fmla="*/ 1194 h 384"/>
                <a:gd name="T21" fmla="*/ 7865 w 7865"/>
                <a:gd name="T22" fmla="+- 0 1169 849"/>
                <a:gd name="T23" fmla="*/ 1169 h 384"/>
                <a:gd name="T24" fmla="*/ 7865 w 7865"/>
                <a:gd name="T25" fmla="+- 0 913 849"/>
                <a:gd name="T26" fmla="*/ 913 h 384"/>
                <a:gd name="T27" fmla="*/ 7860 w 7865"/>
                <a:gd name="T28" fmla="+- 0 888 849"/>
                <a:gd name="T29" fmla="*/ 888 h 384"/>
                <a:gd name="T30" fmla="*/ 7846 w 7865"/>
                <a:gd name="T31" fmla="+- 0 868 849"/>
                <a:gd name="T32" fmla="*/ 868 h 384"/>
                <a:gd name="T33" fmla="*/ 7826 w 7865"/>
                <a:gd name="T34" fmla="+- 0 854 849"/>
                <a:gd name="T35" fmla="*/ 854 h 384"/>
                <a:gd name="T36" fmla="*/ 7801 w 7865"/>
                <a:gd name="T37" fmla="+- 0 849 849"/>
                <a:gd name="T38" fmla="*/ 849 h 38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  <a:cxn ang="0">
                  <a:pos x="T15" y="T17"/>
                </a:cxn>
                <a:cxn ang="0">
                  <a:pos x="T18" y="T20"/>
                </a:cxn>
                <a:cxn ang="0">
                  <a:pos x="T21" y="T23"/>
                </a:cxn>
                <a:cxn ang="0">
                  <a:pos x="T24" y="T26"/>
                </a:cxn>
                <a:cxn ang="0">
                  <a:pos x="T27" y="T29"/>
                </a:cxn>
                <a:cxn ang="0">
                  <a:pos x="T30" y="T32"/>
                </a:cxn>
                <a:cxn ang="0">
                  <a:pos x="T33" y="T35"/>
                </a:cxn>
                <a:cxn ang="0">
                  <a:pos x="T36" y="T38"/>
                </a:cxn>
              </a:cxnLst>
              <a:rect l="0" t="0" r="r" b="b"/>
              <a:pathLst>
                <a:path w="7865" h="384">
                  <a:moveTo>
                    <a:pt x="7801" y="0"/>
                  </a:moveTo>
                  <a:lnTo>
                    <a:pt x="0" y="0"/>
                  </a:lnTo>
                  <a:lnTo>
                    <a:pt x="0" y="384"/>
                  </a:lnTo>
                  <a:lnTo>
                    <a:pt x="7801" y="384"/>
                  </a:lnTo>
                  <a:lnTo>
                    <a:pt x="7826" y="379"/>
                  </a:lnTo>
                  <a:lnTo>
                    <a:pt x="7846" y="365"/>
                  </a:lnTo>
                  <a:lnTo>
                    <a:pt x="7860" y="345"/>
                  </a:lnTo>
                  <a:lnTo>
                    <a:pt x="7865" y="320"/>
                  </a:lnTo>
                  <a:lnTo>
                    <a:pt x="7865" y="64"/>
                  </a:lnTo>
                  <a:lnTo>
                    <a:pt x="7860" y="39"/>
                  </a:lnTo>
                  <a:lnTo>
                    <a:pt x="7846" y="19"/>
                  </a:lnTo>
                  <a:lnTo>
                    <a:pt x="7826" y="5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2156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pic>
          <p:nvPicPr>
            <p:cNvPr id="4143" name="Picture 47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" y="825"/>
              <a:ext cx="6327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8609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37" y="5471508"/>
            <a:ext cx="9255126" cy="138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775520" y="1"/>
            <a:ext cx="676875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sz="2800" i="1" dirty="0">
              <a:solidFill>
                <a:prstClr val="black"/>
              </a:solidFill>
            </a:endParaRPr>
          </a:p>
          <a:p>
            <a:endParaRPr lang="es-CO" dirty="0"/>
          </a:p>
        </p:txBody>
      </p:sp>
      <p:sp>
        <p:nvSpPr>
          <p:cNvPr id="3" name="2 Rectángulo"/>
          <p:cNvSpPr/>
          <p:nvPr/>
        </p:nvSpPr>
        <p:spPr>
          <a:xfrm>
            <a:off x="2044020" y="232589"/>
            <a:ext cx="72048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800" dirty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DEMOGRAFÍA DE LA PRIMERA INFANCIA </a:t>
            </a:r>
            <a:endParaRPr lang="es-CO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035" y="871210"/>
            <a:ext cx="4896544" cy="48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2567608" y="1604989"/>
            <a:ext cx="2426290" cy="3537076"/>
            <a:chOff x="2347" y="1883"/>
            <a:chExt cx="5213" cy="7927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2363" y="1883"/>
              <a:ext cx="5196" cy="331"/>
            </a:xfrm>
            <a:prstGeom prst="rect">
              <a:avLst/>
            </a:prstGeom>
            <a:solidFill>
              <a:srgbClr val="FFC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9" y="2230"/>
              <a:ext cx="966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7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1" y="2230"/>
              <a:ext cx="1269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8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7" y="2230"/>
              <a:ext cx="1573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9" name="Picture 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3" y="2561"/>
              <a:ext cx="1987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0" name="Picture 10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3" y="2561"/>
              <a:ext cx="715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1" name="Picture 1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7" y="2561"/>
              <a:ext cx="636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2" name="Picture 1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3" y="2893"/>
              <a:ext cx="1614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3" name="Picture 1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2" y="2893"/>
              <a:ext cx="616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4" name="Picture 14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0" y="2893"/>
              <a:ext cx="695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5" name="Picture 15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3" y="3223"/>
              <a:ext cx="1177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6" name="Picture 16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8" y="3223"/>
              <a:ext cx="889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Picture 17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4" y="3223"/>
              <a:ext cx="736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8" name="Picture 18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3" y="3554"/>
              <a:ext cx="1061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9" name="Picture 19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4" y="3554"/>
              <a:ext cx="831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0" name="Picture 20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4" y="3554"/>
              <a:ext cx="621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1" name="Picture 21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3" y="3885"/>
              <a:ext cx="1488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2" name="Picture 22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3" y="3885"/>
              <a:ext cx="657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3" name="Picture 23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0" y="3885"/>
              <a:ext cx="600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4" name="Picture 24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3" y="4217"/>
              <a:ext cx="1309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5" name="Picture 25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4" y="4217"/>
              <a:ext cx="814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6" name="Picture 2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7" y="4217"/>
              <a:ext cx="559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7" name="Picture 2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3" y="4547"/>
              <a:ext cx="1398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8" name="Picture 28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7" y="4547"/>
              <a:ext cx="831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9" name="Picture 29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7" y="4547"/>
              <a:ext cx="559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0" name="Picture 30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3" y="4878"/>
              <a:ext cx="1390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1" name="Picture 3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3" y="4878"/>
              <a:ext cx="715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2" name="Picture 32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4" y="4878"/>
              <a:ext cx="621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3" name="Picture 33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3" y="5209"/>
              <a:ext cx="1043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4" name="Picture 34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9" y="5209"/>
              <a:ext cx="637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5" name="Picture 35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4" y="5209"/>
              <a:ext cx="621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6" name="Picture 36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3" y="5540"/>
              <a:ext cx="1264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7" name="Picture 37"/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7" y="5540"/>
              <a:ext cx="792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8" name="Picture 38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4" y="5540"/>
              <a:ext cx="621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9" name="Picture 39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3" y="5871"/>
              <a:ext cx="1104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60" name="Picture 40"/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0" y="5871"/>
              <a:ext cx="754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61" name="Picture 41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4" y="5871"/>
              <a:ext cx="621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62" name="Picture 42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3" y="6202"/>
              <a:ext cx="894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63" name="Picture 43"/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1" y="6202"/>
              <a:ext cx="909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64" name="Picture 44"/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0" y="6202"/>
              <a:ext cx="600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65" name="Picture 45"/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3" y="6533"/>
              <a:ext cx="1336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66" name="Picture 46"/>
            <p:cNvPicPr>
              <a:picLocks noChangeAspect="1" noChangeArrowheads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7" y="6533"/>
              <a:ext cx="792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67" name="Picture 47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0" y="6533"/>
              <a:ext cx="600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68" name="Picture 48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3" y="6864"/>
              <a:ext cx="1517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69" name="Picture 49"/>
            <p:cNvPicPr>
              <a:picLocks noChangeAspect="1" noChangeArrowheads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7" y="6864"/>
              <a:ext cx="792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70" name="Picture 50"/>
            <p:cNvPicPr>
              <a:picLocks noChangeAspect="1" noChangeArrowheads="1"/>
            </p:cNvPicPr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0" y="6864"/>
              <a:ext cx="600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71" name="Picture 51"/>
            <p:cNvPicPr>
              <a:picLocks noChangeAspect="1" noChangeArrowheads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3" y="7195"/>
              <a:ext cx="1381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72" name="Picture 5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1" y="7195"/>
              <a:ext cx="909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73" name="Picture 53"/>
            <p:cNvPicPr>
              <a:picLocks noChangeAspect="1" noChangeArrowheads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0" y="7195"/>
              <a:ext cx="580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74" name="Picture 54"/>
            <p:cNvPicPr>
              <a:picLocks noChangeAspect="1" noChangeArrowheads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3" y="7526"/>
              <a:ext cx="832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75" name="Picture 55"/>
            <p:cNvPicPr>
              <a:picLocks noChangeAspect="1" noChangeArrowheads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7" y="7526"/>
              <a:ext cx="734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76" name="Picture 5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0" y="7526"/>
              <a:ext cx="580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77" name="Picture 57"/>
            <p:cNvPicPr>
              <a:picLocks noChangeAspect="1" noChangeArrowheads="1"/>
            </p:cNvPicPr>
            <p:nvPr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3" y="7857"/>
              <a:ext cx="831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78" name="Picture 58"/>
            <p:cNvPicPr>
              <a:picLocks noChangeAspect="1" noChangeArrowheads="1"/>
            </p:cNvPicPr>
            <p:nvPr/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7" y="7857"/>
              <a:ext cx="734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79" name="Picture 59"/>
            <p:cNvPicPr>
              <a:picLocks noChangeAspect="1" noChangeArrowheads="1"/>
            </p:cNvPicPr>
            <p:nvPr/>
          </p:nvPicPr>
          <p:blipFill>
            <a:blip r:embed="rId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7" y="7857"/>
              <a:ext cx="538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80" name="Picture 60"/>
            <p:cNvPicPr>
              <a:picLocks noChangeAspect="1" noChangeArrowheads="1"/>
            </p:cNvPicPr>
            <p:nvPr/>
          </p:nvPicPr>
          <p:blipFill>
            <a:blip r:embed="rId5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3" y="8188"/>
              <a:ext cx="1003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81" name="Picture 61"/>
            <p:cNvPicPr>
              <a:picLocks noChangeAspect="1" noChangeArrowheads="1"/>
            </p:cNvPicPr>
            <p:nvPr/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3" y="8188"/>
              <a:ext cx="657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82" name="Picture 62"/>
            <p:cNvPicPr>
              <a:picLocks noChangeAspect="1" noChangeArrowheads="1"/>
            </p:cNvPicPr>
            <p:nvPr/>
          </p:nvPicPr>
          <p:blipFill>
            <a:blip r:embed="rId5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4" y="8188"/>
              <a:ext cx="621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83" name="Picture 63"/>
            <p:cNvPicPr>
              <a:picLocks noChangeAspect="1" noChangeArrowheads="1"/>
            </p:cNvPicPr>
            <p:nvPr/>
          </p:nvPicPr>
          <p:blipFill>
            <a:blip r:embed="rId5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3" y="8519"/>
              <a:ext cx="1140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84" name="Picture 64"/>
            <p:cNvPicPr>
              <a:picLocks noChangeAspect="1" noChangeArrowheads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3" y="8519"/>
              <a:ext cx="715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85" name="Picture 65"/>
            <p:cNvPicPr>
              <a:picLocks noChangeAspect="1" noChangeArrowheads="1"/>
            </p:cNvPicPr>
            <p:nvPr/>
          </p:nvPicPr>
          <p:blipFill>
            <a:blip r:embed="rId6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0" y="8519"/>
              <a:ext cx="600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86" name="Picture 66"/>
            <p:cNvPicPr>
              <a:picLocks noChangeAspect="1" noChangeArrowheads="1"/>
            </p:cNvPicPr>
            <p:nvPr/>
          </p:nvPicPr>
          <p:blipFill>
            <a:blip r:embed="rId6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3" y="8850"/>
              <a:ext cx="1006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87" name="Picture 67"/>
            <p:cNvPicPr>
              <a:picLocks noChangeAspect="1" noChangeArrowheads="1"/>
            </p:cNvPicPr>
            <p:nvPr/>
          </p:nvPicPr>
          <p:blipFill>
            <a:blip r:embed="rId6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1" y="8850"/>
              <a:ext cx="851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88" name="Picture 68"/>
            <p:cNvPicPr>
              <a:picLocks noChangeAspect="1" noChangeArrowheads="1"/>
            </p:cNvPicPr>
            <p:nvPr/>
          </p:nvPicPr>
          <p:blipFill>
            <a:blip r:embed="rId6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4" y="8850"/>
              <a:ext cx="621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89" name="Picture 69"/>
            <p:cNvPicPr>
              <a:picLocks noChangeAspect="1" noChangeArrowheads="1"/>
            </p:cNvPicPr>
            <p:nvPr/>
          </p:nvPicPr>
          <p:blipFill>
            <a:blip r:embed="rId6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3" y="9181"/>
              <a:ext cx="1677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90" name="Picture 70"/>
            <p:cNvPicPr>
              <a:picLocks noChangeAspect="1" noChangeArrowheads="1"/>
            </p:cNvPicPr>
            <p:nvPr/>
          </p:nvPicPr>
          <p:blipFill>
            <a:blip r:embed="rId6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5" y="9181"/>
              <a:ext cx="984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91" name="Picture 71"/>
            <p:cNvPicPr>
              <a:picLocks noChangeAspect="1" noChangeArrowheads="1"/>
            </p:cNvPicPr>
            <p:nvPr/>
          </p:nvPicPr>
          <p:blipFill>
            <a:blip r:embed="rId6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4" y="9181"/>
              <a:ext cx="621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92" name="Picture 72"/>
            <p:cNvPicPr>
              <a:picLocks noChangeAspect="1" noChangeArrowheads="1"/>
            </p:cNvPicPr>
            <p:nvPr/>
          </p:nvPicPr>
          <p:blipFill>
            <a:blip r:embed="rId6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3" y="9512"/>
              <a:ext cx="1099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93" name="Picture 73"/>
            <p:cNvPicPr>
              <a:picLocks noChangeAspect="1" noChangeArrowheads="1"/>
            </p:cNvPicPr>
            <p:nvPr/>
          </p:nvPicPr>
          <p:blipFill>
            <a:blip r:embed="rId6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6" y="9512"/>
              <a:ext cx="1067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94" name="Picture 74"/>
            <p:cNvPicPr>
              <a:picLocks noChangeAspect="1" noChangeArrowheads="1"/>
            </p:cNvPicPr>
            <p:nvPr/>
          </p:nvPicPr>
          <p:blipFill>
            <a:blip r:embed="rId7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0" y="9512"/>
              <a:ext cx="600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95" name="Picture 75"/>
            <p:cNvPicPr>
              <a:picLocks noChangeAspect="1" noChangeArrowheads="1"/>
            </p:cNvPicPr>
            <p:nvPr/>
          </p:nvPicPr>
          <p:blipFill>
            <a:blip r:embed="rId7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0" y="1883"/>
              <a:ext cx="3462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Line 76"/>
            <p:cNvSpPr>
              <a:spLocks noChangeShapeType="1"/>
            </p:cNvSpPr>
            <p:nvPr/>
          </p:nvSpPr>
          <p:spPr bwMode="auto">
            <a:xfrm>
              <a:off x="2355" y="2537"/>
              <a:ext cx="5197" cy="0"/>
            </a:xfrm>
            <a:prstGeom prst="line">
              <a:avLst/>
            </a:prstGeom>
            <a:noFill/>
            <a:ln w="10487">
              <a:solidFill>
                <a:srgbClr val="FFA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7" name="Rectangle 77"/>
            <p:cNvSpPr>
              <a:spLocks noChangeArrowheads="1"/>
            </p:cNvSpPr>
            <p:nvPr/>
          </p:nvSpPr>
          <p:spPr bwMode="auto">
            <a:xfrm>
              <a:off x="2347" y="2528"/>
              <a:ext cx="5213" cy="18"/>
            </a:xfrm>
            <a:prstGeom prst="rect">
              <a:avLst/>
            </a:prstGeom>
            <a:solidFill>
              <a:srgbClr val="FFA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8" name="Line 78"/>
            <p:cNvSpPr>
              <a:spLocks noChangeShapeType="1"/>
            </p:cNvSpPr>
            <p:nvPr/>
          </p:nvSpPr>
          <p:spPr bwMode="auto">
            <a:xfrm>
              <a:off x="2355" y="9157"/>
              <a:ext cx="5197" cy="0"/>
            </a:xfrm>
            <a:prstGeom prst="line">
              <a:avLst/>
            </a:prstGeom>
            <a:noFill/>
            <a:ln w="10487">
              <a:solidFill>
                <a:srgbClr val="FFA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9" name="Rectangle 79"/>
            <p:cNvSpPr>
              <a:spLocks noChangeArrowheads="1"/>
            </p:cNvSpPr>
            <p:nvPr/>
          </p:nvSpPr>
          <p:spPr bwMode="auto">
            <a:xfrm>
              <a:off x="2347" y="9148"/>
              <a:ext cx="5213" cy="17"/>
            </a:xfrm>
            <a:prstGeom prst="rect">
              <a:avLst/>
            </a:prstGeom>
            <a:solidFill>
              <a:srgbClr val="FFA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</p:grpSp>
      <p:grpSp>
        <p:nvGrpSpPr>
          <p:cNvPr id="10" name="Group 80"/>
          <p:cNvGrpSpPr>
            <a:grpSpLocks/>
          </p:cNvGrpSpPr>
          <p:nvPr/>
        </p:nvGrpSpPr>
        <p:grpSpPr bwMode="auto">
          <a:xfrm>
            <a:off x="5159897" y="2055658"/>
            <a:ext cx="5202509" cy="1168062"/>
            <a:chOff x="9749" y="3897"/>
            <a:chExt cx="8201" cy="1727"/>
          </a:xfrm>
        </p:grpSpPr>
        <p:sp>
          <p:nvSpPr>
            <p:cNvPr id="11" name="Freeform 81"/>
            <p:cNvSpPr>
              <a:spLocks/>
            </p:cNvSpPr>
            <p:nvPr/>
          </p:nvSpPr>
          <p:spPr bwMode="auto">
            <a:xfrm>
              <a:off x="10071" y="4628"/>
              <a:ext cx="7532" cy="875"/>
            </a:xfrm>
            <a:custGeom>
              <a:avLst/>
              <a:gdLst>
                <a:gd name="T0" fmla="+- 0 10155 10072"/>
                <a:gd name="T1" fmla="*/ T0 w 7532"/>
                <a:gd name="T2" fmla="+- 0 4697 4629"/>
                <a:gd name="T3" fmla="*/ 4697 h 875"/>
                <a:gd name="T4" fmla="+- 0 10323 10072"/>
                <a:gd name="T5" fmla="*/ T4 w 7532"/>
                <a:gd name="T6" fmla="+- 0 4732 4629"/>
                <a:gd name="T7" fmla="*/ 4732 h 875"/>
                <a:gd name="T8" fmla="+- 0 10490 10072"/>
                <a:gd name="T9" fmla="*/ T8 w 7532"/>
                <a:gd name="T10" fmla="+- 0 4759 4629"/>
                <a:gd name="T11" fmla="*/ 4759 h 875"/>
                <a:gd name="T12" fmla="+- 0 10657 10072"/>
                <a:gd name="T13" fmla="*/ T12 w 7532"/>
                <a:gd name="T14" fmla="+- 0 4765 4629"/>
                <a:gd name="T15" fmla="*/ 4765 h 875"/>
                <a:gd name="T16" fmla="+- 0 10825 10072"/>
                <a:gd name="T17" fmla="*/ T16 w 7532"/>
                <a:gd name="T18" fmla="+- 0 4751 4629"/>
                <a:gd name="T19" fmla="*/ 4751 h 875"/>
                <a:gd name="T20" fmla="+- 0 10992 10072"/>
                <a:gd name="T21" fmla="*/ T20 w 7532"/>
                <a:gd name="T22" fmla="+- 0 4728 4629"/>
                <a:gd name="T23" fmla="*/ 4728 h 875"/>
                <a:gd name="T24" fmla="+- 0 11148 10072"/>
                <a:gd name="T25" fmla="*/ T24 w 7532"/>
                <a:gd name="T26" fmla="+- 0 4703 4629"/>
                <a:gd name="T27" fmla="*/ 4703 h 875"/>
                <a:gd name="T28" fmla="+- 0 11291 10072"/>
                <a:gd name="T29" fmla="*/ T28 w 7532"/>
                <a:gd name="T30" fmla="+- 0 4666 4629"/>
                <a:gd name="T31" fmla="*/ 4666 h 875"/>
                <a:gd name="T32" fmla="+- 0 11434 10072"/>
                <a:gd name="T33" fmla="*/ T32 w 7532"/>
                <a:gd name="T34" fmla="+- 0 4635 4629"/>
                <a:gd name="T35" fmla="*/ 4635 h 875"/>
                <a:gd name="T36" fmla="+- 0 11578 10072"/>
                <a:gd name="T37" fmla="*/ T36 w 7532"/>
                <a:gd name="T38" fmla="+- 0 4634 4629"/>
                <a:gd name="T39" fmla="*/ 4634 h 875"/>
                <a:gd name="T40" fmla="+- 0 11721 10072"/>
                <a:gd name="T41" fmla="*/ T40 w 7532"/>
                <a:gd name="T42" fmla="+- 0 4679 4629"/>
                <a:gd name="T43" fmla="*/ 4679 h 875"/>
                <a:gd name="T44" fmla="+- 0 11865 10072"/>
                <a:gd name="T45" fmla="*/ T44 w 7532"/>
                <a:gd name="T46" fmla="+- 0 4755 4629"/>
                <a:gd name="T47" fmla="*/ 4755 h 875"/>
                <a:gd name="T48" fmla="+- 0 12008 10072"/>
                <a:gd name="T49" fmla="*/ T48 w 7532"/>
                <a:gd name="T50" fmla="+- 0 4840 4629"/>
                <a:gd name="T51" fmla="*/ 4840 h 875"/>
                <a:gd name="T52" fmla="+- 0 12152 10072"/>
                <a:gd name="T53" fmla="*/ T52 w 7532"/>
                <a:gd name="T54" fmla="+- 0 4919 4629"/>
                <a:gd name="T55" fmla="*/ 4919 h 875"/>
                <a:gd name="T56" fmla="+- 0 12295 10072"/>
                <a:gd name="T57" fmla="*/ T56 w 7532"/>
                <a:gd name="T58" fmla="+- 0 4999 4629"/>
                <a:gd name="T59" fmla="*/ 4999 h 875"/>
                <a:gd name="T60" fmla="+- 0 12439 10072"/>
                <a:gd name="T61" fmla="*/ T60 w 7532"/>
                <a:gd name="T62" fmla="+- 0 5083 4629"/>
                <a:gd name="T63" fmla="*/ 5083 h 875"/>
                <a:gd name="T64" fmla="+- 0 12582 10072"/>
                <a:gd name="T65" fmla="*/ T64 w 7532"/>
                <a:gd name="T66" fmla="+- 0 5170 4629"/>
                <a:gd name="T67" fmla="*/ 5170 h 875"/>
                <a:gd name="T68" fmla="+- 0 12708 10072"/>
                <a:gd name="T69" fmla="*/ T68 w 7532"/>
                <a:gd name="T70" fmla="+- 0 5258 4629"/>
                <a:gd name="T71" fmla="*/ 5258 h 875"/>
                <a:gd name="T72" fmla="+- 0 12833 10072"/>
                <a:gd name="T73" fmla="*/ T72 w 7532"/>
                <a:gd name="T74" fmla="+- 0 5355 4629"/>
                <a:gd name="T75" fmla="*/ 5355 h 875"/>
                <a:gd name="T76" fmla="+- 0 12959 10072"/>
                <a:gd name="T77" fmla="*/ T76 w 7532"/>
                <a:gd name="T78" fmla="+- 0 5441 4629"/>
                <a:gd name="T79" fmla="*/ 5441 h 875"/>
                <a:gd name="T80" fmla="+- 0 13084 10072"/>
                <a:gd name="T81" fmla="*/ T80 w 7532"/>
                <a:gd name="T82" fmla="+- 0 5494 4629"/>
                <a:gd name="T83" fmla="*/ 5494 h 875"/>
                <a:gd name="T84" fmla="+- 0 13227 10072"/>
                <a:gd name="T85" fmla="*/ T84 w 7532"/>
                <a:gd name="T86" fmla="+- 0 5500 4629"/>
                <a:gd name="T87" fmla="*/ 5500 h 875"/>
                <a:gd name="T88" fmla="+- 0 13371 10072"/>
                <a:gd name="T89" fmla="*/ T88 w 7532"/>
                <a:gd name="T90" fmla="+- 0 5468 4629"/>
                <a:gd name="T91" fmla="*/ 5468 h 875"/>
                <a:gd name="T92" fmla="+- 0 13514 10072"/>
                <a:gd name="T93" fmla="*/ T92 w 7532"/>
                <a:gd name="T94" fmla="+- 0 5424 4629"/>
                <a:gd name="T95" fmla="*/ 5424 h 875"/>
                <a:gd name="T96" fmla="+- 0 13658 10072"/>
                <a:gd name="T97" fmla="*/ T96 w 7532"/>
                <a:gd name="T98" fmla="+- 0 5388 4629"/>
                <a:gd name="T99" fmla="*/ 5388 h 875"/>
                <a:gd name="T100" fmla="+- 0 13801 10072"/>
                <a:gd name="T101" fmla="*/ T100 w 7532"/>
                <a:gd name="T102" fmla="+- 0 5343 4629"/>
                <a:gd name="T103" fmla="*/ 5343 h 875"/>
                <a:gd name="T104" fmla="+- 0 13945 10072"/>
                <a:gd name="T105" fmla="*/ T104 w 7532"/>
                <a:gd name="T106" fmla="+- 0 5302 4629"/>
                <a:gd name="T107" fmla="*/ 5302 h 875"/>
                <a:gd name="T108" fmla="+- 0 14088 10072"/>
                <a:gd name="T109" fmla="*/ T108 w 7532"/>
                <a:gd name="T110" fmla="+- 0 5280 4629"/>
                <a:gd name="T111" fmla="*/ 5280 h 875"/>
                <a:gd name="T112" fmla="+- 0 14256 10072"/>
                <a:gd name="T113" fmla="*/ T112 w 7532"/>
                <a:gd name="T114" fmla="+- 0 5296 4629"/>
                <a:gd name="T115" fmla="*/ 5296 h 875"/>
                <a:gd name="T116" fmla="+- 0 14423 10072"/>
                <a:gd name="T117" fmla="*/ T116 w 7532"/>
                <a:gd name="T118" fmla="+- 0 5336 4629"/>
                <a:gd name="T119" fmla="*/ 5336 h 875"/>
                <a:gd name="T120" fmla="+- 0 14590 10072"/>
                <a:gd name="T121" fmla="*/ T120 w 7532"/>
                <a:gd name="T122" fmla="+- 0 5367 4629"/>
                <a:gd name="T123" fmla="*/ 5367 h 875"/>
                <a:gd name="T124" fmla="+- 0 14758 10072"/>
                <a:gd name="T125" fmla="*/ T124 w 7532"/>
                <a:gd name="T126" fmla="+- 0 5375 4629"/>
                <a:gd name="T127" fmla="*/ 5375 h 875"/>
                <a:gd name="T128" fmla="+- 0 14925 10072"/>
                <a:gd name="T129" fmla="*/ T128 w 7532"/>
                <a:gd name="T130" fmla="+- 0 5375 4629"/>
                <a:gd name="T131" fmla="*/ 5375 h 875"/>
                <a:gd name="T132" fmla="+- 0 15092 10072"/>
                <a:gd name="T133" fmla="*/ T132 w 7532"/>
                <a:gd name="T134" fmla="+- 0 5373 4629"/>
                <a:gd name="T135" fmla="*/ 5373 h 875"/>
                <a:gd name="T136" fmla="+- 0 15260 10072"/>
                <a:gd name="T137" fmla="*/ T136 w 7532"/>
                <a:gd name="T138" fmla="+- 0 5366 4629"/>
                <a:gd name="T139" fmla="*/ 5366 h 875"/>
                <a:gd name="T140" fmla="+- 0 15427 10072"/>
                <a:gd name="T141" fmla="*/ T140 w 7532"/>
                <a:gd name="T142" fmla="+- 0 5358 4629"/>
                <a:gd name="T143" fmla="*/ 5358 h 875"/>
                <a:gd name="T144" fmla="+- 0 15594 10072"/>
                <a:gd name="T145" fmla="*/ T144 w 7532"/>
                <a:gd name="T146" fmla="+- 0 5361 4629"/>
                <a:gd name="T147" fmla="*/ 5361 h 875"/>
                <a:gd name="T148" fmla="+- 0 15762 10072"/>
                <a:gd name="T149" fmla="*/ T148 w 7532"/>
                <a:gd name="T150" fmla="+- 0 5389 4629"/>
                <a:gd name="T151" fmla="*/ 5389 h 875"/>
                <a:gd name="T152" fmla="+- 0 15929 10072"/>
                <a:gd name="T153" fmla="*/ T152 w 7532"/>
                <a:gd name="T154" fmla="+- 0 5428 4629"/>
                <a:gd name="T155" fmla="*/ 5428 h 875"/>
                <a:gd name="T156" fmla="+- 0 16097 10072"/>
                <a:gd name="T157" fmla="*/ T156 w 7532"/>
                <a:gd name="T158" fmla="+- 0 5453 4629"/>
                <a:gd name="T159" fmla="*/ 5453 h 875"/>
                <a:gd name="T160" fmla="+- 0 16264 10072"/>
                <a:gd name="T161" fmla="*/ T160 w 7532"/>
                <a:gd name="T162" fmla="+- 0 5445 4629"/>
                <a:gd name="T163" fmla="*/ 5445 h 875"/>
                <a:gd name="T164" fmla="+- 0 16431 10072"/>
                <a:gd name="T165" fmla="*/ T164 w 7532"/>
                <a:gd name="T166" fmla="+- 0 5423 4629"/>
                <a:gd name="T167" fmla="*/ 5423 h 875"/>
                <a:gd name="T168" fmla="+- 0 16599 10072"/>
                <a:gd name="T169" fmla="*/ T168 w 7532"/>
                <a:gd name="T170" fmla="+- 0 5408 4629"/>
                <a:gd name="T171" fmla="*/ 5408 h 875"/>
                <a:gd name="T172" fmla="+- 0 16766 10072"/>
                <a:gd name="T173" fmla="*/ T172 w 7532"/>
                <a:gd name="T174" fmla="+- 0 5419 4629"/>
                <a:gd name="T175" fmla="*/ 5419 h 875"/>
                <a:gd name="T176" fmla="+- 0 16933 10072"/>
                <a:gd name="T177" fmla="*/ T176 w 7532"/>
                <a:gd name="T178" fmla="+- 0 5438 4629"/>
                <a:gd name="T179" fmla="*/ 5438 h 875"/>
                <a:gd name="T180" fmla="+- 0 17101 10072"/>
                <a:gd name="T181" fmla="*/ T180 w 7532"/>
                <a:gd name="T182" fmla="+- 0 5434 4629"/>
                <a:gd name="T183" fmla="*/ 5434 h 875"/>
                <a:gd name="T184" fmla="+- 0 17244 10072"/>
                <a:gd name="T185" fmla="*/ T184 w 7532"/>
                <a:gd name="T186" fmla="+- 0 5398 4629"/>
                <a:gd name="T187" fmla="*/ 5398 h 875"/>
                <a:gd name="T188" fmla="+- 0 17388 10072"/>
                <a:gd name="T189" fmla="*/ T188 w 7532"/>
                <a:gd name="T190" fmla="+- 0 5342 4629"/>
                <a:gd name="T191" fmla="*/ 5342 h 875"/>
                <a:gd name="T192" fmla="+- 0 17531 10072"/>
                <a:gd name="T193" fmla="*/ T192 w 7532"/>
                <a:gd name="T194" fmla="+- 0 5281 4629"/>
                <a:gd name="T195" fmla="*/ 5281 h 87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</a:cxnLst>
              <a:rect l="0" t="0" r="r" b="b"/>
              <a:pathLst>
                <a:path w="7532" h="875">
                  <a:moveTo>
                    <a:pt x="0" y="52"/>
                  </a:moveTo>
                  <a:lnTo>
                    <a:pt x="83" y="68"/>
                  </a:lnTo>
                  <a:lnTo>
                    <a:pt x="167" y="85"/>
                  </a:lnTo>
                  <a:lnTo>
                    <a:pt x="251" y="103"/>
                  </a:lnTo>
                  <a:lnTo>
                    <a:pt x="334" y="118"/>
                  </a:lnTo>
                  <a:lnTo>
                    <a:pt x="418" y="130"/>
                  </a:lnTo>
                  <a:lnTo>
                    <a:pt x="502" y="136"/>
                  </a:lnTo>
                  <a:lnTo>
                    <a:pt x="585" y="136"/>
                  </a:lnTo>
                  <a:lnTo>
                    <a:pt x="669" y="131"/>
                  </a:lnTo>
                  <a:lnTo>
                    <a:pt x="753" y="122"/>
                  </a:lnTo>
                  <a:lnTo>
                    <a:pt x="836" y="111"/>
                  </a:lnTo>
                  <a:lnTo>
                    <a:pt x="920" y="99"/>
                  </a:lnTo>
                  <a:lnTo>
                    <a:pt x="1004" y="87"/>
                  </a:lnTo>
                  <a:lnTo>
                    <a:pt x="1076" y="74"/>
                  </a:lnTo>
                  <a:lnTo>
                    <a:pt x="1147" y="57"/>
                  </a:lnTo>
                  <a:lnTo>
                    <a:pt x="1219" y="37"/>
                  </a:lnTo>
                  <a:lnTo>
                    <a:pt x="1291" y="19"/>
                  </a:lnTo>
                  <a:lnTo>
                    <a:pt x="1362" y="6"/>
                  </a:lnTo>
                  <a:lnTo>
                    <a:pt x="1434" y="0"/>
                  </a:lnTo>
                  <a:lnTo>
                    <a:pt x="1506" y="5"/>
                  </a:lnTo>
                  <a:lnTo>
                    <a:pt x="1578" y="23"/>
                  </a:lnTo>
                  <a:lnTo>
                    <a:pt x="1649" y="50"/>
                  </a:lnTo>
                  <a:lnTo>
                    <a:pt x="1721" y="86"/>
                  </a:lnTo>
                  <a:lnTo>
                    <a:pt x="1793" y="126"/>
                  </a:lnTo>
                  <a:lnTo>
                    <a:pt x="1865" y="168"/>
                  </a:lnTo>
                  <a:lnTo>
                    <a:pt x="1936" y="211"/>
                  </a:lnTo>
                  <a:lnTo>
                    <a:pt x="2008" y="251"/>
                  </a:lnTo>
                  <a:lnTo>
                    <a:pt x="2080" y="290"/>
                  </a:lnTo>
                  <a:lnTo>
                    <a:pt x="2151" y="330"/>
                  </a:lnTo>
                  <a:lnTo>
                    <a:pt x="2223" y="370"/>
                  </a:lnTo>
                  <a:lnTo>
                    <a:pt x="2295" y="412"/>
                  </a:lnTo>
                  <a:lnTo>
                    <a:pt x="2367" y="454"/>
                  </a:lnTo>
                  <a:lnTo>
                    <a:pt x="2438" y="497"/>
                  </a:lnTo>
                  <a:lnTo>
                    <a:pt x="2510" y="541"/>
                  </a:lnTo>
                  <a:lnTo>
                    <a:pt x="2573" y="582"/>
                  </a:lnTo>
                  <a:lnTo>
                    <a:pt x="2636" y="629"/>
                  </a:lnTo>
                  <a:lnTo>
                    <a:pt x="2698" y="678"/>
                  </a:lnTo>
                  <a:lnTo>
                    <a:pt x="2761" y="726"/>
                  </a:lnTo>
                  <a:lnTo>
                    <a:pt x="2824" y="772"/>
                  </a:lnTo>
                  <a:lnTo>
                    <a:pt x="2887" y="812"/>
                  </a:lnTo>
                  <a:lnTo>
                    <a:pt x="2949" y="844"/>
                  </a:lnTo>
                  <a:lnTo>
                    <a:pt x="3012" y="865"/>
                  </a:lnTo>
                  <a:lnTo>
                    <a:pt x="3084" y="874"/>
                  </a:lnTo>
                  <a:lnTo>
                    <a:pt x="3155" y="871"/>
                  </a:lnTo>
                  <a:lnTo>
                    <a:pt x="3227" y="858"/>
                  </a:lnTo>
                  <a:lnTo>
                    <a:pt x="3299" y="839"/>
                  </a:lnTo>
                  <a:lnTo>
                    <a:pt x="3371" y="817"/>
                  </a:lnTo>
                  <a:lnTo>
                    <a:pt x="3442" y="795"/>
                  </a:lnTo>
                  <a:lnTo>
                    <a:pt x="3514" y="777"/>
                  </a:lnTo>
                  <a:lnTo>
                    <a:pt x="3586" y="759"/>
                  </a:lnTo>
                  <a:lnTo>
                    <a:pt x="3658" y="737"/>
                  </a:lnTo>
                  <a:lnTo>
                    <a:pt x="3729" y="714"/>
                  </a:lnTo>
                  <a:lnTo>
                    <a:pt x="3801" y="692"/>
                  </a:lnTo>
                  <a:lnTo>
                    <a:pt x="3873" y="673"/>
                  </a:lnTo>
                  <a:lnTo>
                    <a:pt x="3944" y="659"/>
                  </a:lnTo>
                  <a:lnTo>
                    <a:pt x="4016" y="651"/>
                  </a:lnTo>
                  <a:lnTo>
                    <a:pt x="4100" y="654"/>
                  </a:lnTo>
                  <a:lnTo>
                    <a:pt x="4184" y="667"/>
                  </a:lnTo>
                  <a:lnTo>
                    <a:pt x="4267" y="686"/>
                  </a:lnTo>
                  <a:lnTo>
                    <a:pt x="4351" y="707"/>
                  </a:lnTo>
                  <a:lnTo>
                    <a:pt x="4435" y="725"/>
                  </a:lnTo>
                  <a:lnTo>
                    <a:pt x="4518" y="738"/>
                  </a:lnTo>
                  <a:lnTo>
                    <a:pt x="4602" y="743"/>
                  </a:lnTo>
                  <a:lnTo>
                    <a:pt x="4686" y="746"/>
                  </a:lnTo>
                  <a:lnTo>
                    <a:pt x="4769" y="747"/>
                  </a:lnTo>
                  <a:lnTo>
                    <a:pt x="4853" y="746"/>
                  </a:lnTo>
                  <a:lnTo>
                    <a:pt x="4937" y="745"/>
                  </a:lnTo>
                  <a:lnTo>
                    <a:pt x="5020" y="744"/>
                  </a:lnTo>
                  <a:lnTo>
                    <a:pt x="5104" y="742"/>
                  </a:lnTo>
                  <a:lnTo>
                    <a:pt x="5188" y="737"/>
                  </a:lnTo>
                  <a:lnTo>
                    <a:pt x="5271" y="732"/>
                  </a:lnTo>
                  <a:lnTo>
                    <a:pt x="5355" y="729"/>
                  </a:lnTo>
                  <a:lnTo>
                    <a:pt x="5439" y="728"/>
                  </a:lnTo>
                  <a:lnTo>
                    <a:pt x="5522" y="732"/>
                  </a:lnTo>
                  <a:lnTo>
                    <a:pt x="5606" y="742"/>
                  </a:lnTo>
                  <a:lnTo>
                    <a:pt x="5690" y="760"/>
                  </a:lnTo>
                  <a:lnTo>
                    <a:pt x="5773" y="780"/>
                  </a:lnTo>
                  <a:lnTo>
                    <a:pt x="5857" y="799"/>
                  </a:lnTo>
                  <a:lnTo>
                    <a:pt x="5941" y="815"/>
                  </a:lnTo>
                  <a:lnTo>
                    <a:pt x="6025" y="824"/>
                  </a:lnTo>
                  <a:lnTo>
                    <a:pt x="6108" y="823"/>
                  </a:lnTo>
                  <a:lnTo>
                    <a:pt x="6192" y="816"/>
                  </a:lnTo>
                  <a:lnTo>
                    <a:pt x="6276" y="805"/>
                  </a:lnTo>
                  <a:lnTo>
                    <a:pt x="6359" y="794"/>
                  </a:lnTo>
                  <a:lnTo>
                    <a:pt x="6443" y="784"/>
                  </a:lnTo>
                  <a:lnTo>
                    <a:pt x="6527" y="779"/>
                  </a:lnTo>
                  <a:lnTo>
                    <a:pt x="6610" y="781"/>
                  </a:lnTo>
                  <a:lnTo>
                    <a:pt x="6694" y="790"/>
                  </a:lnTo>
                  <a:lnTo>
                    <a:pt x="6778" y="800"/>
                  </a:lnTo>
                  <a:lnTo>
                    <a:pt x="6861" y="809"/>
                  </a:lnTo>
                  <a:lnTo>
                    <a:pt x="6945" y="812"/>
                  </a:lnTo>
                  <a:lnTo>
                    <a:pt x="7029" y="805"/>
                  </a:lnTo>
                  <a:lnTo>
                    <a:pt x="7100" y="790"/>
                  </a:lnTo>
                  <a:lnTo>
                    <a:pt x="7172" y="769"/>
                  </a:lnTo>
                  <a:lnTo>
                    <a:pt x="7244" y="743"/>
                  </a:lnTo>
                  <a:lnTo>
                    <a:pt x="7316" y="713"/>
                  </a:lnTo>
                  <a:lnTo>
                    <a:pt x="7387" y="682"/>
                  </a:lnTo>
                  <a:lnTo>
                    <a:pt x="7459" y="652"/>
                  </a:lnTo>
                  <a:lnTo>
                    <a:pt x="7531" y="625"/>
                  </a:lnTo>
                </a:path>
              </a:pathLst>
            </a:custGeom>
            <a:noFill/>
            <a:ln w="28575">
              <a:solidFill>
                <a:srgbClr val="E85F5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pic>
          <p:nvPicPr>
            <p:cNvPr id="5202" name="Picture 82"/>
            <p:cNvPicPr>
              <a:picLocks noChangeAspect="1" noChangeArrowheads="1"/>
            </p:cNvPicPr>
            <p:nvPr/>
          </p:nvPicPr>
          <p:blipFill>
            <a:blip r:embed="rId7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12" y="4624"/>
              <a:ext cx="11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03" name="Picture 83"/>
            <p:cNvPicPr>
              <a:picLocks noChangeAspect="1" noChangeArrowheads="1"/>
            </p:cNvPicPr>
            <p:nvPr/>
          </p:nvPicPr>
          <p:blipFill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16" y="4708"/>
              <a:ext cx="11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04" name="Picture 84"/>
            <p:cNvPicPr>
              <a:picLocks noChangeAspect="1" noChangeArrowheads="1"/>
            </p:cNvPicPr>
            <p:nvPr/>
          </p:nvPicPr>
          <p:blipFill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8" y="4657"/>
              <a:ext cx="11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05" name="Picture 85"/>
            <p:cNvPicPr>
              <a:picLocks noChangeAspect="1" noChangeArrowheads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9" y="4576"/>
              <a:ext cx="11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06" name="Picture 86"/>
            <p:cNvPicPr>
              <a:picLocks noChangeAspect="1" noChangeArrowheads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21" y="4823"/>
              <a:ext cx="11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07" name="Picture 87"/>
            <p:cNvPicPr>
              <a:picLocks noChangeAspect="1" noChangeArrowheads="1"/>
            </p:cNvPicPr>
            <p:nvPr/>
          </p:nvPicPr>
          <p:blipFill>
            <a:blip r:embed="rId7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25" y="5111"/>
              <a:ext cx="11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08" name="Picture 88"/>
            <p:cNvPicPr>
              <a:picLocks noChangeAspect="1" noChangeArrowheads="1"/>
            </p:cNvPicPr>
            <p:nvPr/>
          </p:nvPicPr>
          <p:blipFill>
            <a:blip r:embed="rId7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26" y="5437"/>
              <a:ext cx="11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09" name="Picture 89"/>
            <p:cNvPicPr>
              <a:picLocks noChangeAspect="1" noChangeArrowheads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28" y="5349"/>
              <a:ext cx="11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10" name="Picture 90"/>
            <p:cNvPicPr>
              <a:picLocks noChangeAspect="1" noChangeArrowheads="1"/>
            </p:cNvPicPr>
            <p:nvPr/>
          </p:nvPicPr>
          <p:blipFill>
            <a:blip r:embed="rId7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0" y="5224"/>
              <a:ext cx="11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11" name="Picture 91"/>
            <p:cNvPicPr>
              <a:picLocks noChangeAspect="1" noChangeArrowheads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31" y="5310"/>
              <a:ext cx="11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12" name="Picture 92"/>
            <p:cNvPicPr>
              <a:picLocks noChangeAspect="1" noChangeArrowheads="1"/>
            </p:cNvPicPr>
            <p:nvPr/>
          </p:nvPicPr>
          <p:blipFill>
            <a:blip r:embed="rId7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35" y="5315"/>
              <a:ext cx="11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13" name="Picture 93"/>
            <p:cNvPicPr>
              <a:picLocks noChangeAspect="1" noChangeArrowheads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37" y="5303"/>
              <a:ext cx="11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14" name="Picture 94"/>
            <p:cNvPicPr>
              <a:picLocks noChangeAspect="1" noChangeArrowheads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38" y="5394"/>
              <a:ext cx="11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15" name="Picture 95"/>
            <p:cNvPicPr>
              <a:picLocks noChangeAspect="1" noChangeArrowheads="1"/>
            </p:cNvPicPr>
            <p:nvPr/>
          </p:nvPicPr>
          <p:blipFill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40" y="5351"/>
              <a:ext cx="11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16" name="Picture 96"/>
            <p:cNvPicPr>
              <a:picLocks noChangeAspect="1" noChangeArrowheads="1"/>
            </p:cNvPicPr>
            <p:nvPr/>
          </p:nvPicPr>
          <p:blipFill>
            <a:blip r:embed="rId7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44" y="5377"/>
              <a:ext cx="11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17" name="Picture 97"/>
            <p:cNvPicPr>
              <a:picLocks noChangeAspect="1" noChangeArrowheads="1"/>
            </p:cNvPicPr>
            <p:nvPr/>
          </p:nvPicPr>
          <p:blipFill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46" y="5195"/>
              <a:ext cx="11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18" name="Picture 98"/>
            <p:cNvPicPr>
              <a:picLocks noChangeAspect="1" noChangeArrowheads="1"/>
            </p:cNvPicPr>
            <p:nvPr/>
          </p:nvPicPr>
          <p:blipFill>
            <a:blip r:embed="rId7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5" y="4278"/>
              <a:ext cx="561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19" name="Picture 99"/>
            <p:cNvPicPr>
              <a:picLocks noChangeAspect="1" noChangeArrowheads="1"/>
            </p:cNvPicPr>
            <p:nvPr/>
          </p:nvPicPr>
          <p:blipFill>
            <a:blip r:embed="rId7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2" y="4362"/>
              <a:ext cx="527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0" name="Picture 100"/>
            <p:cNvPicPr>
              <a:picLocks noChangeAspect="1" noChangeArrowheads="1"/>
            </p:cNvPicPr>
            <p:nvPr/>
          </p:nvPicPr>
          <p:blipFill>
            <a:blip r:embed="rId7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2" y="4313"/>
              <a:ext cx="577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1" name="Picture 101"/>
            <p:cNvPicPr>
              <a:picLocks noChangeAspect="1" noChangeArrowheads="1"/>
            </p:cNvPicPr>
            <p:nvPr/>
          </p:nvPicPr>
          <p:blipFill>
            <a:blip r:embed="rId7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75" y="4231"/>
              <a:ext cx="580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2" name="Picture 102"/>
            <p:cNvPicPr>
              <a:picLocks noChangeAspect="1" noChangeArrowheads="1"/>
            </p:cNvPicPr>
            <p:nvPr/>
          </p:nvPicPr>
          <p:blipFill>
            <a:blip r:embed="rId7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82" y="4478"/>
              <a:ext cx="569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" name="Picture 103"/>
            <p:cNvPicPr>
              <a:picLocks noChangeAspect="1" noChangeArrowheads="1"/>
            </p:cNvPicPr>
            <p:nvPr/>
          </p:nvPicPr>
          <p:blipFill>
            <a:blip r:embed="rId8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05" y="4767"/>
              <a:ext cx="519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4" name="Picture 104"/>
            <p:cNvPicPr>
              <a:picLocks noChangeAspect="1" noChangeArrowheads="1"/>
            </p:cNvPicPr>
            <p:nvPr/>
          </p:nvPicPr>
          <p:blipFill>
            <a:blip r:embed="rId8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1" y="5091"/>
              <a:ext cx="580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5" name="Picture 105"/>
            <p:cNvPicPr>
              <a:picLocks noChangeAspect="1" noChangeArrowheads="1"/>
            </p:cNvPicPr>
            <p:nvPr/>
          </p:nvPicPr>
          <p:blipFill>
            <a:blip r:embed="rId8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88" y="5003"/>
              <a:ext cx="572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6" name="Picture 106"/>
            <p:cNvPicPr>
              <a:picLocks noChangeAspect="1" noChangeArrowheads="1"/>
            </p:cNvPicPr>
            <p:nvPr/>
          </p:nvPicPr>
          <p:blipFill>
            <a:blip r:embed="rId8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2" y="4878"/>
              <a:ext cx="499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7" name="Picture 107"/>
            <p:cNvPicPr>
              <a:picLocks noChangeAspect="1" noChangeArrowheads="1"/>
            </p:cNvPicPr>
            <p:nvPr/>
          </p:nvPicPr>
          <p:blipFill>
            <a:blip r:embed="rId8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24" y="4964"/>
              <a:ext cx="499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8" name="Picture 108"/>
            <p:cNvPicPr>
              <a:picLocks noChangeAspect="1" noChangeArrowheads="1"/>
            </p:cNvPicPr>
            <p:nvPr/>
          </p:nvPicPr>
          <p:blipFill>
            <a:blip r:embed="rId8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26" y="4970"/>
              <a:ext cx="499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9" name="Picture 109"/>
            <p:cNvPicPr>
              <a:picLocks noChangeAspect="1" noChangeArrowheads="1"/>
            </p:cNvPicPr>
            <p:nvPr/>
          </p:nvPicPr>
          <p:blipFill>
            <a:blip r:embed="rId8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19" y="4958"/>
              <a:ext cx="519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30" name="Picture 110"/>
            <p:cNvPicPr>
              <a:picLocks noChangeAspect="1" noChangeArrowheads="1"/>
            </p:cNvPicPr>
            <p:nvPr/>
          </p:nvPicPr>
          <p:blipFill>
            <a:blip r:embed="rId8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92" y="5051"/>
              <a:ext cx="583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31" name="Picture 111"/>
            <p:cNvPicPr>
              <a:picLocks noChangeAspect="1" noChangeArrowheads="1"/>
            </p:cNvPicPr>
            <p:nvPr/>
          </p:nvPicPr>
          <p:blipFill>
            <a:blip r:embed="rId8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80" y="5006"/>
              <a:ext cx="616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32" name="Picture 112"/>
            <p:cNvPicPr>
              <a:picLocks noChangeAspect="1" noChangeArrowheads="1"/>
            </p:cNvPicPr>
            <p:nvPr/>
          </p:nvPicPr>
          <p:blipFill>
            <a:blip r:embed="rId8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87" y="5032"/>
              <a:ext cx="608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33" name="Picture 113"/>
            <p:cNvPicPr>
              <a:picLocks noChangeAspect="1" noChangeArrowheads="1"/>
            </p:cNvPicPr>
            <p:nvPr/>
          </p:nvPicPr>
          <p:blipFill>
            <a:blip r:embed="rId9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23" y="4851"/>
              <a:ext cx="527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34" name="Picture 114"/>
            <p:cNvPicPr>
              <a:picLocks noChangeAspect="1" noChangeArrowheads="1"/>
            </p:cNvPicPr>
            <p:nvPr/>
          </p:nvPicPr>
          <p:blipFill>
            <a:blip r:embed="rId9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75" y="5266"/>
              <a:ext cx="64" cy="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35" name="Picture 115"/>
            <p:cNvPicPr>
              <a:picLocks noChangeAspect="1" noChangeArrowheads="1"/>
            </p:cNvPicPr>
            <p:nvPr/>
          </p:nvPicPr>
          <p:blipFill>
            <a:blip r:embed="rId9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75" y="4470"/>
              <a:ext cx="64" cy="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36" name="Picture 116"/>
            <p:cNvPicPr>
              <a:picLocks noChangeAspect="1" noChangeArrowheads="1"/>
            </p:cNvPicPr>
            <p:nvPr/>
          </p:nvPicPr>
          <p:blipFill>
            <a:blip r:embed="rId9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9" y="5600"/>
              <a:ext cx="59" cy="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37" name="Picture 117"/>
            <p:cNvPicPr>
              <a:picLocks noChangeAspect="1" noChangeArrowheads="1"/>
            </p:cNvPicPr>
            <p:nvPr/>
          </p:nvPicPr>
          <p:blipFill>
            <a:blip r:embed="rId9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1" y="5189"/>
              <a:ext cx="56" cy="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38" name="Picture 118"/>
            <p:cNvPicPr>
              <a:picLocks noChangeAspect="1" noChangeArrowheads="1"/>
            </p:cNvPicPr>
            <p:nvPr/>
          </p:nvPicPr>
          <p:blipFill>
            <a:blip r:embed="rId9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" y="4778"/>
              <a:ext cx="56" cy="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39" name="Picture 119"/>
            <p:cNvPicPr>
              <a:picLocks noChangeAspect="1" noChangeArrowheads="1"/>
            </p:cNvPicPr>
            <p:nvPr/>
          </p:nvPicPr>
          <p:blipFill>
            <a:blip r:embed="rId9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61" y="3897"/>
              <a:ext cx="269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20"/>
          <p:cNvGrpSpPr>
            <a:grpSpLocks/>
          </p:cNvGrpSpPr>
          <p:nvPr/>
        </p:nvGrpSpPr>
        <p:grpSpPr bwMode="auto">
          <a:xfrm>
            <a:off x="5161166" y="3812818"/>
            <a:ext cx="5283866" cy="1196278"/>
            <a:chOff x="9762" y="6629"/>
            <a:chExt cx="8175" cy="1835"/>
          </a:xfrm>
        </p:grpSpPr>
        <p:sp>
          <p:nvSpPr>
            <p:cNvPr id="13" name="AutoShape 121"/>
            <p:cNvSpPr>
              <a:spLocks/>
            </p:cNvSpPr>
            <p:nvPr/>
          </p:nvSpPr>
          <p:spPr bwMode="auto">
            <a:xfrm>
              <a:off x="9928" y="6628"/>
              <a:ext cx="7820" cy="1037"/>
            </a:xfrm>
            <a:custGeom>
              <a:avLst/>
              <a:gdLst>
                <a:gd name="T0" fmla="+- 0 9929 9929"/>
                <a:gd name="T1" fmla="*/ T0 w 7820"/>
                <a:gd name="T2" fmla="+- 0 6814 6629"/>
                <a:gd name="T3" fmla="*/ 6814 h 1037"/>
                <a:gd name="T4" fmla="+- 0 10214 9929"/>
                <a:gd name="T5" fmla="*/ T4 w 7820"/>
                <a:gd name="T6" fmla="+- 0 7666 6629"/>
                <a:gd name="T7" fmla="*/ 7666 h 1037"/>
                <a:gd name="T8" fmla="+- 0 10716 9929"/>
                <a:gd name="T9" fmla="*/ T8 w 7820"/>
                <a:gd name="T10" fmla="+- 0 6629 6629"/>
                <a:gd name="T11" fmla="*/ 6629 h 1037"/>
                <a:gd name="T12" fmla="+- 0 10430 9929"/>
                <a:gd name="T13" fmla="*/ T12 w 7820"/>
                <a:gd name="T14" fmla="+- 0 7666 6629"/>
                <a:gd name="T15" fmla="*/ 7666 h 1037"/>
                <a:gd name="T16" fmla="+- 0 10716 9929"/>
                <a:gd name="T17" fmla="*/ T16 w 7820"/>
                <a:gd name="T18" fmla="+- 0 6629 6629"/>
                <a:gd name="T19" fmla="*/ 6629 h 1037"/>
                <a:gd name="T20" fmla="+- 0 10932 9929"/>
                <a:gd name="T21" fmla="*/ T20 w 7820"/>
                <a:gd name="T22" fmla="+- 0 6662 6629"/>
                <a:gd name="T23" fmla="*/ 6662 h 1037"/>
                <a:gd name="T24" fmla="+- 0 11220 9929"/>
                <a:gd name="T25" fmla="*/ T24 w 7820"/>
                <a:gd name="T26" fmla="+- 0 7666 6629"/>
                <a:gd name="T27" fmla="*/ 7666 h 1037"/>
                <a:gd name="T28" fmla="+- 0 11722 9929"/>
                <a:gd name="T29" fmla="*/ T28 w 7820"/>
                <a:gd name="T30" fmla="+- 0 6677 6629"/>
                <a:gd name="T31" fmla="*/ 6677 h 1037"/>
                <a:gd name="T32" fmla="+- 0 11434 9929"/>
                <a:gd name="T33" fmla="*/ T32 w 7820"/>
                <a:gd name="T34" fmla="+- 0 7666 6629"/>
                <a:gd name="T35" fmla="*/ 7666 h 1037"/>
                <a:gd name="T36" fmla="+- 0 11722 9929"/>
                <a:gd name="T37" fmla="*/ T36 w 7820"/>
                <a:gd name="T38" fmla="+- 0 6677 6629"/>
                <a:gd name="T39" fmla="*/ 6677 h 1037"/>
                <a:gd name="T40" fmla="+- 0 11935 9929"/>
                <a:gd name="T41" fmla="*/ T40 w 7820"/>
                <a:gd name="T42" fmla="+- 0 6785 6629"/>
                <a:gd name="T43" fmla="*/ 6785 h 1037"/>
                <a:gd name="T44" fmla="+- 0 12223 9929"/>
                <a:gd name="T45" fmla="*/ T44 w 7820"/>
                <a:gd name="T46" fmla="+- 0 7666 6629"/>
                <a:gd name="T47" fmla="*/ 7666 h 1037"/>
                <a:gd name="T48" fmla="+- 0 12725 9929"/>
                <a:gd name="T49" fmla="*/ T48 w 7820"/>
                <a:gd name="T50" fmla="+- 0 6742 6629"/>
                <a:gd name="T51" fmla="*/ 6742 h 1037"/>
                <a:gd name="T52" fmla="+- 0 12439 9929"/>
                <a:gd name="T53" fmla="*/ T52 w 7820"/>
                <a:gd name="T54" fmla="+- 0 7666 6629"/>
                <a:gd name="T55" fmla="*/ 7666 h 1037"/>
                <a:gd name="T56" fmla="+- 0 12725 9929"/>
                <a:gd name="T57" fmla="*/ T56 w 7820"/>
                <a:gd name="T58" fmla="+- 0 6742 6629"/>
                <a:gd name="T59" fmla="*/ 6742 h 1037"/>
                <a:gd name="T60" fmla="+- 0 12941 9929"/>
                <a:gd name="T61" fmla="*/ T60 w 7820"/>
                <a:gd name="T62" fmla="+- 0 6799 6629"/>
                <a:gd name="T63" fmla="*/ 6799 h 1037"/>
                <a:gd name="T64" fmla="+- 0 13229 9929"/>
                <a:gd name="T65" fmla="*/ T64 w 7820"/>
                <a:gd name="T66" fmla="+- 0 7666 6629"/>
                <a:gd name="T67" fmla="*/ 7666 h 1037"/>
                <a:gd name="T68" fmla="+- 0 13730 9929"/>
                <a:gd name="T69" fmla="*/ T68 w 7820"/>
                <a:gd name="T70" fmla="+- 0 6838 6629"/>
                <a:gd name="T71" fmla="*/ 6838 h 1037"/>
                <a:gd name="T72" fmla="+- 0 13442 9929"/>
                <a:gd name="T73" fmla="*/ T72 w 7820"/>
                <a:gd name="T74" fmla="+- 0 7666 6629"/>
                <a:gd name="T75" fmla="*/ 7666 h 1037"/>
                <a:gd name="T76" fmla="+- 0 13730 9929"/>
                <a:gd name="T77" fmla="*/ T76 w 7820"/>
                <a:gd name="T78" fmla="+- 0 6838 6629"/>
                <a:gd name="T79" fmla="*/ 6838 h 1037"/>
                <a:gd name="T80" fmla="+- 0 13944 9929"/>
                <a:gd name="T81" fmla="*/ T80 w 7820"/>
                <a:gd name="T82" fmla="+- 0 7032 6629"/>
                <a:gd name="T83" fmla="*/ 7032 h 1037"/>
                <a:gd name="T84" fmla="+- 0 14232 9929"/>
                <a:gd name="T85" fmla="*/ T84 w 7820"/>
                <a:gd name="T86" fmla="+- 0 7666 6629"/>
                <a:gd name="T87" fmla="*/ 7666 h 1037"/>
                <a:gd name="T88" fmla="+- 0 14734 9929"/>
                <a:gd name="T89" fmla="*/ T88 w 7820"/>
                <a:gd name="T90" fmla="+- 0 7301 6629"/>
                <a:gd name="T91" fmla="*/ 7301 h 1037"/>
                <a:gd name="T92" fmla="+- 0 14448 9929"/>
                <a:gd name="T93" fmla="*/ T92 w 7820"/>
                <a:gd name="T94" fmla="+- 0 7666 6629"/>
                <a:gd name="T95" fmla="*/ 7666 h 1037"/>
                <a:gd name="T96" fmla="+- 0 14734 9929"/>
                <a:gd name="T97" fmla="*/ T96 w 7820"/>
                <a:gd name="T98" fmla="+- 0 7301 6629"/>
                <a:gd name="T99" fmla="*/ 7301 h 1037"/>
                <a:gd name="T100" fmla="+- 0 14950 9929"/>
                <a:gd name="T101" fmla="*/ T100 w 7820"/>
                <a:gd name="T102" fmla="+- 0 7406 6629"/>
                <a:gd name="T103" fmla="*/ 7406 h 1037"/>
                <a:gd name="T104" fmla="+- 0 15238 9929"/>
                <a:gd name="T105" fmla="*/ T104 w 7820"/>
                <a:gd name="T106" fmla="+- 0 7666 6629"/>
                <a:gd name="T107" fmla="*/ 7666 h 1037"/>
                <a:gd name="T108" fmla="+- 0 15739 9929"/>
                <a:gd name="T109" fmla="*/ T108 w 7820"/>
                <a:gd name="T110" fmla="+- 0 7361 6629"/>
                <a:gd name="T111" fmla="*/ 7361 h 1037"/>
                <a:gd name="T112" fmla="+- 0 15451 9929"/>
                <a:gd name="T113" fmla="*/ T112 w 7820"/>
                <a:gd name="T114" fmla="+- 0 7666 6629"/>
                <a:gd name="T115" fmla="*/ 7666 h 1037"/>
                <a:gd name="T116" fmla="+- 0 15739 9929"/>
                <a:gd name="T117" fmla="*/ T116 w 7820"/>
                <a:gd name="T118" fmla="+- 0 7361 6629"/>
                <a:gd name="T119" fmla="*/ 7361 h 1037"/>
                <a:gd name="T120" fmla="+- 0 15953 9929"/>
                <a:gd name="T121" fmla="*/ T120 w 7820"/>
                <a:gd name="T122" fmla="+- 0 7207 6629"/>
                <a:gd name="T123" fmla="*/ 7207 h 1037"/>
                <a:gd name="T124" fmla="+- 0 16241 9929"/>
                <a:gd name="T125" fmla="*/ T124 w 7820"/>
                <a:gd name="T126" fmla="+- 0 7666 6629"/>
                <a:gd name="T127" fmla="*/ 7666 h 1037"/>
                <a:gd name="T128" fmla="+- 0 16742 9929"/>
                <a:gd name="T129" fmla="*/ T128 w 7820"/>
                <a:gd name="T130" fmla="+- 0 7229 6629"/>
                <a:gd name="T131" fmla="*/ 7229 h 1037"/>
                <a:gd name="T132" fmla="+- 0 16457 9929"/>
                <a:gd name="T133" fmla="*/ T132 w 7820"/>
                <a:gd name="T134" fmla="+- 0 7666 6629"/>
                <a:gd name="T135" fmla="*/ 7666 h 1037"/>
                <a:gd name="T136" fmla="+- 0 16742 9929"/>
                <a:gd name="T137" fmla="*/ T136 w 7820"/>
                <a:gd name="T138" fmla="+- 0 7229 6629"/>
                <a:gd name="T139" fmla="*/ 7229 h 1037"/>
                <a:gd name="T140" fmla="+- 0 16958 9929"/>
                <a:gd name="T141" fmla="*/ T140 w 7820"/>
                <a:gd name="T142" fmla="+- 0 7200 6629"/>
                <a:gd name="T143" fmla="*/ 7200 h 1037"/>
                <a:gd name="T144" fmla="+- 0 17246 9929"/>
                <a:gd name="T145" fmla="*/ T144 w 7820"/>
                <a:gd name="T146" fmla="+- 0 7666 6629"/>
                <a:gd name="T147" fmla="*/ 7666 h 1037"/>
                <a:gd name="T148" fmla="+- 0 17748 9929"/>
                <a:gd name="T149" fmla="*/ T148 w 7820"/>
                <a:gd name="T150" fmla="+- 0 7229 6629"/>
                <a:gd name="T151" fmla="*/ 7229 h 1037"/>
                <a:gd name="T152" fmla="+- 0 17460 9929"/>
                <a:gd name="T153" fmla="*/ T152 w 7820"/>
                <a:gd name="T154" fmla="+- 0 7666 6629"/>
                <a:gd name="T155" fmla="*/ 7666 h 1037"/>
                <a:gd name="T156" fmla="+- 0 17748 9929"/>
                <a:gd name="T157" fmla="*/ T156 w 7820"/>
                <a:gd name="T158" fmla="+- 0 7229 6629"/>
                <a:gd name="T159" fmla="*/ 7229 h 103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</a:cxnLst>
              <a:rect l="0" t="0" r="r" b="b"/>
              <a:pathLst>
                <a:path w="7820" h="1037">
                  <a:moveTo>
                    <a:pt x="285" y="185"/>
                  </a:moveTo>
                  <a:lnTo>
                    <a:pt x="0" y="185"/>
                  </a:lnTo>
                  <a:lnTo>
                    <a:pt x="0" y="1037"/>
                  </a:lnTo>
                  <a:lnTo>
                    <a:pt x="285" y="1037"/>
                  </a:lnTo>
                  <a:lnTo>
                    <a:pt x="285" y="185"/>
                  </a:lnTo>
                  <a:close/>
                  <a:moveTo>
                    <a:pt x="787" y="0"/>
                  </a:moveTo>
                  <a:lnTo>
                    <a:pt x="501" y="0"/>
                  </a:lnTo>
                  <a:lnTo>
                    <a:pt x="501" y="1037"/>
                  </a:lnTo>
                  <a:lnTo>
                    <a:pt x="787" y="1037"/>
                  </a:lnTo>
                  <a:lnTo>
                    <a:pt x="787" y="0"/>
                  </a:lnTo>
                  <a:close/>
                  <a:moveTo>
                    <a:pt x="1291" y="33"/>
                  </a:moveTo>
                  <a:lnTo>
                    <a:pt x="1003" y="33"/>
                  </a:lnTo>
                  <a:lnTo>
                    <a:pt x="1003" y="1037"/>
                  </a:lnTo>
                  <a:lnTo>
                    <a:pt x="1291" y="1037"/>
                  </a:lnTo>
                  <a:lnTo>
                    <a:pt x="1291" y="33"/>
                  </a:lnTo>
                  <a:close/>
                  <a:moveTo>
                    <a:pt x="1793" y="48"/>
                  </a:moveTo>
                  <a:lnTo>
                    <a:pt x="1505" y="48"/>
                  </a:lnTo>
                  <a:lnTo>
                    <a:pt x="1505" y="1037"/>
                  </a:lnTo>
                  <a:lnTo>
                    <a:pt x="1793" y="1037"/>
                  </a:lnTo>
                  <a:lnTo>
                    <a:pt x="1793" y="48"/>
                  </a:lnTo>
                  <a:close/>
                  <a:moveTo>
                    <a:pt x="2294" y="156"/>
                  </a:moveTo>
                  <a:lnTo>
                    <a:pt x="2006" y="156"/>
                  </a:lnTo>
                  <a:lnTo>
                    <a:pt x="2006" y="1037"/>
                  </a:lnTo>
                  <a:lnTo>
                    <a:pt x="2294" y="1037"/>
                  </a:lnTo>
                  <a:lnTo>
                    <a:pt x="2294" y="156"/>
                  </a:lnTo>
                  <a:close/>
                  <a:moveTo>
                    <a:pt x="2796" y="113"/>
                  </a:moveTo>
                  <a:lnTo>
                    <a:pt x="2510" y="113"/>
                  </a:lnTo>
                  <a:lnTo>
                    <a:pt x="2510" y="1037"/>
                  </a:lnTo>
                  <a:lnTo>
                    <a:pt x="2796" y="1037"/>
                  </a:lnTo>
                  <a:lnTo>
                    <a:pt x="2796" y="113"/>
                  </a:lnTo>
                  <a:close/>
                  <a:moveTo>
                    <a:pt x="3300" y="170"/>
                  </a:moveTo>
                  <a:lnTo>
                    <a:pt x="3012" y="170"/>
                  </a:lnTo>
                  <a:lnTo>
                    <a:pt x="3012" y="1037"/>
                  </a:lnTo>
                  <a:lnTo>
                    <a:pt x="3300" y="1037"/>
                  </a:lnTo>
                  <a:lnTo>
                    <a:pt x="3300" y="170"/>
                  </a:lnTo>
                  <a:close/>
                  <a:moveTo>
                    <a:pt x="3801" y="209"/>
                  </a:moveTo>
                  <a:lnTo>
                    <a:pt x="3513" y="209"/>
                  </a:lnTo>
                  <a:lnTo>
                    <a:pt x="3513" y="1037"/>
                  </a:lnTo>
                  <a:lnTo>
                    <a:pt x="3801" y="1037"/>
                  </a:lnTo>
                  <a:lnTo>
                    <a:pt x="3801" y="209"/>
                  </a:lnTo>
                  <a:close/>
                  <a:moveTo>
                    <a:pt x="4303" y="403"/>
                  </a:moveTo>
                  <a:lnTo>
                    <a:pt x="4015" y="403"/>
                  </a:lnTo>
                  <a:lnTo>
                    <a:pt x="4015" y="1037"/>
                  </a:lnTo>
                  <a:lnTo>
                    <a:pt x="4303" y="1037"/>
                  </a:lnTo>
                  <a:lnTo>
                    <a:pt x="4303" y="403"/>
                  </a:lnTo>
                  <a:close/>
                  <a:moveTo>
                    <a:pt x="4805" y="672"/>
                  </a:moveTo>
                  <a:lnTo>
                    <a:pt x="4519" y="672"/>
                  </a:lnTo>
                  <a:lnTo>
                    <a:pt x="4519" y="1037"/>
                  </a:lnTo>
                  <a:lnTo>
                    <a:pt x="4805" y="1037"/>
                  </a:lnTo>
                  <a:lnTo>
                    <a:pt x="4805" y="672"/>
                  </a:lnTo>
                  <a:close/>
                  <a:moveTo>
                    <a:pt x="5309" y="777"/>
                  </a:moveTo>
                  <a:lnTo>
                    <a:pt x="5021" y="777"/>
                  </a:lnTo>
                  <a:lnTo>
                    <a:pt x="5021" y="1037"/>
                  </a:lnTo>
                  <a:lnTo>
                    <a:pt x="5309" y="1037"/>
                  </a:lnTo>
                  <a:lnTo>
                    <a:pt x="5309" y="777"/>
                  </a:lnTo>
                  <a:close/>
                  <a:moveTo>
                    <a:pt x="5810" y="732"/>
                  </a:moveTo>
                  <a:lnTo>
                    <a:pt x="5522" y="732"/>
                  </a:lnTo>
                  <a:lnTo>
                    <a:pt x="5522" y="1037"/>
                  </a:lnTo>
                  <a:lnTo>
                    <a:pt x="5810" y="1037"/>
                  </a:lnTo>
                  <a:lnTo>
                    <a:pt x="5810" y="732"/>
                  </a:lnTo>
                  <a:close/>
                  <a:moveTo>
                    <a:pt x="6312" y="578"/>
                  </a:moveTo>
                  <a:lnTo>
                    <a:pt x="6024" y="578"/>
                  </a:lnTo>
                  <a:lnTo>
                    <a:pt x="6024" y="1037"/>
                  </a:lnTo>
                  <a:lnTo>
                    <a:pt x="6312" y="1037"/>
                  </a:lnTo>
                  <a:lnTo>
                    <a:pt x="6312" y="578"/>
                  </a:lnTo>
                  <a:close/>
                  <a:moveTo>
                    <a:pt x="6813" y="600"/>
                  </a:moveTo>
                  <a:lnTo>
                    <a:pt x="6528" y="600"/>
                  </a:lnTo>
                  <a:lnTo>
                    <a:pt x="6528" y="1037"/>
                  </a:lnTo>
                  <a:lnTo>
                    <a:pt x="6813" y="1037"/>
                  </a:lnTo>
                  <a:lnTo>
                    <a:pt x="6813" y="600"/>
                  </a:lnTo>
                  <a:close/>
                  <a:moveTo>
                    <a:pt x="7317" y="571"/>
                  </a:moveTo>
                  <a:lnTo>
                    <a:pt x="7029" y="571"/>
                  </a:lnTo>
                  <a:lnTo>
                    <a:pt x="7029" y="1037"/>
                  </a:lnTo>
                  <a:lnTo>
                    <a:pt x="7317" y="1037"/>
                  </a:lnTo>
                  <a:lnTo>
                    <a:pt x="7317" y="571"/>
                  </a:lnTo>
                  <a:close/>
                  <a:moveTo>
                    <a:pt x="7819" y="600"/>
                  </a:moveTo>
                  <a:lnTo>
                    <a:pt x="7531" y="600"/>
                  </a:lnTo>
                  <a:lnTo>
                    <a:pt x="7531" y="1037"/>
                  </a:lnTo>
                  <a:lnTo>
                    <a:pt x="7819" y="1037"/>
                  </a:lnTo>
                  <a:lnTo>
                    <a:pt x="7819" y="600"/>
                  </a:lnTo>
                  <a:close/>
                </a:path>
              </a:pathLst>
            </a:custGeom>
            <a:solidFill>
              <a:srgbClr val="F09F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4" name="Line 122"/>
            <p:cNvSpPr>
              <a:spLocks noChangeShapeType="1"/>
            </p:cNvSpPr>
            <p:nvPr/>
          </p:nvSpPr>
          <p:spPr bwMode="auto">
            <a:xfrm>
              <a:off x="9821" y="7666"/>
              <a:ext cx="8035" cy="0"/>
            </a:xfrm>
            <a:prstGeom prst="line">
              <a:avLst/>
            </a:prstGeom>
            <a:noFill/>
            <a:ln w="9525">
              <a:solidFill>
                <a:srgbClr val="D9D9D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pic>
          <p:nvPicPr>
            <p:cNvPr id="5243" name="Picture 123"/>
            <p:cNvPicPr>
              <a:picLocks noChangeAspect="1" noChangeArrowheads="1"/>
            </p:cNvPicPr>
            <p:nvPr/>
          </p:nvPicPr>
          <p:blipFill>
            <a:blip r:embed="rId9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40" y="6895"/>
              <a:ext cx="264" cy="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44" name="Picture 124"/>
            <p:cNvPicPr>
              <a:picLocks noChangeAspect="1" noChangeArrowheads="1"/>
            </p:cNvPicPr>
            <p:nvPr/>
          </p:nvPicPr>
          <p:blipFill>
            <a:blip r:embed="rId9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42" y="6799"/>
              <a:ext cx="264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45" name="Picture 125"/>
            <p:cNvPicPr>
              <a:picLocks noChangeAspect="1" noChangeArrowheads="1"/>
            </p:cNvPicPr>
            <p:nvPr/>
          </p:nvPicPr>
          <p:blipFill>
            <a:blip r:embed="rId9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45" y="6803"/>
              <a:ext cx="264" cy="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46" name="Picture 126"/>
            <p:cNvPicPr>
              <a:picLocks noChangeAspect="1" noChangeArrowheads="1"/>
            </p:cNvPicPr>
            <p:nvPr/>
          </p:nvPicPr>
          <p:blipFill>
            <a:blip r:embed="rId10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7" y="6793"/>
              <a:ext cx="264" cy="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47" name="Picture 127"/>
            <p:cNvPicPr>
              <a:picLocks noChangeAspect="1" noChangeArrowheads="1"/>
            </p:cNvPicPr>
            <p:nvPr/>
          </p:nvPicPr>
          <p:blipFill>
            <a:blip r:embed="rId10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49" y="6887"/>
              <a:ext cx="264" cy="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48" name="Picture 128"/>
            <p:cNvPicPr>
              <a:picLocks noChangeAspect="1" noChangeArrowheads="1"/>
            </p:cNvPicPr>
            <p:nvPr/>
          </p:nvPicPr>
          <p:blipFill>
            <a:blip r:embed="rId10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51" y="6842"/>
              <a:ext cx="264" cy="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49" name="Picture 129"/>
            <p:cNvPicPr>
              <a:picLocks noChangeAspect="1" noChangeArrowheads="1"/>
            </p:cNvPicPr>
            <p:nvPr/>
          </p:nvPicPr>
          <p:blipFill>
            <a:blip r:embed="rId10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3" y="6888"/>
              <a:ext cx="264" cy="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50" name="Picture 130"/>
            <p:cNvPicPr>
              <a:picLocks noChangeAspect="1" noChangeArrowheads="1"/>
            </p:cNvPicPr>
            <p:nvPr/>
          </p:nvPicPr>
          <p:blipFill>
            <a:blip r:embed="rId10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56" y="6869"/>
              <a:ext cx="264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51" name="Picture 131"/>
            <p:cNvPicPr>
              <a:picLocks noChangeAspect="1" noChangeArrowheads="1"/>
            </p:cNvPicPr>
            <p:nvPr/>
          </p:nvPicPr>
          <p:blipFill>
            <a:blip r:embed="rId10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58" y="6949"/>
              <a:ext cx="264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52" name="Picture 132"/>
            <p:cNvPicPr>
              <a:picLocks noChangeAspect="1" noChangeArrowheads="1"/>
            </p:cNvPicPr>
            <p:nvPr/>
          </p:nvPicPr>
          <p:blipFill>
            <a:blip r:embed="rId10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60" y="7013"/>
              <a:ext cx="264" cy="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53" name="Picture 133"/>
            <p:cNvPicPr>
              <a:picLocks noChangeAspect="1" noChangeArrowheads="1"/>
            </p:cNvPicPr>
            <p:nvPr/>
          </p:nvPicPr>
          <p:blipFill>
            <a:blip r:embed="rId10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63" y="7018"/>
              <a:ext cx="264" cy="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54" name="Picture 134"/>
            <p:cNvPicPr>
              <a:picLocks noChangeAspect="1" noChangeArrowheads="1"/>
            </p:cNvPicPr>
            <p:nvPr/>
          </p:nvPicPr>
          <p:blipFill>
            <a:blip r:embed="rId10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65" y="7031"/>
              <a:ext cx="264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55" name="Picture 135"/>
            <p:cNvPicPr>
              <a:picLocks noChangeAspect="1" noChangeArrowheads="1"/>
            </p:cNvPicPr>
            <p:nvPr/>
          </p:nvPicPr>
          <p:blipFill>
            <a:blip r:embed="rId10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66" y="7006"/>
              <a:ext cx="265" cy="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56" name="Picture 136"/>
            <p:cNvPicPr>
              <a:picLocks noChangeAspect="1" noChangeArrowheads="1"/>
            </p:cNvPicPr>
            <p:nvPr/>
          </p:nvPicPr>
          <p:blipFill>
            <a:blip r:embed="rId1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69" y="6977"/>
              <a:ext cx="264" cy="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57" name="Picture 137"/>
            <p:cNvPicPr>
              <a:picLocks noChangeAspect="1" noChangeArrowheads="1"/>
            </p:cNvPicPr>
            <p:nvPr/>
          </p:nvPicPr>
          <p:blipFill>
            <a:blip r:embed="rId1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71" y="7005"/>
              <a:ext cx="264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58" name="Picture 138"/>
            <p:cNvPicPr>
              <a:picLocks noChangeAspect="1" noChangeArrowheads="1"/>
            </p:cNvPicPr>
            <p:nvPr/>
          </p:nvPicPr>
          <p:blipFill>
            <a:blip r:embed="rId1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74" y="6977"/>
              <a:ext cx="264" cy="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59" name="Picture 139"/>
            <p:cNvPicPr>
              <a:picLocks noChangeAspect="1" noChangeArrowheads="1"/>
            </p:cNvPicPr>
            <p:nvPr/>
          </p:nvPicPr>
          <p:blipFill>
            <a:blip r:embed="rId1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75" y="7655"/>
              <a:ext cx="51" cy="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60" name="Picture 140"/>
            <p:cNvPicPr>
              <a:picLocks noChangeAspect="1" noChangeArrowheads="1"/>
            </p:cNvPicPr>
            <p:nvPr/>
          </p:nvPicPr>
          <p:blipFill>
            <a:blip r:embed="rId1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75" y="7256"/>
              <a:ext cx="58" cy="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61" name="Picture 141"/>
            <p:cNvPicPr>
              <a:picLocks noChangeAspect="1" noChangeArrowheads="1"/>
            </p:cNvPicPr>
            <p:nvPr/>
          </p:nvPicPr>
          <p:blipFill>
            <a:blip r:embed="rId1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75" y="6858"/>
              <a:ext cx="61" cy="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62" name="Picture 142"/>
            <p:cNvPicPr>
              <a:picLocks noChangeAspect="1" noChangeArrowheads="1"/>
            </p:cNvPicPr>
            <p:nvPr/>
          </p:nvPicPr>
          <p:blipFill>
            <a:blip r:embed="rId1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6" y="7655"/>
              <a:ext cx="18" cy="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63" name="Picture 143"/>
            <p:cNvPicPr>
              <a:picLocks noChangeAspect="1" noChangeArrowheads="1"/>
            </p:cNvPicPr>
            <p:nvPr/>
          </p:nvPicPr>
          <p:blipFill>
            <a:blip r:embed="rId1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2" y="7243"/>
              <a:ext cx="45" cy="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64" name="Picture 144"/>
            <p:cNvPicPr>
              <a:picLocks noChangeAspect="1" noChangeArrowheads="1"/>
            </p:cNvPicPr>
            <p:nvPr/>
          </p:nvPicPr>
          <p:blipFill>
            <a:blip r:embed="rId1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1" y="6832"/>
              <a:ext cx="48" cy="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65" name="Picture 145"/>
            <p:cNvPicPr>
              <a:picLocks noChangeAspect="1" noChangeArrowheads="1"/>
            </p:cNvPicPr>
            <p:nvPr/>
          </p:nvPicPr>
          <p:blipFill>
            <a:blip r:embed="rId1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40" y="7693"/>
              <a:ext cx="264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66" name="Picture 146"/>
            <p:cNvPicPr>
              <a:picLocks noChangeAspect="1" noChangeArrowheads="1"/>
            </p:cNvPicPr>
            <p:nvPr/>
          </p:nvPicPr>
          <p:blipFill>
            <a:blip r:embed="rId1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42" y="7688"/>
              <a:ext cx="264" cy="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67" name="Picture 147"/>
            <p:cNvPicPr>
              <a:picLocks noChangeAspect="1" noChangeArrowheads="1"/>
            </p:cNvPicPr>
            <p:nvPr/>
          </p:nvPicPr>
          <p:blipFill>
            <a:blip r:embed="rId1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45" y="7692"/>
              <a:ext cx="264" cy="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68" name="Picture 148"/>
            <p:cNvPicPr>
              <a:picLocks noChangeAspect="1" noChangeArrowheads="1"/>
            </p:cNvPicPr>
            <p:nvPr/>
          </p:nvPicPr>
          <p:blipFill>
            <a:blip r:embed="rId1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7" y="7691"/>
              <a:ext cx="264" cy="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69" name="Picture 149"/>
            <p:cNvPicPr>
              <a:picLocks noChangeAspect="1" noChangeArrowheads="1"/>
            </p:cNvPicPr>
            <p:nvPr/>
          </p:nvPicPr>
          <p:blipFill>
            <a:blip r:embed="rId1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49" y="7688"/>
              <a:ext cx="264" cy="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70" name="Picture 150"/>
            <p:cNvPicPr>
              <a:picLocks noChangeAspect="1" noChangeArrowheads="1"/>
            </p:cNvPicPr>
            <p:nvPr/>
          </p:nvPicPr>
          <p:blipFill>
            <a:blip r:embed="rId1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51" y="7699"/>
              <a:ext cx="264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71" name="Picture 151"/>
            <p:cNvPicPr>
              <a:picLocks noChangeAspect="1" noChangeArrowheads="1"/>
            </p:cNvPicPr>
            <p:nvPr/>
          </p:nvPicPr>
          <p:blipFill>
            <a:blip r:embed="rId1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3" y="7714"/>
              <a:ext cx="264" cy="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72" name="Picture 152"/>
            <p:cNvPicPr>
              <a:picLocks noChangeAspect="1" noChangeArrowheads="1"/>
            </p:cNvPicPr>
            <p:nvPr/>
          </p:nvPicPr>
          <p:blipFill>
            <a:blip r:embed="rId1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56" y="7707"/>
              <a:ext cx="264" cy="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73" name="Picture 153"/>
            <p:cNvPicPr>
              <a:picLocks noChangeAspect="1" noChangeArrowheads="1"/>
            </p:cNvPicPr>
            <p:nvPr/>
          </p:nvPicPr>
          <p:blipFill>
            <a:blip r:embed="rId1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58" y="7707"/>
              <a:ext cx="264" cy="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74" name="Picture 154"/>
            <p:cNvPicPr>
              <a:picLocks noChangeAspect="1" noChangeArrowheads="1"/>
            </p:cNvPicPr>
            <p:nvPr/>
          </p:nvPicPr>
          <p:blipFill>
            <a:blip r:embed="rId1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60" y="7705"/>
              <a:ext cx="264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75" name="Picture 155"/>
            <p:cNvPicPr>
              <a:picLocks noChangeAspect="1" noChangeArrowheads="1"/>
            </p:cNvPicPr>
            <p:nvPr/>
          </p:nvPicPr>
          <p:blipFill>
            <a:blip r:embed="rId1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63" y="7705"/>
              <a:ext cx="264" cy="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76" name="Picture 156"/>
            <p:cNvPicPr>
              <a:picLocks noChangeAspect="1" noChangeArrowheads="1"/>
            </p:cNvPicPr>
            <p:nvPr/>
          </p:nvPicPr>
          <p:blipFill>
            <a:blip r:embed="rId1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65" y="7703"/>
              <a:ext cx="264" cy="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77" name="Picture 157"/>
            <p:cNvPicPr>
              <a:picLocks noChangeAspect="1" noChangeArrowheads="1"/>
            </p:cNvPicPr>
            <p:nvPr/>
          </p:nvPicPr>
          <p:blipFill>
            <a:blip r:embed="rId1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66" y="7707"/>
              <a:ext cx="265" cy="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78" name="Picture 158"/>
            <p:cNvPicPr>
              <a:picLocks noChangeAspect="1" noChangeArrowheads="1"/>
            </p:cNvPicPr>
            <p:nvPr/>
          </p:nvPicPr>
          <p:blipFill>
            <a:blip r:embed="rId1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69" y="7702"/>
              <a:ext cx="264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79" name="Picture 159"/>
            <p:cNvPicPr>
              <a:picLocks noChangeAspect="1" noChangeArrowheads="1"/>
            </p:cNvPicPr>
            <p:nvPr/>
          </p:nvPicPr>
          <p:blipFill>
            <a:blip r:embed="rId1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71" y="7703"/>
              <a:ext cx="264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80" name="Picture 160"/>
            <p:cNvPicPr>
              <a:picLocks noChangeAspect="1" noChangeArrowheads="1"/>
            </p:cNvPicPr>
            <p:nvPr/>
          </p:nvPicPr>
          <p:blipFill>
            <a:blip r:embed="rId1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74" y="7699"/>
              <a:ext cx="264" cy="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61"/>
          <p:cNvGrpSpPr>
            <a:grpSpLocks/>
          </p:cNvGrpSpPr>
          <p:nvPr/>
        </p:nvGrpSpPr>
        <p:grpSpPr bwMode="auto">
          <a:xfrm>
            <a:off x="6449756" y="5085185"/>
            <a:ext cx="1577975" cy="166687"/>
            <a:chOff x="10874" y="8642"/>
            <a:chExt cx="2485" cy="264"/>
          </a:xfrm>
        </p:grpSpPr>
        <p:sp>
          <p:nvSpPr>
            <p:cNvPr id="16" name="Rectangle 162"/>
            <p:cNvSpPr>
              <a:spLocks noChangeArrowheads="1"/>
            </p:cNvSpPr>
            <p:nvPr/>
          </p:nvSpPr>
          <p:spPr bwMode="auto">
            <a:xfrm>
              <a:off x="10874" y="8724"/>
              <a:ext cx="384" cy="118"/>
            </a:xfrm>
            <a:prstGeom prst="rect">
              <a:avLst/>
            </a:prstGeom>
            <a:solidFill>
              <a:srgbClr val="F09F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pic>
          <p:nvPicPr>
            <p:cNvPr id="5283" name="Picture 163"/>
            <p:cNvPicPr>
              <a:picLocks noChangeAspect="1" noChangeArrowheads="1"/>
            </p:cNvPicPr>
            <p:nvPr/>
          </p:nvPicPr>
          <p:blipFill>
            <a:blip r:embed="rId1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01" y="8641"/>
              <a:ext cx="2057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64"/>
          <p:cNvGrpSpPr>
            <a:grpSpLocks/>
          </p:cNvGrpSpPr>
          <p:nvPr/>
        </p:nvGrpSpPr>
        <p:grpSpPr bwMode="auto">
          <a:xfrm>
            <a:off x="8242810" y="5083342"/>
            <a:ext cx="2095500" cy="166687"/>
            <a:chOff x="13684" y="8642"/>
            <a:chExt cx="3300" cy="264"/>
          </a:xfrm>
        </p:grpSpPr>
        <p:pic>
          <p:nvPicPr>
            <p:cNvPr id="5285" name="Picture 165"/>
            <p:cNvPicPr>
              <a:picLocks noChangeAspect="1" noChangeArrowheads="1"/>
            </p:cNvPicPr>
            <p:nvPr/>
          </p:nvPicPr>
          <p:blipFill>
            <a:blip r:embed="rId1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83" y="8723"/>
              <a:ext cx="38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86" name="Picture 166"/>
            <p:cNvPicPr>
              <a:picLocks noChangeAspect="1" noChangeArrowheads="1"/>
            </p:cNvPicPr>
            <p:nvPr/>
          </p:nvPicPr>
          <p:blipFill>
            <a:blip r:embed="rId1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09" y="8641"/>
              <a:ext cx="2874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167"/>
          <p:cNvGrpSpPr>
            <a:grpSpLocks/>
          </p:cNvGrpSpPr>
          <p:nvPr/>
        </p:nvGrpSpPr>
        <p:grpSpPr bwMode="auto">
          <a:xfrm>
            <a:off x="6693595" y="5308350"/>
            <a:ext cx="3974405" cy="323929"/>
            <a:chOff x="11260" y="10404"/>
            <a:chExt cx="7950" cy="407"/>
          </a:xfrm>
        </p:grpSpPr>
        <p:sp>
          <p:nvSpPr>
            <p:cNvPr id="19" name="Freeform 168"/>
            <p:cNvSpPr>
              <a:spLocks/>
            </p:cNvSpPr>
            <p:nvPr/>
          </p:nvSpPr>
          <p:spPr bwMode="auto">
            <a:xfrm>
              <a:off x="11270" y="10413"/>
              <a:ext cx="7930" cy="387"/>
            </a:xfrm>
            <a:custGeom>
              <a:avLst/>
              <a:gdLst>
                <a:gd name="T0" fmla="+- 0 19181 11270"/>
                <a:gd name="T1" fmla="*/ T0 w 7930"/>
                <a:gd name="T2" fmla="+- 0 10414 10414"/>
                <a:gd name="T3" fmla="*/ 10414 h 387"/>
                <a:gd name="T4" fmla="+- 0 11335 11270"/>
                <a:gd name="T5" fmla="*/ T4 w 7930"/>
                <a:gd name="T6" fmla="+- 0 10414 10414"/>
                <a:gd name="T7" fmla="*/ 10414 h 387"/>
                <a:gd name="T8" fmla="+- 0 11310 11270"/>
                <a:gd name="T9" fmla="*/ T8 w 7930"/>
                <a:gd name="T10" fmla="+- 0 10419 10414"/>
                <a:gd name="T11" fmla="*/ 10419 h 387"/>
                <a:gd name="T12" fmla="+- 0 11289 11270"/>
                <a:gd name="T13" fmla="*/ T12 w 7930"/>
                <a:gd name="T14" fmla="+- 0 10432 10414"/>
                <a:gd name="T15" fmla="*/ 10432 h 387"/>
                <a:gd name="T16" fmla="+- 0 11275 11270"/>
                <a:gd name="T17" fmla="*/ T16 w 7930"/>
                <a:gd name="T18" fmla="+- 0 10453 10414"/>
                <a:gd name="T19" fmla="*/ 10453 h 387"/>
                <a:gd name="T20" fmla="+- 0 11270 11270"/>
                <a:gd name="T21" fmla="*/ T20 w 7930"/>
                <a:gd name="T22" fmla="+- 0 10478 10414"/>
                <a:gd name="T23" fmla="*/ 10478 h 387"/>
                <a:gd name="T24" fmla="+- 0 11270 11270"/>
                <a:gd name="T25" fmla="*/ T24 w 7930"/>
                <a:gd name="T26" fmla="+- 0 10736 10414"/>
                <a:gd name="T27" fmla="*/ 10736 h 387"/>
                <a:gd name="T28" fmla="+- 0 11275 11270"/>
                <a:gd name="T29" fmla="*/ T28 w 7930"/>
                <a:gd name="T30" fmla="+- 0 10761 10414"/>
                <a:gd name="T31" fmla="*/ 10761 h 387"/>
                <a:gd name="T32" fmla="+- 0 11289 11270"/>
                <a:gd name="T33" fmla="*/ T32 w 7930"/>
                <a:gd name="T34" fmla="+- 0 10781 10414"/>
                <a:gd name="T35" fmla="*/ 10781 h 387"/>
                <a:gd name="T36" fmla="+- 0 11310 11270"/>
                <a:gd name="T37" fmla="*/ T36 w 7930"/>
                <a:gd name="T38" fmla="+- 0 10795 10414"/>
                <a:gd name="T39" fmla="*/ 10795 h 387"/>
                <a:gd name="T40" fmla="+- 0 11335 11270"/>
                <a:gd name="T41" fmla="*/ T40 w 7930"/>
                <a:gd name="T42" fmla="+- 0 10800 10414"/>
                <a:gd name="T43" fmla="*/ 10800 h 387"/>
                <a:gd name="T44" fmla="+- 0 19181 11270"/>
                <a:gd name="T45" fmla="*/ T44 w 7930"/>
                <a:gd name="T46" fmla="+- 0 10800 10414"/>
                <a:gd name="T47" fmla="*/ 10800 h 387"/>
                <a:gd name="T48" fmla="+- 0 19200 11270"/>
                <a:gd name="T49" fmla="*/ T48 w 7930"/>
                <a:gd name="T50" fmla="+- 0 10796 10414"/>
                <a:gd name="T51" fmla="*/ 10796 h 387"/>
                <a:gd name="T52" fmla="+- 0 19200 11270"/>
                <a:gd name="T53" fmla="*/ T52 w 7930"/>
                <a:gd name="T54" fmla="+- 0 10417 10414"/>
                <a:gd name="T55" fmla="*/ 10417 h 387"/>
                <a:gd name="T56" fmla="+- 0 19181 11270"/>
                <a:gd name="T57" fmla="*/ T56 w 7930"/>
                <a:gd name="T58" fmla="+- 0 10414 10414"/>
                <a:gd name="T59" fmla="*/ 10414 h 38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</a:cxnLst>
              <a:rect l="0" t="0" r="r" b="b"/>
              <a:pathLst>
                <a:path w="7930" h="387">
                  <a:moveTo>
                    <a:pt x="7911" y="0"/>
                  </a:moveTo>
                  <a:lnTo>
                    <a:pt x="65" y="0"/>
                  </a:lnTo>
                  <a:lnTo>
                    <a:pt x="40" y="5"/>
                  </a:lnTo>
                  <a:lnTo>
                    <a:pt x="19" y="18"/>
                  </a:lnTo>
                  <a:lnTo>
                    <a:pt x="5" y="39"/>
                  </a:lnTo>
                  <a:lnTo>
                    <a:pt x="0" y="64"/>
                  </a:lnTo>
                  <a:lnTo>
                    <a:pt x="0" y="322"/>
                  </a:lnTo>
                  <a:lnTo>
                    <a:pt x="5" y="347"/>
                  </a:lnTo>
                  <a:lnTo>
                    <a:pt x="19" y="367"/>
                  </a:lnTo>
                  <a:lnTo>
                    <a:pt x="40" y="381"/>
                  </a:lnTo>
                  <a:lnTo>
                    <a:pt x="65" y="386"/>
                  </a:lnTo>
                  <a:lnTo>
                    <a:pt x="7911" y="386"/>
                  </a:lnTo>
                  <a:lnTo>
                    <a:pt x="7930" y="382"/>
                  </a:lnTo>
                  <a:lnTo>
                    <a:pt x="7930" y="3"/>
                  </a:lnTo>
                  <a:lnTo>
                    <a:pt x="7911" y="0"/>
                  </a:lnTo>
                  <a:close/>
                </a:path>
              </a:pathLst>
            </a:custGeom>
            <a:solidFill>
              <a:srgbClr val="2156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0" name="AutoShape 169"/>
            <p:cNvSpPr>
              <a:spLocks/>
            </p:cNvSpPr>
            <p:nvPr/>
          </p:nvSpPr>
          <p:spPr bwMode="auto">
            <a:xfrm>
              <a:off x="11270" y="10413"/>
              <a:ext cx="7930" cy="387"/>
            </a:xfrm>
            <a:custGeom>
              <a:avLst/>
              <a:gdLst>
                <a:gd name="T0" fmla="+- 0 11270 11270"/>
                <a:gd name="T1" fmla="*/ T0 w 7930"/>
                <a:gd name="T2" fmla="+- 0 10478 10414"/>
                <a:gd name="T3" fmla="*/ 10478 h 387"/>
                <a:gd name="T4" fmla="+- 0 11275 11270"/>
                <a:gd name="T5" fmla="*/ T4 w 7930"/>
                <a:gd name="T6" fmla="+- 0 10453 10414"/>
                <a:gd name="T7" fmla="*/ 10453 h 387"/>
                <a:gd name="T8" fmla="+- 0 11289 11270"/>
                <a:gd name="T9" fmla="*/ T8 w 7930"/>
                <a:gd name="T10" fmla="+- 0 10432 10414"/>
                <a:gd name="T11" fmla="*/ 10432 h 387"/>
                <a:gd name="T12" fmla="+- 0 11310 11270"/>
                <a:gd name="T13" fmla="*/ T12 w 7930"/>
                <a:gd name="T14" fmla="+- 0 10419 10414"/>
                <a:gd name="T15" fmla="*/ 10419 h 387"/>
                <a:gd name="T16" fmla="+- 0 11335 11270"/>
                <a:gd name="T17" fmla="*/ T16 w 7930"/>
                <a:gd name="T18" fmla="+- 0 10414 10414"/>
                <a:gd name="T19" fmla="*/ 10414 h 387"/>
                <a:gd name="T20" fmla="+- 0 19181 11270"/>
                <a:gd name="T21" fmla="*/ T20 w 7930"/>
                <a:gd name="T22" fmla="+- 0 10414 10414"/>
                <a:gd name="T23" fmla="*/ 10414 h 387"/>
                <a:gd name="T24" fmla="+- 0 19200 11270"/>
                <a:gd name="T25" fmla="*/ T24 w 7930"/>
                <a:gd name="T26" fmla="+- 0 10417 10414"/>
                <a:gd name="T27" fmla="*/ 10417 h 387"/>
                <a:gd name="T28" fmla="+- 0 19200 11270"/>
                <a:gd name="T29" fmla="*/ T28 w 7930"/>
                <a:gd name="T30" fmla="+- 0 10796 10414"/>
                <a:gd name="T31" fmla="*/ 10796 h 387"/>
                <a:gd name="T32" fmla="+- 0 19181 11270"/>
                <a:gd name="T33" fmla="*/ T32 w 7930"/>
                <a:gd name="T34" fmla="+- 0 10800 10414"/>
                <a:gd name="T35" fmla="*/ 10800 h 387"/>
                <a:gd name="T36" fmla="+- 0 11335 11270"/>
                <a:gd name="T37" fmla="*/ T36 w 7930"/>
                <a:gd name="T38" fmla="+- 0 10800 10414"/>
                <a:gd name="T39" fmla="*/ 10800 h 387"/>
                <a:gd name="T40" fmla="+- 0 11310 11270"/>
                <a:gd name="T41" fmla="*/ T40 w 7930"/>
                <a:gd name="T42" fmla="+- 0 10795 10414"/>
                <a:gd name="T43" fmla="*/ 10795 h 387"/>
                <a:gd name="T44" fmla="+- 0 11289 11270"/>
                <a:gd name="T45" fmla="*/ T44 w 7930"/>
                <a:gd name="T46" fmla="+- 0 10781 10414"/>
                <a:gd name="T47" fmla="*/ 10781 h 387"/>
                <a:gd name="T48" fmla="+- 0 11275 11270"/>
                <a:gd name="T49" fmla="*/ T48 w 7930"/>
                <a:gd name="T50" fmla="+- 0 10761 10414"/>
                <a:gd name="T51" fmla="*/ 10761 h 387"/>
                <a:gd name="T52" fmla="+- 0 11270 11270"/>
                <a:gd name="T53" fmla="*/ T52 w 7930"/>
                <a:gd name="T54" fmla="+- 0 10736 10414"/>
                <a:gd name="T55" fmla="*/ 10736 h 387"/>
                <a:gd name="T56" fmla="+- 0 11270 11270"/>
                <a:gd name="T57" fmla="*/ T56 w 7930"/>
                <a:gd name="T58" fmla="+- 0 10478 10414"/>
                <a:gd name="T59" fmla="*/ 10478 h 38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</a:cxnLst>
              <a:rect l="0" t="0" r="r" b="b"/>
              <a:pathLst>
                <a:path w="7930" h="387">
                  <a:moveTo>
                    <a:pt x="0" y="64"/>
                  </a:moveTo>
                  <a:lnTo>
                    <a:pt x="5" y="39"/>
                  </a:lnTo>
                  <a:lnTo>
                    <a:pt x="19" y="18"/>
                  </a:lnTo>
                  <a:lnTo>
                    <a:pt x="40" y="5"/>
                  </a:lnTo>
                  <a:lnTo>
                    <a:pt x="65" y="0"/>
                  </a:lnTo>
                  <a:lnTo>
                    <a:pt x="7911" y="0"/>
                  </a:lnTo>
                  <a:lnTo>
                    <a:pt x="7930" y="3"/>
                  </a:lnTo>
                  <a:moveTo>
                    <a:pt x="7930" y="382"/>
                  </a:moveTo>
                  <a:lnTo>
                    <a:pt x="7911" y="386"/>
                  </a:lnTo>
                  <a:moveTo>
                    <a:pt x="65" y="386"/>
                  </a:moveTo>
                  <a:lnTo>
                    <a:pt x="40" y="381"/>
                  </a:lnTo>
                  <a:lnTo>
                    <a:pt x="19" y="367"/>
                  </a:lnTo>
                  <a:lnTo>
                    <a:pt x="5" y="347"/>
                  </a:lnTo>
                  <a:lnTo>
                    <a:pt x="0" y="322"/>
                  </a:lnTo>
                  <a:lnTo>
                    <a:pt x="0" y="64"/>
                  </a:lnTo>
                </a:path>
              </a:pathLst>
            </a:custGeom>
            <a:noFill/>
            <a:ln w="12700">
              <a:solidFill>
                <a:srgbClr val="2E528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pic>
          <p:nvPicPr>
            <p:cNvPr id="5290" name="Picture 170"/>
            <p:cNvPicPr>
              <a:picLocks noChangeAspect="1" noChangeArrowheads="1"/>
            </p:cNvPicPr>
            <p:nvPr/>
          </p:nvPicPr>
          <p:blipFill>
            <a:blip r:embed="rId1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48" y="10465"/>
              <a:ext cx="41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91" name="Picture 171"/>
            <p:cNvPicPr>
              <a:picLocks noChangeAspect="1" noChangeArrowheads="1"/>
            </p:cNvPicPr>
            <p:nvPr/>
          </p:nvPicPr>
          <p:blipFill>
            <a:blip r:embed="rId1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6" y="10465"/>
              <a:ext cx="85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92" name="Picture 172"/>
            <p:cNvPicPr>
              <a:picLocks noChangeAspect="1" noChangeArrowheads="1"/>
            </p:cNvPicPr>
            <p:nvPr/>
          </p:nvPicPr>
          <p:blipFill>
            <a:blip r:embed="rId1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07" y="10465"/>
              <a:ext cx="22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93" name="Picture 173"/>
            <p:cNvPicPr>
              <a:picLocks noChangeAspect="1" noChangeArrowheads="1"/>
            </p:cNvPicPr>
            <p:nvPr/>
          </p:nvPicPr>
          <p:blipFill>
            <a:blip r:embed="rId1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18" y="10465"/>
              <a:ext cx="129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8066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128290" y="207527"/>
            <a:ext cx="54754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uFill>
                  <a:solidFill>
                    <a:srgbClr val="2E528F"/>
                  </a:solidFill>
                </a:uFill>
                <a:latin typeface="Andalus" panose="02020603050405020304" pitchFamily="18" charset="-78"/>
                <a:ea typeface="Calibri"/>
                <a:cs typeface="Andalus" panose="02020603050405020304" pitchFamily="18" charset="-78"/>
              </a:rPr>
              <a:t>COBERTURA</a:t>
            </a:r>
            <a:r>
              <a:rPr lang="es-ES" sz="2800" spc="340" dirty="0">
                <a:uFill>
                  <a:solidFill>
                    <a:srgbClr val="2E528F"/>
                  </a:solidFill>
                </a:uFill>
                <a:latin typeface="Andalus" panose="02020603050405020304" pitchFamily="18" charset="-78"/>
                <a:ea typeface="Calibri"/>
                <a:cs typeface="Andalus" panose="02020603050405020304" pitchFamily="18" charset="-78"/>
              </a:rPr>
              <a:t> </a:t>
            </a:r>
            <a:r>
              <a:rPr lang="es-ES" sz="2800" dirty="0">
                <a:uFill>
                  <a:solidFill>
                    <a:srgbClr val="2E528F"/>
                  </a:solidFill>
                </a:uFill>
                <a:latin typeface="Andalus" panose="02020603050405020304" pitchFamily="18" charset="-78"/>
                <a:ea typeface="Calibri"/>
                <a:cs typeface="Andalus" panose="02020603050405020304" pitchFamily="18" charset="-78"/>
              </a:rPr>
              <a:t>TRANSICIÓ</a:t>
            </a:r>
            <a:r>
              <a:rPr lang="es-ES" sz="2800" dirty="0">
                <a:latin typeface="Andalus" panose="02020603050405020304" pitchFamily="18" charset="-78"/>
                <a:ea typeface="Calibri"/>
                <a:cs typeface="Andalus" panose="02020603050405020304" pitchFamily="18" charset="-78"/>
              </a:rPr>
              <a:t>N</a:t>
            </a:r>
            <a:endParaRPr lang="es-CO" sz="28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50069" y="2771769"/>
            <a:ext cx="3384378" cy="319580"/>
            <a:chOff x="0" y="825"/>
            <a:chExt cx="7865" cy="433"/>
          </a:xfrm>
        </p:grpSpPr>
        <p:sp>
          <p:nvSpPr>
            <p:cNvPr id="4" name="Freeform 3"/>
            <p:cNvSpPr>
              <a:spLocks/>
            </p:cNvSpPr>
            <p:nvPr/>
          </p:nvSpPr>
          <p:spPr bwMode="auto">
            <a:xfrm>
              <a:off x="0" y="849"/>
              <a:ext cx="7865" cy="384"/>
            </a:xfrm>
            <a:custGeom>
              <a:avLst/>
              <a:gdLst>
                <a:gd name="T0" fmla="*/ 7801 w 7865"/>
                <a:gd name="T1" fmla="+- 0 849 849"/>
                <a:gd name="T2" fmla="*/ 849 h 384"/>
                <a:gd name="T3" fmla="*/ 0 w 7865"/>
                <a:gd name="T4" fmla="+- 0 849 849"/>
                <a:gd name="T5" fmla="*/ 849 h 384"/>
                <a:gd name="T6" fmla="*/ 0 w 7865"/>
                <a:gd name="T7" fmla="+- 0 1233 849"/>
                <a:gd name="T8" fmla="*/ 1233 h 384"/>
                <a:gd name="T9" fmla="*/ 7801 w 7865"/>
                <a:gd name="T10" fmla="+- 0 1233 849"/>
                <a:gd name="T11" fmla="*/ 1233 h 384"/>
                <a:gd name="T12" fmla="*/ 7826 w 7865"/>
                <a:gd name="T13" fmla="+- 0 1228 849"/>
                <a:gd name="T14" fmla="*/ 1228 h 384"/>
                <a:gd name="T15" fmla="*/ 7846 w 7865"/>
                <a:gd name="T16" fmla="+- 0 1214 849"/>
                <a:gd name="T17" fmla="*/ 1214 h 384"/>
                <a:gd name="T18" fmla="*/ 7860 w 7865"/>
                <a:gd name="T19" fmla="+- 0 1194 849"/>
                <a:gd name="T20" fmla="*/ 1194 h 384"/>
                <a:gd name="T21" fmla="*/ 7865 w 7865"/>
                <a:gd name="T22" fmla="+- 0 1169 849"/>
                <a:gd name="T23" fmla="*/ 1169 h 384"/>
                <a:gd name="T24" fmla="*/ 7865 w 7865"/>
                <a:gd name="T25" fmla="+- 0 913 849"/>
                <a:gd name="T26" fmla="*/ 913 h 384"/>
                <a:gd name="T27" fmla="*/ 7860 w 7865"/>
                <a:gd name="T28" fmla="+- 0 888 849"/>
                <a:gd name="T29" fmla="*/ 888 h 384"/>
                <a:gd name="T30" fmla="*/ 7846 w 7865"/>
                <a:gd name="T31" fmla="+- 0 868 849"/>
                <a:gd name="T32" fmla="*/ 868 h 384"/>
                <a:gd name="T33" fmla="*/ 7826 w 7865"/>
                <a:gd name="T34" fmla="+- 0 854 849"/>
                <a:gd name="T35" fmla="*/ 854 h 384"/>
                <a:gd name="T36" fmla="*/ 7801 w 7865"/>
                <a:gd name="T37" fmla="+- 0 849 849"/>
                <a:gd name="T38" fmla="*/ 849 h 38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  <a:cxn ang="0">
                  <a:pos x="T15" y="T17"/>
                </a:cxn>
                <a:cxn ang="0">
                  <a:pos x="T18" y="T20"/>
                </a:cxn>
                <a:cxn ang="0">
                  <a:pos x="T21" y="T23"/>
                </a:cxn>
                <a:cxn ang="0">
                  <a:pos x="T24" y="T26"/>
                </a:cxn>
                <a:cxn ang="0">
                  <a:pos x="T27" y="T29"/>
                </a:cxn>
                <a:cxn ang="0">
                  <a:pos x="T30" y="T32"/>
                </a:cxn>
                <a:cxn ang="0">
                  <a:pos x="T33" y="T35"/>
                </a:cxn>
                <a:cxn ang="0">
                  <a:pos x="T36" y="T38"/>
                </a:cxn>
              </a:cxnLst>
              <a:rect l="0" t="0" r="r" b="b"/>
              <a:pathLst>
                <a:path w="7865" h="384">
                  <a:moveTo>
                    <a:pt x="7801" y="0"/>
                  </a:moveTo>
                  <a:lnTo>
                    <a:pt x="0" y="0"/>
                  </a:lnTo>
                  <a:lnTo>
                    <a:pt x="0" y="384"/>
                  </a:lnTo>
                  <a:lnTo>
                    <a:pt x="7801" y="384"/>
                  </a:lnTo>
                  <a:lnTo>
                    <a:pt x="7826" y="379"/>
                  </a:lnTo>
                  <a:lnTo>
                    <a:pt x="7846" y="365"/>
                  </a:lnTo>
                  <a:lnTo>
                    <a:pt x="7860" y="345"/>
                  </a:lnTo>
                  <a:lnTo>
                    <a:pt x="7865" y="320"/>
                  </a:lnTo>
                  <a:lnTo>
                    <a:pt x="7865" y="64"/>
                  </a:lnTo>
                  <a:lnTo>
                    <a:pt x="7860" y="39"/>
                  </a:lnTo>
                  <a:lnTo>
                    <a:pt x="7846" y="19"/>
                  </a:lnTo>
                  <a:lnTo>
                    <a:pt x="7826" y="5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2156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9" y="825"/>
              <a:ext cx="3279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4598242" y="1124745"/>
            <a:ext cx="5286623" cy="1700628"/>
            <a:chOff x="1106" y="2479"/>
            <a:chExt cx="7989" cy="2548"/>
          </a:xfrm>
        </p:grpSpPr>
        <p:pic>
          <p:nvPicPr>
            <p:cNvPr id="6150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3" y="3216"/>
              <a:ext cx="7460" cy="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1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6" y="2944"/>
              <a:ext cx="637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2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4" y="2879"/>
              <a:ext cx="611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3" name="Picture 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6" y="3008"/>
              <a:ext cx="623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" name="Picture 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7" y="3242"/>
              <a:ext cx="608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5" name="Picture 1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3" y="3428"/>
              <a:ext cx="588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6" name="Picture 1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" y="3583"/>
              <a:ext cx="617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7" name="Picture 1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5" y="3656"/>
              <a:ext cx="634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4" y="3845"/>
              <a:ext cx="625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5" y="4171"/>
              <a:ext cx="617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6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9" y="4464"/>
              <a:ext cx="646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1" name="Picture 1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7" y="4763"/>
              <a:ext cx="605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2" name="Picture 18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0" y="4551"/>
              <a:ext cx="565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3" name="Picture 1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0" y="4567"/>
              <a:ext cx="628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4" name="Picture 20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9" y="4771"/>
              <a:ext cx="62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5" name="Picture 21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4" y="2478"/>
              <a:ext cx="472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4604859" y="2963794"/>
            <a:ext cx="5348911" cy="1732354"/>
            <a:chOff x="1046" y="5695"/>
            <a:chExt cx="8105" cy="2584"/>
          </a:xfrm>
        </p:grpSpPr>
        <p:sp>
          <p:nvSpPr>
            <p:cNvPr id="7" name="Freeform 23"/>
            <p:cNvSpPr>
              <a:spLocks/>
            </p:cNvSpPr>
            <p:nvPr/>
          </p:nvSpPr>
          <p:spPr bwMode="auto">
            <a:xfrm>
              <a:off x="1371" y="6150"/>
              <a:ext cx="7347" cy="501"/>
            </a:xfrm>
            <a:custGeom>
              <a:avLst/>
              <a:gdLst>
                <a:gd name="T0" fmla="+- 0 1448 1372"/>
                <a:gd name="T1" fmla="*/ T0 w 7347"/>
                <a:gd name="T2" fmla="+- 0 6635 6151"/>
                <a:gd name="T3" fmla="*/ 6635 h 501"/>
                <a:gd name="T4" fmla="+- 0 1601 1372"/>
                <a:gd name="T5" fmla="*/ T4 w 7347"/>
                <a:gd name="T6" fmla="+- 0 6600 6151"/>
                <a:gd name="T7" fmla="*/ 6600 h 501"/>
                <a:gd name="T8" fmla="+- 0 1754 1372"/>
                <a:gd name="T9" fmla="*/ T8 w 7347"/>
                <a:gd name="T10" fmla="+- 0 6564 6151"/>
                <a:gd name="T11" fmla="*/ 6564 h 501"/>
                <a:gd name="T12" fmla="+- 0 1907 1372"/>
                <a:gd name="T13" fmla="*/ T12 w 7347"/>
                <a:gd name="T14" fmla="+- 0 6527 6151"/>
                <a:gd name="T15" fmla="*/ 6527 h 501"/>
                <a:gd name="T16" fmla="+- 0 2060 1372"/>
                <a:gd name="T17" fmla="*/ T16 w 7347"/>
                <a:gd name="T18" fmla="+- 0 6489 6151"/>
                <a:gd name="T19" fmla="*/ 6489 h 501"/>
                <a:gd name="T20" fmla="+- 0 2213 1372"/>
                <a:gd name="T21" fmla="*/ T20 w 7347"/>
                <a:gd name="T22" fmla="+- 0 6452 6151"/>
                <a:gd name="T23" fmla="*/ 6452 h 501"/>
                <a:gd name="T24" fmla="+- 0 2366 1372"/>
                <a:gd name="T25" fmla="*/ T24 w 7347"/>
                <a:gd name="T26" fmla="+- 0 6416 6151"/>
                <a:gd name="T27" fmla="*/ 6416 h 501"/>
                <a:gd name="T28" fmla="+- 0 2519 1372"/>
                <a:gd name="T29" fmla="*/ T28 w 7347"/>
                <a:gd name="T30" fmla="+- 0 6381 6151"/>
                <a:gd name="T31" fmla="*/ 6381 h 501"/>
                <a:gd name="T32" fmla="+- 0 2673 1372"/>
                <a:gd name="T33" fmla="*/ T32 w 7347"/>
                <a:gd name="T34" fmla="+- 0 6348 6151"/>
                <a:gd name="T35" fmla="*/ 6348 h 501"/>
                <a:gd name="T36" fmla="+- 0 2826 1372"/>
                <a:gd name="T37" fmla="*/ T36 w 7347"/>
                <a:gd name="T38" fmla="+- 0 6317 6151"/>
                <a:gd name="T39" fmla="*/ 6317 h 501"/>
                <a:gd name="T40" fmla="+- 0 2979 1372"/>
                <a:gd name="T41" fmla="*/ T40 w 7347"/>
                <a:gd name="T42" fmla="+- 0 6289 6151"/>
                <a:gd name="T43" fmla="*/ 6289 h 501"/>
                <a:gd name="T44" fmla="+- 0 3132 1372"/>
                <a:gd name="T45" fmla="*/ T44 w 7347"/>
                <a:gd name="T46" fmla="+- 0 6265 6151"/>
                <a:gd name="T47" fmla="*/ 6265 h 501"/>
                <a:gd name="T48" fmla="+- 0 3288 1372"/>
                <a:gd name="T49" fmla="*/ T48 w 7347"/>
                <a:gd name="T50" fmla="+- 0 6243 6151"/>
                <a:gd name="T51" fmla="*/ 6243 h 501"/>
                <a:gd name="T52" fmla="+- 0 3448 1372"/>
                <a:gd name="T53" fmla="*/ T52 w 7347"/>
                <a:gd name="T54" fmla="+- 0 6224 6151"/>
                <a:gd name="T55" fmla="*/ 6224 h 501"/>
                <a:gd name="T56" fmla="+- 0 3607 1372"/>
                <a:gd name="T57" fmla="*/ T56 w 7347"/>
                <a:gd name="T58" fmla="+- 0 6208 6151"/>
                <a:gd name="T59" fmla="*/ 6208 h 501"/>
                <a:gd name="T60" fmla="+- 0 3767 1372"/>
                <a:gd name="T61" fmla="*/ T60 w 7347"/>
                <a:gd name="T62" fmla="+- 0 6194 6151"/>
                <a:gd name="T63" fmla="*/ 6194 h 501"/>
                <a:gd name="T64" fmla="+- 0 3927 1372"/>
                <a:gd name="T65" fmla="*/ T64 w 7347"/>
                <a:gd name="T66" fmla="+- 0 6183 6151"/>
                <a:gd name="T67" fmla="*/ 6183 h 501"/>
                <a:gd name="T68" fmla="+- 0 4087 1372"/>
                <a:gd name="T69" fmla="*/ T68 w 7347"/>
                <a:gd name="T70" fmla="+- 0 6173 6151"/>
                <a:gd name="T71" fmla="*/ 6173 h 501"/>
                <a:gd name="T72" fmla="+- 0 4246 1372"/>
                <a:gd name="T73" fmla="*/ T72 w 7347"/>
                <a:gd name="T74" fmla="+- 0 6166 6151"/>
                <a:gd name="T75" fmla="*/ 6166 h 501"/>
                <a:gd name="T76" fmla="+- 0 4406 1372"/>
                <a:gd name="T77" fmla="*/ T76 w 7347"/>
                <a:gd name="T78" fmla="+- 0 6160 6151"/>
                <a:gd name="T79" fmla="*/ 6160 h 501"/>
                <a:gd name="T80" fmla="+- 0 4566 1372"/>
                <a:gd name="T81" fmla="*/ T80 w 7347"/>
                <a:gd name="T82" fmla="+- 0 6156 6151"/>
                <a:gd name="T83" fmla="*/ 6156 h 501"/>
                <a:gd name="T84" fmla="+- 0 4725 1372"/>
                <a:gd name="T85" fmla="*/ T84 w 7347"/>
                <a:gd name="T86" fmla="+- 0 6153 6151"/>
                <a:gd name="T87" fmla="*/ 6153 h 501"/>
                <a:gd name="T88" fmla="+- 0 4885 1372"/>
                <a:gd name="T89" fmla="*/ T88 w 7347"/>
                <a:gd name="T90" fmla="+- 0 6151 6151"/>
                <a:gd name="T91" fmla="*/ 6151 h 501"/>
                <a:gd name="T92" fmla="+- 0 5045 1372"/>
                <a:gd name="T93" fmla="*/ T92 w 7347"/>
                <a:gd name="T94" fmla="+- 0 6151 6151"/>
                <a:gd name="T95" fmla="*/ 6151 h 501"/>
                <a:gd name="T96" fmla="+- 0 5205 1372"/>
                <a:gd name="T97" fmla="*/ T96 w 7347"/>
                <a:gd name="T98" fmla="+- 0 6153 6151"/>
                <a:gd name="T99" fmla="*/ 6153 h 501"/>
                <a:gd name="T100" fmla="+- 0 5364 1372"/>
                <a:gd name="T101" fmla="*/ T100 w 7347"/>
                <a:gd name="T102" fmla="+- 0 6158 6151"/>
                <a:gd name="T103" fmla="*/ 6158 h 501"/>
                <a:gd name="T104" fmla="+- 0 5524 1372"/>
                <a:gd name="T105" fmla="*/ T104 w 7347"/>
                <a:gd name="T106" fmla="+- 0 6165 6151"/>
                <a:gd name="T107" fmla="*/ 6165 h 501"/>
                <a:gd name="T108" fmla="+- 0 5684 1372"/>
                <a:gd name="T109" fmla="*/ T108 w 7347"/>
                <a:gd name="T110" fmla="+- 0 6175 6151"/>
                <a:gd name="T111" fmla="*/ 6175 h 501"/>
                <a:gd name="T112" fmla="+- 0 5843 1372"/>
                <a:gd name="T113" fmla="*/ T112 w 7347"/>
                <a:gd name="T114" fmla="+- 0 6187 6151"/>
                <a:gd name="T115" fmla="*/ 6187 h 501"/>
                <a:gd name="T116" fmla="+- 0 6003 1372"/>
                <a:gd name="T117" fmla="*/ T116 w 7347"/>
                <a:gd name="T118" fmla="+- 0 6199 6151"/>
                <a:gd name="T119" fmla="*/ 6199 h 501"/>
                <a:gd name="T120" fmla="+- 0 6163 1372"/>
                <a:gd name="T121" fmla="*/ T120 w 7347"/>
                <a:gd name="T122" fmla="+- 0 6211 6151"/>
                <a:gd name="T123" fmla="*/ 6211 h 501"/>
                <a:gd name="T124" fmla="+- 0 6322 1372"/>
                <a:gd name="T125" fmla="*/ T124 w 7347"/>
                <a:gd name="T126" fmla="+- 0 6222 6151"/>
                <a:gd name="T127" fmla="*/ 6222 h 501"/>
                <a:gd name="T128" fmla="+- 0 6482 1372"/>
                <a:gd name="T129" fmla="*/ T128 w 7347"/>
                <a:gd name="T130" fmla="+- 0 6233 6151"/>
                <a:gd name="T131" fmla="*/ 6233 h 501"/>
                <a:gd name="T132" fmla="+- 0 6642 1372"/>
                <a:gd name="T133" fmla="*/ T132 w 7347"/>
                <a:gd name="T134" fmla="+- 0 6241 6151"/>
                <a:gd name="T135" fmla="*/ 6241 h 501"/>
                <a:gd name="T136" fmla="+- 0 6802 1372"/>
                <a:gd name="T137" fmla="*/ T136 w 7347"/>
                <a:gd name="T138" fmla="+- 0 6247 6151"/>
                <a:gd name="T139" fmla="*/ 6247 h 501"/>
                <a:gd name="T140" fmla="+- 0 6961 1372"/>
                <a:gd name="T141" fmla="*/ T140 w 7347"/>
                <a:gd name="T142" fmla="+- 0 6249 6151"/>
                <a:gd name="T143" fmla="*/ 6249 h 501"/>
                <a:gd name="T144" fmla="+- 0 7121 1372"/>
                <a:gd name="T145" fmla="*/ T144 w 7347"/>
                <a:gd name="T146" fmla="+- 0 6250 6151"/>
                <a:gd name="T147" fmla="*/ 6250 h 501"/>
                <a:gd name="T148" fmla="+- 0 7281 1372"/>
                <a:gd name="T149" fmla="*/ T148 w 7347"/>
                <a:gd name="T150" fmla="+- 0 6249 6151"/>
                <a:gd name="T151" fmla="*/ 6249 h 501"/>
                <a:gd name="T152" fmla="+- 0 7440 1372"/>
                <a:gd name="T153" fmla="*/ T152 w 7347"/>
                <a:gd name="T154" fmla="+- 0 6247 6151"/>
                <a:gd name="T155" fmla="*/ 6247 h 501"/>
                <a:gd name="T156" fmla="+- 0 7600 1372"/>
                <a:gd name="T157" fmla="*/ T156 w 7347"/>
                <a:gd name="T158" fmla="+- 0 6243 6151"/>
                <a:gd name="T159" fmla="*/ 6243 h 501"/>
                <a:gd name="T160" fmla="+- 0 7760 1372"/>
                <a:gd name="T161" fmla="*/ T160 w 7347"/>
                <a:gd name="T162" fmla="+- 0 6239 6151"/>
                <a:gd name="T163" fmla="*/ 6239 h 501"/>
                <a:gd name="T164" fmla="+- 0 7919 1372"/>
                <a:gd name="T165" fmla="*/ T164 w 7347"/>
                <a:gd name="T166" fmla="+- 0 6234 6151"/>
                <a:gd name="T167" fmla="*/ 6234 h 501"/>
                <a:gd name="T168" fmla="+- 0 8079 1372"/>
                <a:gd name="T169" fmla="*/ T168 w 7347"/>
                <a:gd name="T170" fmla="+- 0 6229 6151"/>
                <a:gd name="T171" fmla="*/ 6229 h 501"/>
                <a:gd name="T172" fmla="+- 0 8239 1372"/>
                <a:gd name="T173" fmla="*/ T172 w 7347"/>
                <a:gd name="T174" fmla="+- 0 6223 6151"/>
                <a:gd name="T175" fmla="*/ 6223 h 501"/>
                <a:gd name="T176" fmla="+- 0 8399 1372"/>
                <a:gd name="T177" fmla="*/ T176 w 7347"/>
                <a:gd name="T178" fmla="+- 0 6218 6151"/>
                <a:gd name="T179" fmla="*/ 6218 h 501"/>
                <a:gd name="T180" fmla="+- 0 8558 1372"/>
                <a:gd name="T181" fmla="*/ T180 w 7347"/>
                <a:gd name="T182" fmla="+- 0 6214 6151"/>
                <a:gd name="T183" fmla="*/ 6214 h 501"/>
                <a:gd name="T184" fmla="+- 0 8718 1372"/>
                <a:gd name="T185" fmla="*/ T184 w 7347"/>
                <a:gd name="T186" fmla="+- 0 6210 6151"/>
                <a:gd name="T187" fmla="*/ 6210 h 50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</a:cxnLst>
              <a:rect l="0" t="0" r="r" b="b"/>
              <a:pathLst>
                <a:path w="7347" h="501">
                  <a:moveTo>
                    <a:pt x="0" y="501"/>
                  </a:moveTo>
                  <a:lnTo>
                    <a:pt x="76" y="484"/>
                  </a:lnTo>
                  <a:lnTo>
                    <a:pt x="153" y="466"/>
                  </a:lnTo>
                  <a:lnTo>
                    <a:pt x="229" y="449"/>
                  </a:lnTo>
                  <a:lnTo>
                    <a:pt x="306" y="431"/>
                  </a:lnTo>
                  <a:lnTo>
                    <a:pt x="382" y="413"/>
                  </a:lnTo>
                  <a:lnTo>
                    <a:pt x="459" y="394"/>
                  </a:lnTo>
                  <a:lnTo>
                    <a:pt x="535" y="376"/>
                  </a:lnTo>
                  <a:lnTo>
                    <a:pt x="612" y="357"/>
                  </a:lnTo>
                  <a:lnTo>
                    <a:pt x="688" y="338"/>
                  </a:lnTo>
                  <a:lnTo>
                    <a:pt x="765" y="320"/>
                  </a:lnTo>
                  <a:lnTo>
                    <a:pt x="841" y="301"/>
                  </a:lnTo>
                  <a:lnTo>
                    <a:pt x="918" y="283"/>
                  </a:lnTo>
                  <a:lnTo>
                    <a:pt x="994" y="265"/>
                  </a:lnTo>
                  <a:lnTo>
                    <a:pt x="1071" y="247"/>
                  </a:lnTo>
                  <a:lnTo>
                    <a:pt x="1147" y="230"/>
                  </a:lnTo>
                  <a:lnTo>
                    <a:pt x="1224" y="213"/>
                  </a:lnTo>
                  <a:lnTo>
                    <a:pt x="1301" y="197"/>
                  </a:lnTo>
                  <a:lnTo>
                    <a:pt x="1377" y="181"/>
                  </a:lnTo>
                  <a:lnTo>
                    <a:pt x="1454" y="166"/>
                  </a:lnTo>
                  <a:lnTo>
                    <a:pt x="1530" y="152"/>
                  </a:lnTo>
                  <a:lnTo>
                    <a:pt x="1607" y="138"/>
                  </a:lnTo>
                  <a:lnTo>
                    <a:pt x="1683" y="125"/>
                  </a:lnTo>
                  <a:lnTo>
                    <a:pt x="1760" y="114"/>
                  </a:lnTo>
                  <a:lnTo>
                    <a:pt x="1836" y="103"/>
                  </a:lnTo>
                  <a:lnTo>
                    <a:pt x="1916" y="92"/>
                  </a:lnTo>
                  <a:lnTo>
                    <a:pt x="1996" y="82"/>
                  </a:lnTo>
                  <a:lnTo>
                    <a:pt x="2076" y="73"/>
                  </a:lnTo>
                  <a:lnTo>
                    <a:pt x="2156" y="65"/>
                  </a:lnTo>
                  <a:lnTo>
                    <a:pt x="2235" y="57"/>
                  </a:lnTo>
                  <a:lnTo>
                    <a:pt x="2315" y="50"/>
                  </a:lnTo>
                  <a:lnTo>
                    <a:pt x="2395" y="43"/>
                  </a:lnTo>
                  <a:lnTo>
                    <a:pt x="2475" y="37"/>
                  </a:lnTo>
                  <a:lnTo>
                    <a:pt x="2555" y="32"/>
                  </a:lnTo>
                  <a:lnTo>
                    <a:pt x="2635" y="27"/>
                  </a:lnTo>
                  <a:lnTo>
                    <a:pt x="2715" y="22"/>
                  </a:lnTo>
                  <a:lnTo>
                    <a:pt x="2794" y="18"/>
                  </a:lnTo>
                  <a:lnTo>
                    <a:pt x="2874" y="15"/>
                  </a:lnTo>
                  <a:lnTo>
                    <a:pt x="2954" y="12"/>
                  </a:lnTo>
                  <a:lnTo>
                    <a:pt x="3034" y="9"/>
                  </a:lnTo>
                  <a:lnTo>
                    <a:pt x="3114" y="7"/>
                  </a:lnTo>
                  <a:lnTo>
                    <a:pt x="3194" y="5"/>
                  </a:lnTo>
                  <a:lnTo>
                    <a:pt x="3274" y="3"/>
                  </a:lnTo>
                  <a:lnTo>
                    <a:pt x="3353" y="2"/>
                  </a:lnTo>
                  <a:lnTo>
                    <a:pt x="3433" y="1"/>
                  </a:lnTo>
                  <a:lnTo>
                    <a:pt x="3513" y="0"/>
                  </a:lnTo>
                  <a:lnTo>
                    <a:pt x="3593" y="0"/>
                  </a:lnTo>
                  <a:lnTo>
                    <a:pt x="3673" y="0"/>
                  </a:lnTo>
                  <a:lnTo>
                    <a:pt x="3753" y="0"/>
                  </a:lnTo>
                  <a:lnTo>
                    <a:pt x="3833" y="2"/>
                  </a:lnTo>
                  <a:lnTo>
                    <a:pt x="3912" y="4"/>
                  </a:lnTo>
                  <a:lnTo>
                    <a:pt x="3992" y="7"/>
                  </a:lnTo>
                  <a:lnTo>
                    <a:pt x="4072" y="10"/>
                  </a:lnTo>
                  <a:lnTo>
                    <a:pt x="4152" y="14"/>
                  </a:lnTo>
                  <a:lnTo>
                    <a:pt x="4232" y="19"/>
                  </a:lnTo>
                  <a:lnTo>
                    <a:pt x="4312" y="24"/>
                  </a:lnTo>
                  <a:lnTo>
                    <a:pt x="4391" y="30"/>
                  </a:lnTo>
                  <a:lnTo>
                    <a:pt x="4471" y="36"/>
                  </a:lnTo>
                  <a:lnTo>
                    <a:pt x="4551" y="42"/>
                  </a:lnTo>
                  <a:lnTo>
                    <a:pt x="4631" y="48"/>
                  </a:lnTo>
                  <a:lnTo>
                    <a:pt x="4711" y="54"/>
                  </a:lnTo>
                  <a:lnTo>
                    <a:pt x="4791" y="60"/>
                  </a:lnTo>
                  <a:lnTo>
                    <a:pt x="4871" y="66"/>
                  </a:lnTo>
                  <a:lnTo>
                    <a:pt x="4950" y="71"/>
                  </a:lnTo>
                  <a:lnTo>
                    <a:pt x="5030" y="77"/>
                  </a:lnTo>
                  <a:lnTo>
                    <a:pt x="5110" y="82"/>
                  </a:lnTo>
                  <a:lnTo>
                    <a:pt x="5190" y="86"/>
                  </a:lnTo>
                  <a:lnTo>
                    <a:pt x="5270" y="90"/>
                  </a:lnTo>
                  <a:lnTo>
                    <a:pt x="5350" y="93"/>
                  </a:lnTo>
                  <a:lnTo>
                    <a:pt x="5430" y="96"/>
                  </a:lnTo>
                  <a:lnTo>
                    <a:pt x="5509" y="97"/>
                  </a:lnTo>
                  <a:lnTo>
                    <a:pt x="5589" y="98"/>
                  </a:lnTo>
                  <a:lnTo>
                    <a:pt x="5669" y="99"/>
                  </a:lnTo>
                  <a:lnTo>
                    <a:pt x="5749" y="99"/>
                  </a:lnTo>
                  <a:lnTo>
                    <a:pt x="5829" y="99"/>
                  </a:lnTo>
                  <a:lnTo>
                    <a:pt x="5909" y="98"/>
                  </a:lnTo>
                  <a:lnTo>
                    <a:pt x="5989" y="97"/>
                  </a:lnTo>
                  <a:lnTo>
                    <a:pt x="6068" y="96"/>
                  </a:lnTo>
                  <a:lnTo>
                    <a:pt x="6148" y="94"/>
                  </a:lnTo>
                  <a:lnTo>
                    <a:pt x="6228" y="92"/>
                  </a:lnTo>
                  <a:lnTo>
                    <a:pt x="6308" y="90"/>
                  </a:lnTo>
                  <a:lnTo>
                    <a:pt x="6388" y="88"/>
                  </a:lnTo>
                  <a:lnTo>
                    <a:pt x="6468" y="86"/>
                  </a:lnTo>
                  <a:lnTo>
                    <a:pt x="6547" y="83"/>
                  </a:lnTo>
                  <a:lnTo>
                    <a:pt x="6627" y="80"/>
                  </a:lnTo>
                  <a:lnTo>
                    <a:pt x="6707" y="78"/>
                  </a:lnTo>
                  <a:lnTo>
                    <a:pt x="6787" y="75"/>
                  </a:lnTo>
                  <a:lnTo>
                    <a:pt x="6867" y="72"/>
                  </a:lnTo>
                  <a:lnTo>
                    <a:pt x="6947" y="70"/>
                  </a:lnTo>
                  <a:lnTo>
                    <a:pt x="7027" y="67"/>
                  </a:lnTo>
                  <a:lnTo>
                    <a:pt x="7106" y="65"/>
                  </a:lnTo>
                  <a:lnTo>
                    <a:pt x="7186" y="63"/>
                  </a:lnTo>
                  <a:lnTo>
                    <a:pt x="7266" y="61"/>
                  </a:lnTo>
                  <a:lnTo>
                    <a:pt x="7346" y="59"/>
                  </a:lnTo>
                </a:path>
              </a:pathLst>
            </a:custGeom>
            <a:noFill/>
            <a:ln w="47625">
              <a:solidFill>
                <a:srgbClr val="E85F5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pic>
          <p:nvPicPr>
            <p:cNvPr id="6168" name="Picture 24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5" y="6564"/>
              <a:ext cx="176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9" name="Picture 25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" y="6168"/>
              <a:ext cx="176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0" name="Picture 26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7" y="6065"/>
              <a:ext cx="176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1" name="Picture 27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3" y="6163"/>
              <a:ext cx="176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2" name="Picture 28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9" y="6125"/>
              <a:ext cx="176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3" name="Picture 29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" y="6194"/>
              <a:ext cx="71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4" name="Picture 30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" y="5797"/>
              <a:ext cx="7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5" name="Picture 31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3" y="5695"/>
              <a:ext cx="70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6" name="Picture 32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4" y="5791"/>
              <a:ext cx="712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7" name="Picture 33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7" y="5754"/>
              <a:ext cx="69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Freeform 34"/>
            <p:cNvSpPr>
              <a:spLocks/>
            </p:cNvSpPr>
            <p:nvPr/>
          </p:nvSpPr>
          <p:spPr bwMode="auto">
            <a:xfrm>
              <a:off x="1371" y="7787"/>
              <a:ext cx="7347" cy="433"/>
            </a:xfrm>
            <a:custGeom>
              <a:avLst/>
              <a:gdLst>
                <a:gd name="T0" fmla="+- 0 1451 1372"/>
                <a:gd name="T1" fmla="*/ T0 w 7347"/>
                <a:gd name="T2" fmla="+- 0 7983 7788"/>
                <a:gd name="T3" fmla="*/ 7983 h 433"/>
                <a:gd name="T4" fmla="+- 0 1611 1372"/>
                <a:gd name="T5" fmla="*/ T4 w 7347"/>
                <a:gd name="T6" fmla="+- 0 7962 7788"/>
                <a:gd name="T7" fmla="*/ 7962 h 433"/>
                <a:gd name="T8" fmla="+- 0 1771 1372"/>
                <a:gd name="T9" fmla="*/ T8 w 7347"/>
                <a:gd name="T10" fmla="+- 0 7939 7788"/>
                <a:gd name="T11" fmla="*/ 7939 h 433"/>
                <a:gd name="T12" fmla="+- 0 1931 1372"/>
                <a:gd name="T13" fmla="*/ T12 w 7347"/>
                <a:gd name="T14" fmla="+- 0 7916 7788"/>
                <a:gd name="T15" fmla="*/ 7916 h 433"/>
                <a:gd name="T16" fmla="+- 0 2090 1372"/>
                <a:gd name="T17" fmla="*/ T16 w 7347"/>
                <a:gd name="T18" fmla="+- 0 7892 7788"/>
                <a:gd name="T19" fmla="*/ 7892 h 433"/>
                <a:gd name="T20" fmla="+- 0 2250 1372"/>
                <a:gd name="T21" fmla="*/ T20 w 7347"/>
                <a:gd name="T22" fmla="+- 0 7869 7788"/>
                <a:gd name="T23" fmla="*/ 7869 h 433"/>
                <a:gd name="T24" fmla="+- 0 2410 1372"/>
                <a:gd name="T25" fmla="*/ T24 w 7347"/>
                <a:gd name="T26" fmla="+- 0 7847 7788"/>
                <a:gd name="T27" fmla="*/ 7847 h 433"/>
                <a:gd name="T28" fmla="+- 0 2569 1372"/>
                <a:gd name="T29" fmla="*/ T28 w 7347"/>
                <a:gd name="T30" fmla="+- 0 7827 7788"/>
                <a:gd name="T31" fmla="*/ 7827 h 433"/>
                <a:gd name="T32" fmla="+- 0 2729 1372"/>
                <a:gd name="T33" fmla="*/ T32 w 7347"/>
                <a:gd name="T34" fmla="+- 0 7810 7788"/>
                <a:gd name="T35" fmla="*/ 7810 h 433"/>
                <a:gd name="T36" fmla="+- 0 2889 1372"/>
                <a:gd name="T37" fmla="*/ T36 w 7347"/>
                <a:gd name="T38" fmla="+- 0 7798 7788"/>
                <a:gd name="T39" fmla="*/ 7798 h 433"/>
                <a:gd name="T40" fmla="+- 0 3048 1372"/>
                <a:gd name="T41" fmla="*/ T40 w 7347"/>
                <a:gd name="T42" fmla="+- 0 7790 7788"/>
                <a:gd name="T43" fmla="*/ 7790 h 433"/>
                <a:gd name="T44" fmla="+- 0 3208 1372"/>
                <a:gd name="T45" fmla="*/ T44 w 7347"/>
                <a:gd name="T46" fmla="+- 0 7788 7788"/>
                <a:gd name="T47" fmla="*/ 7788 h 433"/>
                <a:gd name="T48" fmla="+- 0 3368 1372"/>
                <a:gd name="T49" fmla="*/ T48 w 7347"/>
                <a:gd name="T50" fmla="+- 0 7792 7788"/>
                <a:gd name="T51" fmla="*/ 7792 h 433"/>
                <a:gd name="T52" fmla="+- 0 3528 1372"/>
                <a:gd name="T53" fmla="*/ T52 w 7347"/>
                <a:gd name="T54" fmla="+- 0 7801 7788"/>
                <a:gd name="T55" fmla="*/ 7801 h 433"/>
                <a:gd name="T56" fmla="+- 0 3687 1372"/>
                <a:gd name="T57" fmla="*/ T56 w 7347"/>
                <a:gd name="T58" fmla="+- 0 7816 7788"/>
                <a:gd name="T59" fmla="*/ 7816 h 433"/>
                <a:gd name="T60" fmla="+- 0 3847 1372"/>
                <a:gd name="T61" fmla="*/ T60 w 7347"/>
                <a:gd name="T62" fmla="+- 0 7834 7788"/>
                <a:gd name="T63" fmla="*/ 7834 h 433"/>
                <a:gd name="T64" fmla="+- 0 4007 1372"/>
                <a:gd name="T65" fmla="*/ T64 w 7347"/>
                <a:gd name="T66" fmla="+- 0 7856 7788"/>
                <a:gd name="T67" fmla="*/ 7856 h 433"/>
                <a:gd name="T68" fmla="+- 0 4166 1372"/>
                <a:gd name="T69" fmla="*/ T68 w 7347"/>
                <a:gd name="T70" fmla="+- 0 7879 7788"/>
                <a:gd name="T71" fmla="*/ 7879 h 433"/>
                <a:gd name="T72" fmla="+- 0 4326 1372"/>
                <a:gd name="T73" fmla="*/ T72 w 7347"/>
                <a:gd name="T74" fmla="+- 0 7904 7788"/>
                <a:gd name="T75" fmla="*/ 7904 h 433"/>
                <a:gd name="T76" fmla="+- 0 4486 1372"/>
                <a:gd name="T77" fmla="*/ T76 w 7347"/>
                <a:gd name="T78" fmla="+- 0 7930 7788"/>
                <a:gd name="T79" fmla="*/ 7930 h 433"/>
                <a:gd name="T80" fmla="+- 0 4646 1372"/>
                <a:gd name="T81" fmla="*/ T80 w 7347"/>
                <a:gd name="T82" fmla="+- 0 7955 7788"/>
                <a:gd name="T83" fmla="*/ 7955 h 433"/>
                <a:gd name="T84" fmla="+- 0 4805 1372"/>
                <a:gd name="T85" fmla="*/ T84 w 7347"/>
                <a:gd name="T86" fmla="+- 0 7979 7788"/>
                <a:gd name="T87" fmla="*/ 7979 h 433"/>
                <a:gd name="T88" fmla="+- 0 4965 1372"/>
                <a:gd name="T89" fmla="*/ T88 w 7347"/>
                <a:gd name="T90" fmla="+- 0 8001 7788"/>
                <a:gd name="T91" fmla="*/ 8001 h 433"/>
                <a:gd name="T92" fmla="+- 0 5125 1372"/>
                <a:gd name="T93" fmla="*/ T92 w 7347"/>
                <a:gd name="T94" fmla="+- 0 8020 7788"/>
                <a:gd name="T95" fmla="*/ 8020 h 433"/>
                <a:gd name="T96" fmla="+- 0 5284 1372"/>
                <a:gd name="T97" fmla="*/ T96 w 7347"/>
                <a:gd name="T98" fmla="+- 0 8041 7788"/>
                <a:gd name="T99" fmla="*/ 8041 h 433"/>
                <a:gd name="T100" fmla="+- 0 5444 1372"/>
                <a:gd name="T101" fmla="*/ T100 w 7347"/>
                <a:gd name="T102" fmla="+- 0 8064 7788"/>
                <a:gd name="T103" fmla="*/ 8064 h 433"/>
                <a:gd name="T104" fmla="+- 0 5604 1372"/>
                <a:gd name="T105" fmla="*/ T104 w 7347"/>
                <a:gd name="T106" fmla="+- 0 8088 7788"/>
                <a:gd name="T107" fmla="*/ 8088 h 433"/>
                <a:gd name="T108" fmla="+- 0 5763 1372"/>
                <a:gd name="T109" fmla="*/ T108 w 7347"/>
                <a:gd name="T110" fmla="+- 0 8111 7788"/>
                <a:gd name="T111" fmla="*/ 8111 h 433"/>
                <a:gd name="T112" fmla="+- 0 5923 1372"/>
                <a:gd name="T113" fmla="*/ T112 w 7347"/>
                <a:gd name="T114" fmla="+- 0 8135 7788"/>
                <a:gd name="T115" fmla="*/ 8135 h 433"/>
                <a:gd name="T116" fmla="+- 0 6083 1372"/>
                <a:gd name="T117" fmla="*/ T116 w 7347"/>
                <a:gd name="T118" fmla="+- 0 8156 7788"/>
                <a:gd name="T119" fmla="*/ 8156 h 433"/>
                <a:gd name="T120" fmla="+- 0 6243 1372"/>
                <a:gd name="T121" fmla="*/ T120 w 7347"/>
                <a:gd name="T122" fmla="+- 0 8176 7788"/>
                <a:gd name="T123" fmla="*/ 8176 h 433"/>
                <a:gd name="T124" fmla="+- 0 6402 1372"/>
                <a:gd name="T125" fmla="*/ T124 w 7347"/>
                <a:gd name="T126" fmla="+- 0 8193 7788"/>
                <a:gd name="T127" fmla="*/ 8193 h 433"/>
                <a:gd name="T128" fmla="+- 0 6562 1372"/>
                <a:gd name="T129" fmla="*/ T128 w 7347"/>
                <a:gd name="T130" fmla="+- 0 8207 7788"/>
                <a:gd name="T131" fmla="*/ 8207 h 433"/>
                <a:gd name="T132" fmla="+- 0 6722 1372"/>
                <a:gd name="T133" fmla="*/ T132 w 7347"/>
                <a:gd name="T134" fmla="+- 0 8216 7788"/>
                <a:gd name="T135" fmla="*/ 8216 h 433"/>
                <a:gd name="T136" fmla="+- 0 6881 1372"/>
                <a:gd name="T137" fmla="*/ T136 w 7347"/>
                <a:gd name="T138" fmla="+- 0 8220 7788"/>
                <a:gd name="T139" fmla="*/ 8220 h 433"/>
                <a:gd name="T140" fmla="+- 0 7041 1372"/>
                <a:gd name="T141" fmla="*/ T140 w 7347"/>
                <a:gd name="T142" fmla="+- 0 8219 7788"/>
                <a:gd name="T143" fmla="*/ 8219 h 433"/>
                <a:gd name="T144" fmla="+- 0 7201 1372"/>
                <a:gd name="T145" fmla="*/ T144 w 7347"/>
                <a:gd name="T146" fmla="+- 0 8213 7788"/>
                <a:gd name="T147" fmla="*/ 8213 h 433"/>
                <a:gd name="T148" fmla="+- 0 7361 1372"/>
                <a:gd name="T149" fmla="*/ T148 w 7347"/>
                <a:gd name="T150" fmla="+- 0 8202 7788"/>
                <a:gd name="T151" fmla="*/ 8202 h 433"/>
                <a:gd name="T152" fmla="+- 0 7520 1372"/>
                <a:gd name="T153" fmla="*/ T152 w 7347"/>
                <a:gd name="T154" fmla="+- 0 8188 7788"/>
                <a:gd name="T155" fmla="*/ 8188 h 433"/>
                <a:gd name="T156" fmla="+- 0 7680 1372"/>
                <a:gd name="T157" fmla="*/ T156 w 7347"/>
                <a:gd name="T158" fmla="+- 0 8171 7788"/>
                <a:gd name="T159" fmla="*/ 8171 h 433"/>
                <a:gd name="T160" fmla="+- 0 7840 1372"/>
                <a:gd name="T161" fmla="*/ T160 w 7347"/>
                <a:gd name="T162" fmla="+- 0 8152 7788"/>
                <a:gd name="T163" fmla="*/ 8152 h 433"/>
                <a:gd name="T164" fmla="+- 0 7999 1372"/>
                <a:gd name="T165" fmla="*/ T164 w 7347"/>
                <a:gd name="T166" fmla="+- 0 8132 7788"/>
                <a:gd name="T167" fmla="*/ 8132 h 433"/>
                <a:gd name="T168" fmla="+- 0 8159 1372"/>
                <a:gd name="T169" fmla="*/ T168 w 7347"/>
                <a:gd name="T170" fmla="+- 0 8111 7788"/>
                <a:gd name="T171" fmla="*/ 8111 h 433"/>
                <a:gd name="T172" fmla="+- 0 8319 1372"/>
                <a:gd name="T173" fmla="*/ T172 w 7347"/>
                <a:gd name="T174" fmla="+- 0 8091 7788"/>
                <a:gd name="T175" fmla="*/ 8091 h 433"/>
                <a:gd name="T176" fmla="+- 0 8478 1372"/>
                <a:gd name="T177" fmla="*/ T176 w 7347"/>
                <a:gd name="T178" fmla="+- 0 8072 7788"/>
                <a:gd name="T179" fmla="*/ 8072 h 433"/>
                <a:gd name="T180" fmla="+- 0 8638 1372"/>
                <a:gd name="T181" fmla="*/ T180 w 7347"/>
                <a:gd name="T182" fmla="+- 0 8054 7788"/>
                <a:gd name="T183" fmla="*/ 8054 h 43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</a:cxnLst>
              <a:rect l="0" t="0" r="r" b="b"/>
              <a:pathLst>
                <a:path w="7347" h="433">
                  <a:moveTo>
                    <a:pt x="0" y="204"/>
                  </a:moveTo>
                  <a:lnTo>
                    <a:pt x="79" y="195"/>
                  </a:lnTo>
                  <a:lnTo>
                    <a:pt x="159" y="185"/>
                  </a:lnTo>
                  <a:lnTo>
                    <a:pt x="239" y="174"/>
                  </a:lnTo>
                  <a:lnTo>
                    <a:pt x="319" y="163"/>
                  </a:lnTo>
                  <a:lnTo>
                    <a:pt x="399" y="151"/>
                  </a:lnTo>
                  <a:lnTo>
                    <a:pt x="479" y="140"/>
                  </a:lnTo>
                  <a:lnTo>
                    <a:pt x="559" y="128"/>
                  </a:lnTo>
                  <a:lnTo>
                    <a:pt x="638" y="116"/>
                  </a:lnTo>
                  <a:lnTo>
                    <a:pt x="718" y="104"/>
                  </a:lnTo>
                  <a:lnTo>
                    <a:pt x="798" y="92"/>
                  </a:lnTo>
                  <a:lnTo>
                    <a:pt x="878" y="81"/>
                  </a:lnTo>
                  <a:lnTo>
                    <a:pt x="958" y="69"/>
                  </a:lnTo>
                  <a:lnTo>
                    <a:pt x="1038" y="59"/>
                  </a:lnTo>
                  <a:lnTo>
                    <a:pt x="1118" y="48"/>
                  </a:lnTo>
                  <a:lnTo>
                    <a:pt x="1197" y="39"/>
                  </a:lnTo>
                  <a:lnTo>
                    <a:pt x="1277" y="30"/>
                  </a:lnTo>
                  <a:lnTo>
                    <a:pt x="1357" y="22"/>
                  </a:lnTo>
                  <a:lnTo>
                    <a:pt x="1437" y="16"/>
                  </a:lnTo>
                  <a:lnTo>
                    <a:pt x="1517" y="10"/>
                  </a:lnTo>
                  <a:lnTo>
                    <a:pt x="1597" y="5"/>
                  </a:lnTo>
                  <a:lnTo>
                    <a:pt x="1676" y="2"/>
                  </a:lnTo>
                  <a:lnTo>
                    <a:pt x="1756" y="0"/>
                  </a:lnTo>
                  <a:lnTo>
                    <a:pt x="1836" y="0"/>
                  </a:lnTo>
                  <a:lnTo>
                    <a:pt x="1916" y="1"/>
                  </a:lnTo>
                  <a:lnTo>
                    <a:pt x="1996" y="4"/>
                  </a:lnTo>
                  <a:lnTo>
                    <a:pt x="2076" y="8"/>
                  </a:lnTo>
                  <a:lnTo>
                    <a:pt x="2156" y="13"/>
                  </a:lnTo>
                  <a:lnTo>
                    <a:pt x="2235" y="20"/>
                  </a:lnTo>
                  <a:lnTo>
                    <a:pt x="2315" y="28"/>
                  </a:lnTo>
                  <a:lnTo>
                    <a:pt x="2395" y="36"/>
                  </a:lnTo>
                  <a:lnTo>
                    <a:pt x="2475" y="46"/>
                  </a:lnTo>
                  <a:lnTo>
                    <a:pt x="2555" y="56"/>
                  </a:lnTo>
                  <a:lnTo>
                    <a:pt x="2635" y="68"/>
                  </a:lnTo>
                  <a:lnTo>
                    <a:pt x="2715" y="79"/>
                  </a:lnTo>
                  <a:lnTo>
                    <a:pt x="2794" y="91"/>
                  </a:lnTo>
                  <a:lnTo>
                    <a:pt x="2874" y="104"/>
                  </a:lnTo>
                  <a:lnTo>
                    <a:pt x="2954" y="116"/>
                  </a:lnTo>
                  <a:lnTo>
                    <a:pt x="3034" y="129"/>
                  </a:lnTo>
                  <a:lnTo>
                    <a:pt x="3114" y="142"/>
                  </a:lnTo>
                  <a:lnTo>
                    <a:pt x="3194" y="155"/>
                  </a:lnTo>
                  <a:lnTo>
                    <a:pt x="3274" y="167"/>
                  </a:lnTo>
                  <a:lnTo>
                    <a:pt x="3353" y="179"/>
                  </a:lnTo>
                  <a:lnTo>
                    <a:pt x="3433" y="191"/>
                  </a:lnTo>
                  <a:lnTo>
                    <a:pt x="3513" y="202"/>
                  </a:lnTo>
                  <a:lnTo>
                    <a:pt x="3593" y="213"/>
                  </a:lnTo>
                  <a:lnTo>
                    <a:pt x="3673" y="223"/>
                  </a:lnTo>
                  <a:lnTo>
                    <a:pt x="3753" y="232"/>
                  </a:lnTo>
                  <a:lnTo>
                    <a:pt x="3833" y="243"/>
                  </a:lnTo>
                  <a:lnTo>
                    <a:pt x="3912" y="253"/>
                  </a:lnTo>
                  <a:lnTo>
                    <a:pt x="3992" y="265"/>
                  </a:lnTo>
                  <a:lnTo>
                    <a:pt x="4072" y="276"/>
                  </a:lnTo>
                  <a:lnTo>
                    <a:pt x="4152" y="288"/>
                  </a:lnTo>
                  <a:lnTo>
                    <a:pt x="4232" y="300"/>
                  </a:lnTo>
                  <a:lnTo>
                    <a:pt x="4312" y="312"/>
                  </a:lnTo>
                  <a:lnTo>
                    <a:pt x="4391" y="323"/>
                  </a:lnTo>
                  <a:lnTo>
                    <a:pt x="4471" y="335"/>
                  </a:lnTo>
                  <a:lnTo>
                    <a:pt x="4551" y="347"/>
                  </a:lnTo>
                  <a:lnTo>
                    <a:pt x="4631" y="358"/>
                  </a:lnTo>
                  <a:lnTo>
                    <a:pt x="4711" y="368"/>
                  </a:lnTo>
                  <a:lnTo>
                    <a:pt x="4791" y="379"/>
                  </a:lnTo>
                  <a:lnTo>
                    <a:pt x="4871" y="388"/>
                  </a:lnTo>
                  <a:lnTo>
                    <a:pt x="4950" y="397"/>
                  </a:lnTo>
                  <a:lnTo>
                    <a:pt x="5030" y="405"/>
                  </a:lnTo>
                  <a:lnTo>
                    <a:pt x="5110" y="412"/>
                  </a:lnTo>
                  <a:lnTo>
                    <a:pt x="5190" y="419"/>
                  </a:lnTo>
                  <a:lnTo>
                    <a:pt x="5270" y="424"/>
                  </a:lnTo>
                  <a:lnTo>
                    <a:pt x="5350" y="428"/>
                  </a:lnTo>
                  <a:lnTo>
                    <a:pt x="5430" y="431"/>
                  </a:lnTo>
                  <a:lnTo>
                    <a:pt x="5509" y="432"/>
                  </a:lnTo>
                  <a:lnTo>
                    <a:pt x="5589" y="432"/>
                  </a:lnTo>
                  <a:lnTo>
                    <a:pt x="5669" y="431"/>
                  </a:lnTo>
                  <a:lnTo>
                    <a:pt x="5749" y="428"/>
                  </a:lnTo>
                  <a:lnTo>
                    <a:pt x="5829" y="425"/>
                  </a:lnTo>
                  <a:lnTo>
                    <a:pt x="5909" y="420"/>
                  </a:lnTo>
                  <a:lnTo>
                    <a:pt x="5989" y="414"/>
                  </a:lnTo>
                  <a:lnTo>
                    <a:pt x="6068" y="407"/>
                  </a:lnTo>
                  <a:lnTo>
                    <a:pt x="6148" y="400"/>
                  </a:lnTo>
                  <a:lnTo>
                    <a:pt x="6228" y="392"/>
                  </a:lnTo>
                  <a:lnTo>
                    <a:pt x="6308" y="383"/>
                  </a:lnTo>
                  <a:lnTo>
                    <a:pt x="6388" y="374"/>
                  </a:lnTo>
                  <a:lnTo>
                    <a:pt x="6468" y="364"/>
                  </a:lnTo>
                  <a:lnTo>
                    <a:pt x="6547" y="354"/>
                  </a:lnTo>
                  <a:lnTo>
                    <a:pt x="6627" y="344"/>
                  </a:lnTo>
                  <a:lnTo>
                    <a:pt x="6707" y="334"/>
                  </a:lnTo>
                  <a:lnTo>
                    <a:pt x="6787" y="323"/>
                  </a:lnTo>
                  <a:lnTo>
                    <a:pt x="6867" y="313"/>
                  </a:lnTo>
                  <a:lnTo>
                    <a:pt x="6947" y="303"/>
                  </a:lnTo>
                  <a:lnTo>
                    <a:pt x="7027" y="293"/>
                  </a:lnTo>
                  <a:lnTo>
                    <a:pt x="7106" y="284"/>
                  </a:lnTo>
                  <a:lnTo>
                    <a:pt x="7186" y="274"/>
                  </a:lnTo>
                  <a:lnTo>
                    <a:pt x="7266" y="266"/>
                  </a:lnTo>
                  <a:lnTo>
                    <a:pt x="7346" y="258"/>
                  </a:lnTo>
                </a:path>
              </a:pathLst>
            </a:custGeom>
            <a:noFill/>
            <a:ln w="28575">
              <a:solidFill>
                <a:srgbClr val="FFDE9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pic>
          <p:nvPicPr>
            <p:cNvPr id="6179" name="Picture 35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3" y="7934"/>
              <a:ext cx="11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0" name="Picture 36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9" y="7728"/>
              <a:ext cx="11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1" name="Picture 37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5" y="7954"/>
              <a:ext cx="11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2" name="Picture 38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1" y="8162"/>
              <a:ext cx="11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3" name="Picture 39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7" y="7990"/>
              <a:ext cx="11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4" name="Picture 40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3" y="7598"/>
              <a:ext cx="60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Freeform 41"/>
            <p:cNvSpPr>
              <a:spLocks/>
            </p:cNvSpPr>
            <p:nvPr/>
          </p:nvSpPr>
          <p:spPr bwMode="auto">
            <a:xfrm>
              <a:off x="1371" y="6960"/>
              <a:ext cx="7347" cy="371"/>
            </a:xfrm>
            <a:custGeom>
              <a:avLst/>
              <a:gdLst>
                <a:gd name="T0" fmla="+- 0 1451 1372"/>
                <a:gd name="T1" fmla="*/ T0 w 7347"/>
                <a:gd name="T2" fmla="+- 0 7317 6960"/>
                <a:gd name="T3" fmla="*/ 7317 h 371"/>
                <a:gd name="T4" fmla="+- 0 1611 1372"/>
                <a:gd name="T5" fmla="*/ T4 w 7347"/>
                <a:gd name="T6" fmla="+- 0 7289 6960"/>
                <a:gd name="T7" fmla="*/ 7289 h 371"/>
                <a:gd name="T8" fmla="+- 0 1771 1372"/>
                <a:gd name="T9" fmla="*/ T8 w 7347"/>
                <a:gd name="T10" fmla="+- 0 7260 6960"/>
                <a:gd name="T11" fmla="*/ 7260 h 371"/>
                <a:gd name="T12" fmla="+- 0 1931 1372"/>
                <a:gd name="T13" fmla="*/ T12 w 7347"/>
                <a:gd name="T14" fmla="+- 0 7230 6960"/>
                <a:gd name="T15" fmla="*/ 7230 h 371"/>
                <a:gd name="T16" fmla="+- 0 2090 1372"/>
                <a:gd name="T17" fmla="*/ T16 w 7347"/>
                <a:gd name="T18" fmla="+- 0 7200 6960"/>
                <a:gd name="T19" fmla="*/ 7200 h 371"/>
                <a:gd name="T20" fmla="+- 0 2250 1372"/>
                <a:gd name="T21" fmla="*/ T20 w 7347"/>
                <a:gd name="T22" fmla="+- 0 7170 6960"/>
                <a:gd name="T23" fmla="*/ 7170 h 371"/>
                <a:gd name="T24" fmla="+- 0 2410 1372"/>
                <a:gd name="T25" fmla="*/ T24 w 7347"/>
                <a:gd name="T26" fmla="+- 0 7141 6960"/>
                <a:gd name="T27" fmla="*/ 7141 h 371"/>
                <a:gd name="T28" fmla="+- 0 2569 1372"/>
                <a:gd name="T29" fmla="*/ T28 w 7347"/>
                <a:gd name="T30" fmla="+- 0 7113 6960"/>
                <a:gd name="T31" fmla="*/ 7113 h 371"/>
                <a:gd name="T32" fmla="+- 0 2729 1372"/>
                <a:gd name="T33" fmla="*/ T32 w 7347"/>
                <a:gd name="T34" fmla="+- 0 7087 6960"/>
                <a:gd name="T35" fmla="*/ 7087 h 371"/>
                <a:gd name="T36" fmla="+- 0 2889 1372"/>
                <a:gd name="T37" fmla="*/ T36 w 7347"/>
                <a:gd name="T38" fmla="+- 0 7063 6960"/>
                <a:gd name="T39" fmla="*/ 7063 h 371"/>
                <a:gd name="T40" fmla="+- 0 3048 1372"/>
                <a:gd name="T41" fmla="*/ T40 w 7347"/>
                <a:gd name="T42" fmla="+- 0 7042 6960"/>
                <a:gd name="T43" fmla="*/ 7042 h 371"/>
                <a:gd name="T44" fmla="+- 0 3208 1372"/>
                <a:gd name="T45" fmla="*/ T44 w 7347"/>
                <a:gd name="T46" fmla="+- 0 7025 6960"/>
                <a:gd name="T47" fmla="*/ 7025 h 371"/>
                <a:gd name="T48" fmla="+- 0 3368 1372"/>
                <a:gd name="T49" fmla="*/ T48 w 7347"/>
                <a:gd name="T50" fmla="+- 0 7010 6960"/>
                <a:gd name="T51" fmla="*/ 7010 h 371"/>
                <a:gd name="T52" fmla="+- 0 3528 1372"/>
                <a:gd name="T53" fmla="*/ T52 w 7347"/>
                <a:gd name="T54" fmla="+- 0 6998 6960"/>
                <a:gd name="T55" fmla="*/ 6998 h 371"/>
                <a:gd name="T56" fmla="+- 0 3687 1372"/>
                <a:gd name="T57" fmla="*/ T56 w 7347"/>
                <a:gd name="T58" fmla="+- 0 6989 6960"/>
                <a:gd name="T59" fmla="*/ 6989 h 371"/>
                <a:gd name="T60" fmla="+- 0 3847 1372"/>
                <a:gd name="T61" fmla="*/ T60 w 7347"/>
                <a:gd name="T62" fmla="+- 0 6982 6960"/>
                <a:gd name="T63" fmla="*/ 6982 h 371"/>
                <a:gd name="T64" fmla="+- 0 4007 1372"/>
                <a:gd name="T65" fmla="*/ T64 w 7347"/>
                <a:gd name="T66" fmla="+- 0 6977 6960"/>
                <a:gd name="T67" fmla="*/ 6977 h 371"/>
                <a:gd name="T68" fmla="+- 0 4166 1372"/>
                <a:gd name="T69" fmla="*/ T68 w 7347"/>
                <a:gd name="T70" fmla="+- 0 6973 6960"/>
                <a:gd name="T71" fmla="*/ 6973 h 371"/>
                <a:gd name="T72" fmla="+- 0 4326 1372"/>
                <a:gd name="T73" fmla="*/ T72 w 7347"/>
                <a:gd name="T74" fmla="+- 0 6970 6960"/>
                <a:gd name="T75" fmla="*/ 6970 h 371"/>
                <a:gd name="T76" fmla="+- 0 4486 1372"/>
                <a:gd name="T77" fmla="*/ T76 w 7347"/>
                <a:gd name="T78" fmla="+- 0 6969 6960"/>
                <a:gd name="T79" fmla="*/ 6969 h 371"/>
                <a:gd name="T80" fmla="+- 0 4646 1372"/>
                <a:gd name="T81" fmla="*/ T80 w 7347"/>
                <a:gd name="T82" fmla="+- 0 6967 6960"/>
                <a:gd name="T83" fmla="*/ 6967 h 371"/>
                <a:gd name="T84" fmla="+- 0 4805 1372"/>
                <a:gd name="T85" fmla="*/ T84 w 7347"/>
                <a:gd name="T86" fmla="+- 0 6966 6960"/>
                <a:gd name="T87" fmla="*/ 6966 h 371"/>
                <a:gd name="T88" fmla="+- 0 4965 1372"/>
                <a:gd name="T89" fmla="*/ T88 w 7347"/>
                <a:gd name="T90" fmla="+- 0 6964 6960"/>
                <a:gd name="T91" fmla="*/ 6964 h 371"/>
                <a:gd name="T92" fmla="+- 0 5125 1372"/>
                <a:gd name="T93" fmla="*/ T92 w 7347"/>
                <a:gd name="T94" fmla="+- 0 6962 6960"/>
                <a:gd name="T95" fmla="*/ 6962 h 371"/>
                <a:gd name="T96" fmla="+- 0 5284 1372"/>
                <a:gd name="T97" fmla="*/ T96 w 7347"/>
                <a:gd name="T98" fmla="+- 0 6961 6960"/>
                <a:gd name="T99" fmla="*/ 6961 h 371"/>
                <a:gd name="T100" fmla="+- 0 5444 1372"/>
                <a:gd name="T101" fmla="*/ T100 w 7347"/>
                <a:gd name="T102" fmla="+- 0 6960 6960"/>
                <a:gd name="T103" fmla="*/ 6960 h 371"/>
                <a:gd name="T104" fmla="+- 0 5604 1372"/>
                <a:gd name="T105" fmla="*/ T104 w 7347"/>
                <a:gd name="T106" fmla="+- 0 6961 6960"/>
                <a:gd name="T107" fmla="*/ 6961 h 371"/>
                <a:gd name="T108" fmla="+- 0 5763 1372"/>
                <a:gd name="T109" fmla="*/ T108 w 7347"/>
                <a:gd name="T110" fmla="+- 0 6962 6960"/>
                <a:gd name="T111" fmla="*/ 6962 h 371"/>
                <a:gd name="T112" fmla="+- 0 5923 1372"/>
                <a:gd name="T113" fmla="*/ T112 w 7347"/>
                <a:gd name="T114" fmla="+- 0 6963 6960"/>
                <a:gd name="T115" fmla="*/ 6963 h 371"/>
                <a:gd name="T116" fmla="+- 0 6083 1372"/>
                <a:gd name="T117" fmla="*/ T116 w 7347"/>
                <a:gd name="T118" fmla="+- 0 6965 6960"/>
                <a:gd name="T119" fmla="*/ 6965 h 371"/>
                <a:gd name="T120" fmla="+- 0 6243 1372"/>
                <a:gd name="T121" fmla="*/ T120 w 7347"/>
                <a:gd name="T122" fmla="+- 0 6967 6960"/>
                <a:gd name="T123" fmla="*/ 6967 h 371"/>
                <a:gd name="T124" fmla="+- 0 6402 1372"/>
                <a:gd name="T125" fmla="*/ T124 w 7347"/>
                <a:gd name="T126" fmla="+- 0 6969 6960"/>
                <a:gd name="T127" fmla="*/ 6969 h 371"/>
                <a:gd name="T128" fmla="+- 0 6562 1372"/>
                <a:gd name="T129" fmla="*/ T128 w 7347"/>
                <a:gd name="T130" fmla="+- 0 6970 6960"/>
                <a:gd name="T131" fmla="*/ 6970 h 371"/>
                <a:gd name="T132" fmla="+- 0 6722 1372"/>
                <a:gd name="T133" fmla="*/ T132 w 7347"/>
                <a:gd name="T134" fmla="+- 0 6971 6960"/>
                <a:gd name="T135" fmla="*/ 6971 h 371"/>
                <a:gd name="T136" fmla="+- 0 6881 1372"/>
                <a:gd name="T137" fmla="*/ T136 w 7347"/>
                <a:gd name="T138" fmla="+- 0 6972 6960"/>
                <a:gd name="T139" fmla="*/ 6972 h 371"/>
                <a:gd name="T140" fmla="+- 0 7041 1372"/>
                <a:gd name="T141" fmla="*/ T140 w 7347"/>
                <a:gd name="T142" fmla="+- 0 6972 6960"/>
                <a:gd name="T143" fmla="*/ 6972 h 371"/>
                <a:gd name="T144" fmla="+- 0 7201 1372"/>
                <a:gd name="T145" fmla="*/ T144 w 7347"/>
                <a:gd name="T146" fmla="+- 0 6972 6960"/>
                <a:gd name="T147" fmla="*/ 6972 h 371"/>
                <a:gd name="T148" fmla="+- 0 7361 1372"/>
                <a:gd name="T149" fmla="*/ T148 w 7347"/>
                <a:gd name="T150" fmla="+- 0 6972 6960"/>
                <a:gd name="T151" fmla="*/ 6972 h 371"/>
                <a:gd name="T152" fmla="+- 0 7520 1372"/>
                <a:gd name="T153" fmla="*/ T152 w 7347"/>
                <a:gd name="T154" fmla="+- 0 6971 6960"/>
                <a:gd name="T155" fmla="*/ 6971 h 371"/>
                <a:gd name="T156" fmla="+- 0 7680 1372"/>
                <a:gd name="T157" fmla="*/ T156 w 7347"/>
                <a:gd name="T158" fmla="+- 0 6971 6960"/>
                <a:gd name="T159" fmla="*/ 6971 h 371"/>
                <a:gd name="T160" fmla="+- 0 7840 1372"/>
                <a:gd name="T161" fmla="*/ T160 w 7347"/>
                <a:gd name="T162" fmla="+- 0 6971 6960"/>
                <a:gd name="T163" fmla="*/ 6971 h 371"/>
                <a:gd name="T164" fmla="+- 0 7999 1372"/>
                <a:gd name="T165" fmla="*/ T164 w 7347"/>
                <a:gd name="T166" fmla="+- 0 6970 6960"/>
                <a:gd name="T167" fmla="*/ 6970 h 371"/>
                <a:gd name="T168" fmla="+- 0 8159 1372"/>
                <a:gd name="T169" fmla="*/ T168 w 7347"/>
                <a:gd name="T170" fmla="+- 0 6970 6960"/>
                <a:gd name="T171" fmla="*/ 6970 h 371"/>
                <a:gd name="T172" fmla="+- 0 8319 1372"/>
                <a:gd name="T173" fmla="*/ T172 w 7347"/>
                <a:gd name="T174" fmla="+- 0 6969 6960"/>
                <a:gd name="T175" fmla="*/ 6969 h 371"/>
                <a:gd name="T176" fmla="+- 0 8478 1372"/>
                <a:gd name="T177" fmla="*/ T176 w 7347"/>
                <a:gd name="T178" fmla="+- 0 6969 6960"/>
                <a:gd name="T179" fmla="*/ 6969 h 371"/>
                <a:gd name="T180" fmla="+- 0 8638 1372"/>
                <a:gd name="T181" fmla="*/ T180 w 7347"/>
                <a:gd name="T182" fmla="+- 0 6968 6960"/>
                <a:gd name="T183" fmla="*/ 6968 h 37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</a:cxnLst>
              <a:rect l="0" t="0" r="r" b="b"/>
              <a:pathLst>
                <a:path w="7347" h="371">
                  <a:moveTo>
                    <a:pt x="0" y="371"/>
                  </a:moveTo>
                  <a:lnTo>
                    <a:pt x="79" y="357"/>
                  </a:lnTo>
                  <a:lnTo>
                    <a:pt x="159" y="343"/>
                  </a:lnTo>
                  <a:lnTo>
                    <a:pt x="239" y="329"/>
                  </a:lnTo>
                  <a:lnTo>
                    <a:pt x="319" y="315"/>
                  </a:lnTo>
                  <a:lnTo>
                    <a:pt x="399" y="300"/>
                  </a:lnTo>
                  <a:lnTo>
                    <a:pt x="479" y="285"/>
                  </a:lnTo>
                  <a:lnTo>
                    <a:pt x="559" y="270"/>
                  </a:lnTo>
                  <a:lnTo>
                    <a:pt x="638" y="255"/>
                  </a:lnTo>
                  <a:lnTo>
                    <a:pt x="718" y="240"/>
                  </a:lnTo>
                  <a:lnTo>
                    <a:pt x="798" y="225"/>
                  </a:lnTo>
                  <a:lnTo>
                    <a:pt x="878" y="210"/>
                  </a:lnTo>
                  <a:lnTo>
                    <a:pt x="958" y="195"/>
                  </a:lnTo>
                  <a:lnTo>
                    <a:pt x="1038" y="181"/>
                  </a:lnTo>
                  <a:lnTo>
                    <a:pt x="1118" y="167"/>
                  </a:lnTo>
                  <a:lnTo>
                    <a:pt x="1197" y="153"/>
                  </a:lnTo>
                  <a:lnTo>
                    <a:pt x="1277" y="140"/>
                  </a:lnTo>
                  <a:lnTo>
                    <a:pt x="1357" y="127"/>
                  </a:lnTo>
                  <a:lnTo>
                    <a:pt x="1437" y="115"/>
                  </a:lnTo>
                  <a:lnTo>
                    <a:pt x="1517" y="103"/>
                  </a:lnTo>
                  <a:lnTo>
                    <a:pt x="1597" y="93"/>
                  </a:lnTo>
                  <a:lnTo>
                    <a:pt x="1676" y="82"/>
                  </a:lnTo>
                  <a:lnTo>
                    <a:pt x="1756" y="73"/>
                  </a:lnTo>
                  <a:lnTo>
                    <a:pt x="1836" y="65"/>
                  </a:lnTo>
                  <a:lnTo>
                    <a:pt x="1916" y="57"/>
                  </a:lnTo>
                  <a:lnTo>
                    <a:pt x="1996" y="50"/>
                  </a:lnTo>
                  <a:lnTo>
                    <a:pt x="2076" y="44"/>
                  </a:lnTo>
                  <a:lnTo>
                    <a:pt x="2156" y="38"/>
                  </a:lnTo>
                  <a:lnTo>
                    <a:pt x="2235" y="34"/>
                  </a:lnTo>
                  <a:lnTo>
                    <a:pt x="2315" y="29"/>
                  </a:lnTo>
                  <a:lnTo>
                    <a:pt x="2395" y="25"/>
                  </a:lnTo>
                  <a:lnTo>
                    <a:pt x="2475" y="22"/>
                  </a:lnTo>
                  <a:lnTo>
                    <a:pt x="2555" y="19"/>
                  </a:lnTo>
                  <a:lnTo>
                    <a:pt x="2635" y="17"/>
                  </a:lnTo>
                  <a:lnTo>
                    <a:pt x="2715" y="15"/>
                  </a:lnTo>
                  <a:lnTo>
                    <a:pt x="2794" y="13"/>
                  </a:lnTo>
                  <a:lnTo>
                    <a:pt x="2874" y="12"/>
                  </a:lnTo>
                  <a:lnTo>
                    <a:pt x="2954" y="10"/>
                  </a:lnTo>
                  <a:lnTo>
                    <a:pt x="3034" y="9"/>
                  </a:lnTo>
                  <a:lnTo>
                    <a:pt x="3114" y="9"/>
                  </a:lnTo>
                  <a:lnTo>
                    <a:pt x="3194" y="8"/>
                  </a:lnTo>
                  <a:lnTo>
                    <a:pt x="3274" y="7"/>
                  </a:lnTo>
                  <a:lnTo>
                    <a:pt x="3353" y="6"/>
                  </a:lnTo>
                  <a:lnTo>
                    <a:pt x="3433" y="6"/>
                  </a:lnTo>
                  <a:lnTo>
                    <a:pt x="3513" y="5"/>
                  </a:lnTo>
                  <a:lnTo>
                    <a:pt x="3593" y="4"/>
                  </a:lnTo>
                  <a:lnTo>
                    <a:pt x="3673" y="3"/>
                  </a:lnTo>
                  <a:lnTo>
                    <a:pt x="3753" y="2"/>
                  </a:lnTo>
                  <a:lnTo>
                    <a:pt x="3833" y="1"/>
                  </a:lnTo>
                  <a:lnTo>
                    <a:pt x="3912" y="1"/>
                  </a:lnTo>
                  <a:lnTo>
                    <a:pt x="3992" y="0"/>
                  </a:lnTo>
                  <a:lnTo>
                    <a:pt x="4072" y="0"/>
                  </a:lnTo>
                  <a:lnTo>
                    <a:pt x="4152" y="0"/>
                  </a:lnTo>
                  <a:lnTo>
                    <a:pt x="4232" y="1"/>
                  </a:lnTo>
                  <a:lnTo>
                    <a:pt x="4312" y="1"/>
                  </a:lnTo>
                  <a:lnTo>
                    <a:pt x="4391" y="2"/>
                  </a:lnTo>
                  <a:lnTo>
                    <a:pt x="4471" y="3"/>
                  </a:lnTo>
                  <a:lnTo>
                    <a:pt x="4551" y="3"/>
                  </a:lnTo>
                  <a:lnTo>
                    <a:pt x="4631" y="4"/>
                  </a:lnTo>
                  <a:lnTo>
                    <a:pt x="4711" y="5"/>
                  </a:lnTo>
                  <a:lnTo>
                    <a:pt x="4791" y="6"/>
                  </a:lnTo>
                  <a:lnTo>
                    <a:pt x="4871" y="7"/>
                  </a:lnTo>
                  <a:lnTo>
                    <a:pt x="4950" y="8"/>
                  </a:lnTo>
                  <a:lnTo>
                    <a:pt x="5030" y="9"/>
                  </a:lnTo>
                  <a:lnTo>
                    <a:pt x="5110" y="9"/>
                  </a:lnTo>
                  <a:lnTo>
                    <a:pt x="5190" y="10"/>
                  </a:lnTo>
                  <a:lnTo>
                    <a:pt x="5270" y="11"/>
                  </a:lnTo>
                  <a:lnTo>
                    <a:pt x="5350" y="11"/>
                  </a:lnTo>
                  <a:lnTo>
                    <a:pt x="5430" y="12"/>
                  </a:lnTo>
                  <a:lnTo>
                    <a:pt x="5509" y="12"/>
                  </a:lnTo>
                  <a:lnTo>
                    <a:pt x="5589" y="12"/>
                  </a:lnTo>
                  <a:lnTo>
                    <a:pt x="5669" y="12"/>
                  </a:lnTo>
                  <a:lnTo>
                    <a:pt x="5749" y="12"/>
                  </a:lnTo>
                  <a:lnTo>
                    <a:pt x="5829" y="12"/>
                  </a:lnTo>
                  <a:lnTo>
                    <a:pt x="5909" y="12"/>
                  </a:lnTo>
                  <a:lnTo>
                    <a:pt x="5989" y="12"/>
                  </a:lnTo>
                  <a:lnTo>
                    <a:pt x="6068" y="12"/>
                  </a:lnTo>
                  <a:lnTo>
                    <a:pt x="6148" y="11"/>
                  </a:lnTo>
                  <a:lnTo>
                    <a:pt x="6228" y="11"/>
                  </a:lnTo>
                  <a:lnTo>
                    <a:pt x="6308" y="11"/>
                  </a:lnTo>
                  <a:lnTo>
                    <a:pt x="6388" y="11"/>
                  </a:lnTo>
                  <a:lnTo>
                    <a:pt x="6468" y="11"/>
                  </a:lnTo>
                  <a:lnTo>
                    <a:pt x="6547" y="10"/>
                  </a:lnTo>
                  <a:lnTo>
                    <a:pt x="6627" y="10"/>
                  </a:lnTo>
                  <a:lnTo>
                    <a:pt x="6707" y="10"/>
                  </a:lnTo>
                  <a:lnTo>
                    <a:pt x="6787" y="10"/>
                  </a:lnTo>
                  <a:lnTo>
                    <a:pt x="6867" y="9"/>
                  </a:lnTo>
                  <a:lnTo>
                    <a:pt x="6947" y="9"/>
                  </a:lnTo>
                  <a:lnTo>
                    <a:pt x="7027" y="9"/>
                  </a:lnTo>
                  <a:lnTo>
                    <a:pt x="7106" y="9"/>
                  </a:lnTo>
                  <a:lnTo>
                    <a:pt x="7186" y="8"/>
                  </a:lnTo>
                  <a:lnTo>
                    <a:pt x="7266" y="8"/>
                  </a:lnTo>
                  <a:lnTo>
                    <a:pt x="7346" y="8"/>
                  </a:lnTo>
                </a:path>
              </a:pathLst>
            </a:custGeom>
            <a:noFill/>
            <a:ln w="28575">
              <a:solidFill>
                <a:srgbClr val="E85F5C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pic>
          <p:nvPicPr>
            <p:cNvPr id="6186" name="Picture 42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3" y="7272"/>
              <a:ext cx="11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7" name="Picture 43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9" y="6967"/>
              <a:ext cx="11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8" name="Picture 44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5" y="6907"/>
              <a:ext cx="11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9" name="Picture 45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1" y="6914"/>
              <a:ext cx="11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90" name="Picture 46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7" y="6912"/>
              <a:ext cx="11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91" name="Picture 47"/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7" y="7393"/>
              <a:ext cx="605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92" name="Picture 48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6" y="7617"/>
              <a:ext cx="60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93" name="Picture 49"/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2" y="7827"/>
              <a:ext cx="62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94" name="Picture 50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6" y="7653"/>
              <a:ext cx="628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95" name="Picture 51"/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" y="6926"/>
              <a:ext cx="762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96" name="Picture 52"/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6" y="6622"/>
              <a:ext cx="703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97" name="Picture 53"/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" y="6561"/>
              <a:ext cx="748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98" name="Picture 54"/>
            <p:cNvPicPr>
              <a:picLocks noChangeAspect="1" noChangeArrowheads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5" y="6569"/>
              <a:ext cx="740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99" name="Picture 55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1" y="6566"/>
              <a:ext cx="759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200" name="Picture 56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73216"/>
            <a:ext cx="9255126" cy="1505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Line 57"/>
          <p:cNvSpPr>
            <a:spLocks noChangeShapeType="1"/>
          </p:cNvSpPr>
          <p:nvPr/>
        </p:nvSpPr>
        <p:spPr bwMode="auto">
          <a:xfrm>
            <a:off x="4836247" y="4941168"/>
            <a:ext cx="5099211" cy="0"/>
          </a:xfrm>
          <a:prstGeom prst="line">
            <a:avLst/>
          </a:prstGeom>
          <a:noFill/>
          <a:ln w="9525">
            <a:solidFill>
              <a:srgbClr val="D9D9D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59" name="image315.png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4939856" y="4936419"/>
            <a:ext cx="323850" cy="167640"/>
          </a:xfrm>
          <a:prstGeom prst="rect">
            <a:avLst/>
          </a:prstGeom>
        </p:spPr>
      </p:pic>
      <p:pic>
        <p:nvPicPr>
          <p:cNvPr id="60" name="image316.png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5913567" y="4941168"/>
            <a:ext cx="335280" cy="167640"/>
          </a:xfrm>
          <a:prstGeom prst="rect">
            <a:avLst/>
          </a:prstGeom>
        </p:spPr>
      </p:pic>
      <p:pic>
        <p:nvPicPr>
          <p:cNvPr id="61" name="image317.png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7036651" y="4944286"/>
            <a:ext cx="323215" cy="146231"/>
          </a:xfrm>
          <a:prstGeom prst="rect">
            <a:avLst/>
          </a:prstGeom>
        </p:spPr>
      </p:pic>
      <p:pic>
        <p:nvPicPr>
          <p:cNvPr id="62" name="image318.png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8332957" y="5006696"/>
            <a:ext cx="331470" cy="167640"/>
          </a:xfrm>
          <a:prstGeom prst="rect">
            <a:avLst/>
          </a:prstGeom>
        </p:spPr>
      </p:pic>
      <p:pic>
        <p:nvPicPr>
          <p:cNvPr id="63" name="image319.png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9502071" y="4947662"/>
            <a:ext cx="383540" cy="167640"/>
          </a:xfrm>
          <a:prstGeom prst="rect">
            <a:avLst/>
          </a:prstGeom>
        </p:spPr>
      </p:pic>
      <p:grpSp>
        <p:nvGrpSpPr>
          <p:cNvPr id="11" name="Group 58"/>
          <p:cNvGrpSpPr>
            <a:grpSpLocks/>
          </p:cNvGrpSpPr>
          <p:nvPr/>
        </p:nvGrpSpPr>
        <p:grpSpPr bwMode="auto">
          <a:xfrm>
            <a:off x="3412973" y="5090516"/>
            <a:ext cx="6472638" cy="282700"/>
            <a:chOff x="803" y="372"/>
            <a:chExt cx="8661" cy="240"/>
          </a:xfrm>
        </p:grpSpPr>
        <p:sp>
          <p:nvSpPr>
            <p:cNvPr id="12" name="Line 59"/>
            <p:cNvSpPr>
              <a:spLocks noChangeShapeType="1"/>
            </p:cNvSpPr>
            <p:nvPr/>
          </p:nvSpPr>
          <p:spPr bwMode="auto">
            <a:xfrm>
              <a:off x="803" y="501"/>
              <a:ext cx="504" cy="0"/>
            </a:xfrm>
            <a:prstGeom prst="line">
              <a:avLst/>
            </a:prstGeom>
            <a:noFill/>
            <a:ln w="28575">
              <a:solidFill>
                <a:srgbClr val="D0CEC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pic>
          <p:nvPicPr>
            <p:cNvPr id="6204" name="Picture 60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" y="441"/>
              <a:ext cx="11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05" name="Picture 61"/>
            <p:cNvPicPr>
              <a:picLocks noChangeAspect="1" noChangeArrowheads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2" y="372"/>
              <a:ext cx="53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Line 62"/>
            <p:cNvSpPr>
              <a:spLocks noChangeShapeType="1"/>
            </p:cNvSpPr>
            <p:nvPr/>
          </p:nvSpPr>
          <p:spPr bwMode="auto">
            <a:xfrm>
              <a:off x="1885" y="501"/>
              <a:ext cx="504" cy="0"/>
            </a:xfrm>
            <a:prstGeom prst="line">
              <a:avLst/>
            </a:prstGeom>
            <a:noFill/>
            <a:ln w="47625">
              <a:solidFill>
                <a:srgbClr val="E85F5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pic>
          <p:nvPicPr>
            <p:cNvPr id="6207" name="Picture 63"/>
            <p:cNvPicPr>
              <a:picLocks noChangeAspect="1" noChangeArrowheads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8" y="432"/>
              <a:ext cx="135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08" name="Picture 64"/>
            <p:cNvPicPr>
              <a:picLocks noChangeAspect="1" noChangeArrowheads="1"/>
            </p:cNvPicPr>
            <p:nvPr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5" y="372"/>
              <a:ext cx="969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Line 65"/>
            <p:cNvSpPr>
              <a:spLocks noChangeShapeType="1"/>
            </p:cNvSpPr>
            <p:nvPr/>
          </p:nvSpPr>
          <p:spPr bwMode="auto">
            <a:xfrm>
              <a:off x="3404" y="501"/>
              <a:ext cx="504" cy="0"/>
            </a:xfrm>
            <a:prstGeom prst="line">
              <a:avLst/>
            </a:prstGeom>
            <a:noFill/>
            <a:ln w="28575">
              <a:solidFill>
                <a:srgbClr val="9DAFC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pic>
          <p:nvPicPr>
            <p:cNvPr id="6210" name="Picture 66"/>
            <p:cNvPicPr>
              <a:picLocks noChangeAspect="1" noChangeArrowheads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7" y="441"/>
              <a:ext cx="11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11" name="Picture 67"/>
            <p:cNvPicPr>
              <a:picLocks noChangeAspect="1" noChangeArrowheads="1"/>
            </p:cNvPicPr>
            <p:nvPr/>
          </p:nvPicPr>
          <p:blipFill>
            <a:blip r:embed="rId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4" y="372"/>
              <a:ext cx="775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Line 68"/>
            <p:cNvSpPr>
              <a:spLocks noChangeShapeType="1"/>
            </p:cNvSpPr>
            <p:nvPr/>
          </p:nvSpPr>
          <p:spPr bwMode="auto">
            <a:xfrm>
              <a:off x="4734" y="501"/>
              <a:ext cx="504" cy="0"/>
            </a:xfrm>
            <a:prstGeom prst="line">
              <a:avLst/>
            </a:prstGeom>
            <a:noFill/>
            <a:ln w="28575">
              <a:solidFill>
                <a:srgbClr val="B9D5B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pic>
          <p:nvPicPr>
            <p:cNvPr id="6213" name="Picture 69"/>
            <p:cNvPicPr>
              <a:picLocks noChangeAspect="1" noChangeArrowheads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" y="441"/>
              <a:ext cx="11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14" name="Picture 70"/>
            <p:cNvPicPr>
              <a:picLocks noChangeAspect="1" noChangeArrowheads="1"/>
            </p:cNvPicPr>
            <p:nvPr/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4" y="372"/>
              <a:ext cx="102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Line 71"/>
            <p:cNvSpPr>
              <a:spLocks noChangeShapeType="1"/>
            </p:cNvSpPr>
            <p:nvPr/>
          </p:nvSpPr>
          <p:spPr bwMode="auto">
            <a:xfrm>
              <a:off x="6304" y="501"/>
              <a:ext cx="504" cy="0"/>
            </a:xfrm>
            <a:prstGeom prst="line">
              <a:avLst/>
            </a:prstGeom>
            <a:noFill/>
            <a:ln w="28575">
              <a:solidFill>
                <a:srgbClr val="FFDE9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pic>
          <p:nvPicPr>
            <p:cNvPr id="6216" name="Picture 72"/>
            <p:cNvPicPr>
              <a:picLocks noChangeAspect="1" noChangeArrowheads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6" y="441"/>
              <a:ext cx="11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17" name="Picture 73"/>
            <p:cNvPicPr>
              <a:picLocks noChangeAspect="1" noChangeArrowheads="1"/>
            </p:cNvPicPr>
            <p:nvPr/>
          </p:nvPicPr>
          <p:blipFill>
            <a:blip r:embed="rId5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3" y="372"/>
              <a:ext cx="635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Line 74"/>
            <p:cNvSpPr>
              <a:spLocks noChangeShapeType="1"/>
            </p:cNvSpPr>
            <p:nvPr/>
          </p:nvSpPr>
          <p:spPr bwMode="auto">
            <a:xfrm>
              <a:off x="7472" y="501"/>
              <a:ext cx="504" cy="0"/>
            </a:xfrm>
            <a:prstGeom prst="line">
              <a:avLst/>
            </a:prstGeom>
            <a:noFill/>
            <a:ln w="28575">
              <a:solidFill>
                <a:srgbClr val="E85F5C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pic>
          <p:nvPicPr>
            <p:cNvPr id="6219" name="Picture 75"/>
            <p:cNvPicPr>
              <a:picLocks noChangeAspect="1" noChangeArrowheads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5" y="441"/>
              <a:ext cx="11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20" name="Picture 76"/>
            <p:cNvPicPr>
              <a:picLocks noChangeAspect="1" noChangeArrowheads="1"/>
            </p:cNvPicPr>
            <p:nvPr/>
          </p:nvPicPr>
          <p:blipFill>
            <a:blip r:embed="rId6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1" y="372"/>
              <a:ext cx="143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4150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37" y="5373216"/>
            <a:ext cx="9255126" cy="1484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298341" y="200520"/>
            <a:ext cx="47675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800" dirty="0">
                <a:solidFill>
                  <a:prstClr val="black"/>
                </a:solidFill>
                <a:uFill>
                  <a:solidFill>
                    <a:srgbClr val="2E528F"/>
                  </a:solidFill>
                </a:uFill>
                <a:latin typeface="Andalus" panose="02020603050405020304" pitchFamily="18" charset="-78"/>
                <a:ea typeface="Calibri"/>
                <a:cs typeface="Andalus" panose="02020603050405020304" pitchFamily="18" charset="-78"/>
              </a:rPr>
              <a:t>COBERTURA</a:t>
            </a:r>
            <a:r>
              <a:rPr lang="es-ES" sz="2800" spc="340" dirty="0">
                <a:solidFill>
                  <a:prstClr val="black"/>
                </a:solidFill>
                <a:uFill>
                  <a:solidFill>
                    <a:srgbClr val="2E528F"/>
                  </a:solidFill>
                </a:uFill>
                <a:latin typeface="Andalus" panose="02020603050405020304" pitchFamily="18" charset="-78"/>
                <a:ea typeface="Calibri"/>
                <a:cs typeface="Andalus" panose="02020603050405020304" pitchFamily="18" charset="-78"/>
              </a:rPr>
              <a:t> </a:t>
            </a:r>
            <a:r>
              <a:rPr lang="es-ES" sz="2800" dirty="0">
                <a:solidFill>
                  <a:prstClr val="black"/>
                </a:solidFill>
                <a:uFill>
                  <a:solidFill>
                    <a:srgbClr val="2E528F"/>
                  </a:solidFill>
                </a:uFill>
                <a:latin typeface="Andalus" panose="02020603050405020304" pitchFamily="18" charset="-78"/>
                <a:ea typeface="Calibri"/>
                <a:cs typeface="Andalus" panose="02020603050405020304" pitchFamily="18" charset="-78"/>
              </a:rPr>
              <a:t>TRANSICIÓ</a:t>
            </a:r>
            <a:r>
              <a:rPr lang="es-ES" sz="2800" dirty="0">
                <a:solidFill>
                  <a:prstClr val="black"/>
                </a:solidFill>
                <a:latin typeface="Andalus" panose="02020603050405020304" pitchFamily="18" charset="-78"/>
                <a:ea typeface="Calibri"/>
                <a:cs typeface="Andalus" panose="02020603050405020304" pitchFamily="18" charset="-78"/>
              </a:rPr>
              <a:t>N</a:t>
            </a:r>
            <a:endParaRPr lang="es-CO" sz="2800" dirty="0">
              <a:solidFill>
                <a:prstClr val="black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324" y="1012430"/>
            <a:ext cx="3384376" cy="391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1406708" y="1920180"/>
            <a:ext cx="611187" cy="731837"/>
            <a:chOff x="11023" y="2378"/>
            <a:chExt cx="963" cy="1152"/>
          </a:xfrm>
        </p:grpSpPr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23" y="2378"/>
              <a:ext cx="948" cy="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Freeform 6"/>
            <p:cNvSpPr>
              <a:spLocks/>
            </p:cNvSpPr>
            <p:nvPr/>
          </p:nvSpPr>
          <p:spPr bwMode="auto">
            <a:xfrm>
              <a:off x="11035" y="3220"/>
              <a:ext cx="941" cy="284"/>
            </a:xfrm>
            <a:custGeom>
              <a:avLst/>
              <a:gdLst>
                <a:gd name="T0" fmla="+- 0 11929 11035"/>
                <a:gd name="T1" fmla="*/ T0 w 941"/>
                <a:gd name="T2" fmla="+- 0 3220 3220"/>
                <a:gd name="T3" fmla="*/ 3220 h 284"/>
                <a:gd name="T4" fmla="+- 0 11082 11035"/>
                <a:gd name="T5" fmla="*/ T4 w 941"/>
                <a:gd name="T6" fmla="+- 0 3220 3220"/>
                <a:gd name="T7" fmla="*/ 3220 h 284"/>
                <a:gd name="T8" fmla="+- 0 11064 11035"/>
                <a:gd name="T9" fmla="*/ T8 w 941"/>
                <a:gd name="T10" fmla="+- 0 3224 3220"/>
                <a:gd name="T11" fmla="*/ 3224 h 284"/>
                <a:gd name="T12" fmla="+- 0 11049 11035"/>
                <a:gd name="T13" fmla="*/ T12 w 941"/>
                <a:gd name="T14" fmla="+- 0 3234 3220"/>
                <a:gd name="T15" fmla="*/ 3234 h 284"/>
                <a:gd name="T16" fmla="+- 0 11039 11035"/>
                <a:gd name="T17" fmla="*/ T16 w 941"/>
                <a:gd name="T18" fmla="+- 0 3249 3220"/>
                <a:gd name="T19" fmla="*/ 3249 h 284"/>
                <a:gd name="T20" fmla="+- 0 11035 11035"/>
                <a:gd name="T21" fmla="*/ T20 w 941"/>
                <a:gd name="T22" fmla="+- 0 3268 3220"/>
                <a:gd name="T23" fmla="*/ 3268 h 284"/>
                <a:gd name="T24" fmla="+- 0 11035 11035"/>
                <a:gd name="T25" fmla="*/ T24 w 941"/>
                <a:gd name="T26" fmla="+- 0 3456 3220"/>
                <a:gd name="T27" fmla="*/ 3456 h 284"/>
                <a:gd name="T28" fmla="+- 0 11039 11035"/>
                <a:gd name="T29" fmla="*/ T28 w 941"/>
                <a:gd name="T30" fmla="+- 0 3475 3220"/>
                <a:gd name="T31" fmla="*/ 3475 h 284"/>
                <a:gd name="T32" fmla="+- 0 11049 11035"/>
                <a:gd name="T33" fmla="*/ T32 w 941"/>
                <a:gd name="T34" fmla="+- 0 3490 3220"/>
                <a:gd name="T35" fmla="*/ 3490 h 284"/>
                <a:gd name="T36" fmla="+- 0 11064 11035"/>
                <a:gd name="T37" fmla="*/ T36 w 941"/>
                <a:gd name="T38" fmla="+- 0 3500 3220"/>
                <a:gd name="T39" fmla="*/ 3500 h 284"/>
                <a:gd name="T40" fmla="+- 0 11082 11035"/>
                <a:gd name="T41" fmla="*/ T40 w 941"/>
                <a:gd name="T42" fmla="+- 0 3504 3220"/>
                <a:gd name="T43" fmla="*/ 3504 h 284"/>
                <a:gd name="T44" fmla="+- 0 11929 11035"/>
                <a:gd name="T45" fmla="*/ T44 w 941"/>
                <a:gd name="T46" fmla="+- 0 3504 3220"/>
                <a:gd name="T47" fmla="*/ 3504 h 284"/>
                <a:gd name="T48" fmla="+- 0 11947 11035"/>
                <a:gd name="T49" fmla="*/ T48 w 941"/>
                <a:gd name="T50" fmla="+- 0 3500 3220"/>
                <a:gd name="T51" fmla="*/ 3500 h 284"/>
                <a:gd name="T52" fmla="+- 0 11962 11035"/>
                <a:gd name="T53" fmla="*/ T52 w 941"/>
                <a:gd name="T54" fmla="+- 0 3490 3220"/>
                <a:gd name="T55" fmla="*/ 3490 h 284"/>
                <a:gd name="T56" fmla="+- 0 11972 11035"/>
                <a:gd name="T57" fmla="*/ T56 w 941"/>
                <a:gd name="T58" fmla="+- 0 3475 3220"/>
                <a:gd name="T59" fmla="*/ 3475 h 284"/>
                <a:gd name="T60" fmla="+- 0 11976 11035"/>
                <a:gd name="T61" fmla="*/ T60 w 941"/>
                <a:gd name="T62" fmla="+- 0 3456 3220"/>
                <a:gd name="T63" fmla="*/ 3456 h 284"/>
                <a:gd name="T64" fmla="+- 0 11976 11035"/>
                <a:gd name="T65" fmla="*/ T64 w 941"/>
                <a:gd name="T66" fmla="+- 0 3268 3220"/>
                <a:gd name="T67" fmla="*/ 3268 h 284"/>
                <a:gd name="T68" fmla="+- 0 11972 11035"/>
                <a:gd name="T69" fmla="*/ T68 w 941"/>
                <a:gd name="T70" fmla="+- 0 3249 3220"/>
                <a:gd name="T71" fmla="*/ 3249 h 284"/>
                <a:gd name="T72" fmla="+- 0 11962 11035"/>
                <a:gd name="T73" fmla="*/ T72 w 941"/>
                <a:gd name="T74" fmla="+- 0 3234 3220"/>
                <a:gd name="T75" fmla="*/ 3234 h 284"/>
                <a:gd name="T76" fmla="+- 0 11947 11035"/>
                <a:gd name="T77" fmla="*/ T76 w 941"/>
                <a:gd name="T78" fmla="+- 0 3224 3220"/>
                <a:gd name="T79" fmla="*/ 3224 h 284"/>
                <a:gd name="T80" fmla="+- 0 11929 11035"/>
                <a:gd name="T81" fmla="*/ T80 w 941"/>
                <a:gd name="T82" fmla="+- 0 3220 3220"/>
                <a:gd name="T83" fmla="*/ 3220 h 28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941" h="284">
                  <a:moveTo>
                    <a:pt x="894" y="0"/>
                  </a:moveTo>
                  <a:lnTo>
                    <a:pt x="47" y="0"/>
                  </a:lnTo>
                  <a:lnTo>
                    <a:pt x="29" y="4"/>
                  </a:lnTo>
                  <a:lnTo>
                    <a:pt x="14" y="14"/>
                  </a:lnTo>
                  <a:lnTo>
                    <a:pt x="4" y="29"/>
                  </a:lnTo>
                  <a:lnTo>
                    <a:pt x="0" y="48"/>
                  </a:lnTo>
                  <a:lnTo>
                    <a:pt x="0" y="236"/>
                  </a:lnTo>
                  <a:lnTo>
                    <a:pt x="4" y="255"/>
                  </a:lnTo>
                  <a:lnTo>
                    <a:pt x="14" y="270"/>
                  </a:lnTo>
                  <a:lnTo>
                    <a:pt x="29" y="280"/>
                  </a:lnTo>
                  <a:lnTo>
                    <a:pt x="47" y="284"/>
                  </a:lnTo>
                  <a:lnTo>
                    <a:pt x="894" y="284"/>
                  </a:lnTo>
                  <a:lnTo>
                    <a:pt x="912" y="280"/>
                  </a:lnTo>
                  <a:lnTo>
                    <a:pt x="927" y="270"/>
                  </a:lnTo>
                  <a:lnTo>
                    <a:pt x="937" y="255"/>
                  </a:lnTo>
                  <a:lnTo>
                    <a:pt x="941" y="236"/>
                  </a:lnTo>
                  <a:lnTo>
                    <a:pt x="941" y="48"/>
                  </a:lnTo>
                  <a:lnTo>
                    <a:pt x="937" y="29"/>
                  </a:lnTo>
                  <a:lnTo>
                    <a:pt x="927" y="14"/>
                  </a:lnTo>
                  <a:lnTo>
                    <a:pt x="912" y="4"/>
                  </a:lnTo>
                  <a:lnTo>
                    <a:pt x="894" y="0"/>
                  </a:lnTo>
                  <a:close/>
                </a:path>
              </a:pathLst>
            </a:custGeom>
            <a:solidFill>
              <a:srgbClr val="2156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5" name="Freeform 7"/>
            <p:cNvSpPr>
              <a:spLocks/>
            </p:cNvSpPr>
            <p:nvPr/>
          </p:nvSpPr>
          <p:spPr bwMode="auto">
            <a:xfrm>
              <a:off x="11035" y="3220"/>
              <a:ext cx="941" cy="284"/>
            </a:xfrm>
            <a:custGeom>
              <a:avLst/>
              <a:gdLst>
                <a:gd name="T0" fmla="+- 0 11035 11035"/>
                <a:gd name="T1" fmla="*/ T0 w 941"/>
                <a:gd name="T2" fmla="+- 0 3268 3220"/>
                <a:gd name="T3" fmla="*/ 3268 h 284"/>
                <a:gd name="T4" fmla="+- 0 11039 11035"/>
                <a:gd name="T5" fmla="*/ T4 w 941"/>
                <a:gd name="T6" fmla="+- 0 3249 3220"/>
                <a:gd name="T7" fmla="*/ 3249 h 284"/>
                <a:gd name="T8" fmla="+- 0 11049 11035"/>
                <a:gd name="T9" fmla="*/ T8 w 941"/>
                <a:gd name="T10" fmla="+- 0 3234 3220"/>
                <a:gd name="T11" fmla="*/ 3234 h 284"/>
                <a:gd name="T12" fmla="+- 0 11064 11035"/>
                <a:gd name="T13" fmla="*/ T12 w 941"/>
                <a:gd name="T14" fmla="+- 0 3224 3220"/>
                <a:gd name="T15" fmla="*/ 3224 h 284"/>
                <a:gd name="T16" fmla="+- 0 11082 11035"/>
                <a:gd name="T17" fmla="*/ T16 w 941"/>
                <a:gd name="T18" fmla="+- 0 3220 3220"/>
                <a:gd name="T19" fmla="*/ 3220 h 284"/>
                <a:gd name="T20" fmla="+- 0 11929 11035"/>
                <a:gd name="T21" fmla="*/ T20 w 941"/>
                <a:gd name="T22" fmla="+- 0 3220 3220"/>
                <a:gd name="T23" fmla="*/ 3220 h 284"/>
                <a:gd name="T24" fmla="+- 0 11947 11035"/>
                <a:gd name="T25" fmla="*/ T24 w 941"/>
                <a:gd name="T26" fmla="+- 0 3224 3220"/>
                <a:gd name="T27" fmla="*/ 3224 h 284"/>
                <a:gd name="T28" fmla="+- 0 11962 11035"/>
                <a:gd name="T29" fmla="*/ T28 w 941"/>
                <a:gd name="T30" fmla="+- 0 3234 3220"/>
                <a:gd name="T31" fmla="*/ 3234 h 284"/>
                <a:gd name="T32" fmla="+- 0 11972 11035"/>
                <a:gd name="T33" fmla="*/ T32 w 941"/>
                <a:gd name="T34" fmla="+- 0 3249 3220"/>
                <a:gd name="T35" fmla="*/ 3249 h 284"/>
                <a:gd name="T36" fmla="+- 0 11976 11035"/>
                <a:gd name="T37" fmla="*/ T36 w 941"/>
                <a:gd name="T38" fmla="+- 0 3268 3220"/>
                <a:gd name="T39" fmla="*/ 3268 h 284"/>
                <a:gd name="T40" fmla="+- 0 11976 11035"/>
                <a:gd name="T41" fmla="*/ T40 w 941"/>
                <a:gd name="T42" fmla="+- 0 3456 3220"/>
                <a:gd name="T43" fmla="*/ 3456 h 284"/>
                <a:gd name="T44" fmla="+- 0 11972 11035"/>
                <a:gd name="T45" fmla="*/ T44 w 941"/>
                <a:gd name="T46" fmla="+- 0 3475 3220"/>
                <a:gd name="T47" fmla="*/ 3475 h 284"/>
                <a:gd name="T48" fmla="+- 0 11962 11035"/>
                <a:gd name="T49" fmla="*/ T48 w 941"/>
                <a:gd name="T50" fmla="+- 0 3490 3220"/>
                <a:gd name="T51" fmla="*/ 3490 h 284"/>
                <a:gd name="T52" fmla="+- 0 11947 11035"/>
                <a:gd name="T53" fmla="*/ T52 w 941"/>
                <a:gd name="T54" fmla="+- 0 3500 3220"/>
                <a:gd name="T55" fmla="*/ 3500 h 284"/>
                <a:gd name="T56" fmla="+- 0 11929 11035"/>
                <a:gd name="T57" fmla="*/ T56 w 941"/>
                <a:gd name="T58" fmla="+- 0 3504 3220"/>
                <a:gd name="T59" fmla="*/ 3504 h 284"/>
                <a:gd name="T60" fmla="+- 0 11082 11035"/>
                <a:gd name="T61" fmla="*/ T60 w 941"/>
                <a:gd name="T62" fmla="+- 0 3504 3220"/>
                <a:gd name="T63" fmla="*/ 3504 h 284"/>
                <a:gd name="T64" fmla="+- 0 11064 11035"/>
                <a:gd name="T65" fmla="*/ T64 w 941"/>
                <a:gd name="T66" fmla="+- 0 3500 3220"/>
                <a:gd name="T67" fmla="*/ 3500 h 284"/>
                <a:gd name="T68" fmla="+- 0 11049 11035"/>
                <a:gd name="T69" fmla="*/ T68 w 941"/>
                <a:gd name="T70" fmla="+- 0 3490 3220"/>
                <a:gd name="T71" fmla="*/ 3490 h 284"/>
                <a:gd name="T72" fmla="+- 0 11039 11035"/>
                <a:gd name="T73" fmla="*/ T72 w 941"/>
                <a:gd name="T74" fmla="+- 0 3475 3220"/>
                <a:gd name="T75" fmla="*/ 3475 h 284"/>
                <a:gd name="T76" fmla="+- 0 11035 11035"/>
                <a:gd name="T77" fmla="*/ T76 w 941"/>
                <a:gd name="T78" fmla="+- 0 3456 3220"/>
                <a:gd name="T79" fmla="*/ 3456 h 284"/>
                <a:gd name="T80" fmla="+- 0 11035 11035"/>
                <a:gd name="T81" fmla="*/ T80 w 941"/>
                <a:gd name="T82" fmla="+- 0 3268 3220"/>
                <a:gd name="T83" fmla="*/ 3268 h 28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941" h="284">
                  <a:moveTo>
                    <a:pt x="0" y="48"/>
                  </a:moveTo>
                  <a:lnTo>
                    <a:pt x="4" y="29"/>
                  </a:lnTo>
                  <a:lnTo>
                    <a:pt x="14" y="14"/>
                  </a:lnTo>
                  <a:lnTo>
                    <a:pt x="29" y="4"/>
                  </a:lnTo>
                  <a:lnTo>
                    <a:pt x="47" y="0"/>
                  </a:lnTo>
                  <a:lnTo>
                    <a:pt x="894" y="0"/>
                  </a:lnTo>
                  <a:lnTo>
                    <a:pt x="912" y="4"/>
                  </a:lnTo>
                  <a:lnTo>
                    <a:pt x="927" y="14"/>
                  </a:lnTo>
                  <a:lnTo>
                    <a:pt x="937" y="29"/>
                  </a:lnTo>
                  <a:lnTo>
                    <a:pt x="941" y="48"/>
                  </a:lnTo>
                  <a:lnTo>
                    <a:pt x="941" y="236"/>
                  </a:lnTo>
                  <a:lnTo>
                    <a:pt x="937" y="255"/>
                  </a:lnTo>
                  <a:lnTo>
                    <a:pt x="927" y="270"/>
                  </a:lnTo>
                  <a:lnTo>
                    <a:pt x="912" y="280"/>
                  </a:lnTo>
                  <a:lnTo>
                    <a:pt x="894" y="284"/>
                  </a:lnTo>
                  <a:lnTo>
                    <a:pt x="47" y="284"/>
                  </a:lnTo>
                  <a:lnTo>
                    <a:pt x="29" y="280"/>
                  </a:lnTo>
                  <a:lnTo>
                    <a:pt x="14" y="270"/>
                  </a:lnTo>
                  <a:lnTo>
                    <a:pt x="4" y="255"/>
                  </a:lnTo>
                  <a:lnTo>
                    <a:pt x="0" y="236"/>
                  </a:lnTo>
                  <a:lnTo>
                    <a:pt x="0" y="48"/>
                  </a:lnTo>
                  <a:close/>
                </a:path>
              </a:pathLst>
            </a:custGeom>
            <a:noFill/>
            <a:ln w="12700">
              <a:solidFill>
                <a:srgbClr val="21567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pic>
          <p:nvPicPr>
            <p:cNvPr id="7176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1" y="3194"/>
              <a:ext cx="71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2425788" y="2000871"/>
            <a:ext cx="5472608" cy="686064"/>
            <a:chOff x="12224" y="2217"/>
            <a:chExt cx="6808" cy="1297"/>
          </a:xfrm>
        </p:grpSpPr>
        <p:sp>
          <p:nvSpPr>
            <p:cNvPr id="7" name="Freeform 10"/>
            <p:cNvSpPr>
              <a:spLocks/>
            </p:cNvSpPr>
            <p:nvPr/>
          </p:nvSpPr>
          <p:spPr bwMode="auto">
            <a:xfrm>
              <a:off x="14560" y="2265"/>
              <a:ext cx="3176" cy="399"/>
            </a:xfrm>
            <a:custGeom>
              <a:avLst/>
              <a:gdLst>
                <a:gd name="T0" fmla="+- 0 17670 14561"/>
                <a:gd name="T1" fmla="*/ T0 w 3176"/>
                <a:gd name="T2" fmla="+- 0 2265 2265"/>
                <a:gd name="T3" fmla="*/ 2265 h 399"/>
                <a:gd name="T4" fmla="+- 0 14627 14561"/>
                <a:gd name="T5" fmla="*/ T4 w 3176"/>
                <a:gd name="T6" fmla="+- 0 2265 2265"/>
                <a:gd name="T7" fmla="*/ 2265 h 399"/>
                <a:gd name="T8" fmla="+- 0 14601 14561"/>
                <a:gd name="T9" fmla="*/ T8 w 3176"/>
                <a:gd name="T10" fmla="+- 0 2270 2265"/>
                <a:gd name="T11" fmla="*/ 2270 h 399"/>
                <a:gd name="T12" fmla="+- 0 14580 14561"/>
                <a:gd name="T13" fmla="*/ T12 w 3176"/>
                <a:gd name="T14" fmla="+- 0 2285 2265"/>
                <a:gd name="T15" fmla="*/ 2285 h 399"/>
                <a:gd name="T16" fmla="+- 0 14566 14561"/>
                <a:gd name="T17" fmla="*/ T16 w 3176"/>
                <a:gd name="T18" fmla="+- 0 2306 2265"/>
                <a:gd name="T19" fmla="*/ 2306 h 399"/>
                <a:gd name="T20" fmla="+- 0 14561 14561"/>
                <a:gd name="T21" fmla="*/ T20 w 3176"/>
                <a:gd name="T22" fmla="+- 0 2332 2265"/>
                <a:gd name="T23" fmla="*/ 2332 h 399"/>
                <a:gd name="T24" fmla="+- 0 14561 14561"/>
                <a:gd name="T25" fmla="*/ T24 w 3176"/>
                <a:gd name="T26" fmla="+- 0 2597 2265"/>
                <a:gd name="T27" fmla="*/ 2597 h 399"/>
                <a:gd name="T28" fmla="+- 0 14566 14561"/>
                <a:gd name="T29" fmla="*/ T28 w 3176"/>
                <a:gd name="T30" fmla="+- 0 2623 2265"/>
                <a:gd name="T31" fmla="*/ 2623 h 399"/>
                <a:gd name="T32" fmla="+- 0 14580 14561"/>
                <a:gd name="T33" fmla="*/ T32 w 3176"/>
                <a:gd name="T34" fmla="+- 0 2644 2265"/>
                <a:gd name="T35" fmla="*/ 2644 h 399"/>
                <a:gd name="T36" fmla="+- 0 14601 14561"/>
                <a:gd name="T37" fmla="*/ T36 w 3176"/>
                <a:gd name="T38" fmla="+- 0 2658 2265"/>
                <a:gd name="T39" fmla="*/ 2658 h 399"/>
                <a:gd name="T40" fmla="+- 0 14627 14561"/>
                <a:gd name="T41" fmla="*/ T40 w 3176"/>
                <a:gd name="T42" fmla="+- 0 2664 2265"/>
                <a:gd name="T43" fmla="*/ 2664 h 399"/>
                <a:gd name="T44" fmla="+- 0 17670 14561"/>
                <a:gd name="T45" fmla="*/ T44 w 3176"/>
                <a:gd name="T46" fmla="+- 0 2664 2265"/>
                <a:gd name="T47" fmla="*/ 2664 h 399"/>
                <a:gd name="T48" fmla="+- 0 17695 14561"/>
                <a:gd name="T49" fmla="*/ T48 w 3176"/>
                <a:gd name="T50" fmla="+- 0 2658 2265"/>
                <a:gd name="T51" fmla="*/ 2658 h 399"/>
                <a:gd name="T52" fmla="+- 0 17717 14561"/>
                <a:gd name="T53" fmla="*/ T52 w 3176"/>
                <a:gd name="T54" fmla="+- 0 2644 2265"/>
                <a:gd name="T55" fmla="*/ 2644 h 399"/>
                <a:gd name="T56" fmla="+- 0 17731 14561"/>
                <a:gd name="T57" fmla="*/ T56 w 3176"/>
                <a:gd name="T58" fmla="+- 0 2623 2265"/>
                <a:gd name="T59" fmla="*/ 2623 h 399"/>
                <a:gd name="T60" fmla="+- 0 17736 14561"/>
                <a:gd name="T61" fmla="*/ T60 w 3176"/>
                <a:gd name="T62" fmla="+- 0 2597 2265"/>
                <a:gd name="T63" fmla="*/ 2597 h 399"/>
                <a:gd name="T64" fmla="+- 0 17736 14561"/>
                <a:gd name="T65" fmla="*/ T64 w 3176"/>
                <a:gd name="T66" fmla="+- 0 2332 2265"/>
                <a:gd name="T67" fmla="*/ 2332 h 399"/>
                <a:gd name="T68" fmla="+- 0 17731 14561"/>
                <a:gd name="T69" fmla="*/ T68 w 3176"/>
                <a:gd name="T70" fmla="+- 0 2306 2265"/>
                <a:gd name="T71" fmla="*/ 2306 h 399"/>
                <a:gd name="T72" fmla="+- 0 17717 14561"/>
                <a:gd name="T73" fmla="*/ T72 w 3176"/>
                <a:gd name="T74" fmla="+- 0 2285 2265"/>
                <a:gd name="T75" fmla="*/ 2285 h 399"/>
                <a:gd name="T76" fmla="+- 0 17695 14561"/>
                <a:gd name="T77" fmla="*/ T76 w 3176"/>
                <a:gd name="T78" fmla="+- 0 2270 2265"/>
                <a:gd name="T79" fmla="*/ 2270 h 399"/>
                <a:gd name="T80" fmla="+- 0 17670 14561"/>
                <a:gd name="T81" fmla="*/ T80 w 3176"/>
                <a:gd name="T82" fmla="+- 0 2265 2265"/>
                <a:gd name="T83" fmla="*/ 2265 h 39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3176" h="399">
                  <a:moveTo>
                    <a:pt x="3109" y="0"/>
                  </a:moveTo>
                  <a:lnTo>
                    <a:pt x="66" y="0"/>
                  </a:lnTo>
                  <a:lnTo>
                    <a:pt x="40" y="5"/>
                  </a:lnTo>
                  <a:lnTo>
                    <a:pt x="19" y="20"/>
                  </a:lnTo>
                  <a:lnTo>
                    <a:pt x="5" y="41"/>
                  </a:lnTo>
                  <a:lnTo>
                    <a:pt x="0" y="67"/>
                  </a:lnTo>
                  <a:lnTo>
                    <a:pt x="0" y="332"/>
                  </a:lnTo>
                  <a:lnTo>
                    <a:pt x="5" y="358"/>
                  </a:lnTo>
                  <a:lnTo>
                    <a:pt x="19" y="379"/>
                  </a:lnTo>
                  <a:lnTo>
                    <a:pt x="40" y="393"/>
                  </a:lnTo>
                  <a:lnTo>
                    <a:pt x="66" y="399"/>
                  </a:lnTo>
                  <a:lnTo>
                    <a:pt x="3109" y="399"/>
                  </a:lnTo>
                  <a:lnTo>
                    <a:pt x="3134" y="393"/>
                  </a:lnTo>
                  <a:lnTo>
                    <a:pt x="3156" y="379"/>
                  </a:lnTo>
                  <a:lnTo>
                    <a:pt x="3170" y="358"/>
                  </a:lnTo>
                  <a:lnTo>
                    <a:pt x="3175" y="332"/>
                  </a:lnTo>
                  <a:lnTo>
                    <a:pt x="3175" y="67"/>
                  </a:lnTo>
                  <a:lnTo>
                    <a:pt x="3170" y="41"/>
                  </a:lnTo>
                  <a:lnTo>
                    <a:pt x="3156" y="20"/>
                  </a:lnTo>
                  <a:lnTo>
                    <a:pt x="3134" y="5"/>
                  </a:lnTo>
                  <a:lnTo>
                    <a:pt x="3109" y="0"/>
                  </a:lnTo>
                  <a:close/>
                </a:path>
              </a:pathLst>
            </a:custGeom>
            <a:solidFill>
              <a:srgbClr val="2156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14560" y="2265"/>
              <a:ext cx="3176" cy="399"/>
            </a:xfrm>
            <a:custGeom>
              <a:avLst/>
              <a:gdLst>
                <a:gd name="T0" fmla="+- 0 14561 14561"/>
                <a:gd name="T1" fmla="*/ T0 w 3176"/>
                <a:gd name="T2" fmla="+- 0 2332 2265"/>
                <a:gd name="T3" fmla="*/ 2332 h 399"/>
                <a:gd name="T4" fmla="+- 0 14566 14561"/>
                <a:gd name="T5" fmla="*/ T4 w 3176"/>
                <a:gd name="T6" fmla="+- 0 2306 2265"/>
                <a:gd name="T7" fmla="*/ 2306 h 399"/>
                <a:gd name="T8" fmla="+- 0 14580 14561"/>
                <a:gd name="T9" fmla="*/ T8 w 3176"/>
                <a:gd name="T10" fmla="+- 0 2285 2265"/>
                <a:gd name="T11" fmla="*/ 2285 h 399"/>
                <a:gd name="T12" fmla="+- 0 14601 14561"/>
                <a:gd name="T13" fmla="*/ T12 w 3176"/>
                <a:gd name="T14" fmla="+- 0 2270 2265"/>
                <a:gd name="T15" fmla="*/ 2270 h 399"/>
                <a:gd name="T16" fmla="+- 0 14627 14561"/>
                <a:gd name="T17" fmla="*/ T16 w 3176"/>
                <a:gd name="T18" fmla="+- 0 2265 2265"/>
                <a:gd name="T19" fmla="*/ 2265 h 399"/>
                <a:gd name="T20" fmla="+- 0 17670 14561"/>
                <a:gd name="T21" fmla="*/ T20 w 3176"/>
                <a:gd name="T22" fmla="+- 0 2265 2265"/>
                <a:gd name="T23" fmla="*/ 2265 h 399"/>
                <a:gd name="T24" fmla="+- 0 17695 14561"/>
                <a:gd name="T25" fmla="*/ T24 w 3176"/>
                <a:gd name="T26" fmla="+- 0 2270 2265"/>
                <a:gd name="T27" fmla="*/ 2270 h 399"/>
                <a:gd name="T28" fmla="+- 0 17717 14561"/>
                <a:gd name="T29" fmla="*/ T28 w 3176"/>
                <a:gd name="T30" fmla="+- 0 2285 2265"/>
                <a:gd name="T31" fmla="*/ 2285 h 399"/>
                <a:gd name="T32" fmla="+- 0 17731 14561"/>
                <a:gd name="T33" fmla="*/ T32 w 3176"/>
                <a:gd name="T34" fmla="+- 0 2306 2265"/>
                <a:gd name="T35" fmla="*/ 2306 h 399"/>
                <a:gd name="T36" fmla="+- 0 17736 14561"/>
                <a:gd name="T37" fmla="*/ T36 w 3176"/>
                <a:gd name="T38" fmla="+- 0 2332 2265"/>
                <a:gd name="T39" fmla="*/ 2332 h 399"/>
                <a:gd name="T40" fmla="+- 0 17736 14561"/>
                <a:gd name="T41" fmla="*/ T40 w 3176"/>
                <a:gd name="T42" fmla="+- 0 2597 2265"/>
                <a:gd name="T43" fmla="*/ 2597 h 399"/>
                <a:gd name="T44" fmla="+- 0 17731 14561"/>
                <a:gd name="T45" fmla="*/ T44 w 3176"/>
                <a:gd name="T46" fmla="+- 0 2623 2265"/>
                <a:gd name="T47" fmla="*/ 2623 h 399"/>
                <a:gd name="T48" fmla="+- 0 17717 14561"/>
                <a:gd name="T49" fmla="*/ T48 w 3176"/>
                <a:gd name="T50" fmla="+- 0 2644 2265"/>
                <a:gd name="T51" fmla="*/ 2644 h 399"/>
                <a:gd name="T52" fmla="+- 0 17695 14561"/>
                <a:gd name="T53" fmla="*/ T52 w 3176"/>
                <a:gd name="T54" fmla="+- 0 2658 2265"/>
                <a:gd name="T55" fmla="*/ 2658 h 399"/>
                <a:gd name="T56" fmla="+- 0 17670 14561"/>
                <a:gd name="T57" fmla="*/ T56 w 3176"/>
                <a:gd name="T58" fmla="+- 0 2664 2265"/>
                <a:gd name="T59" fmla="*/ 2664 h 399"/>
                <a:gd name="T60" fmla="+- 0 14627 14561"/>
                <a:gd name="T61" fmla="*/ T60 w 3176"/>
                <a:gd name="T62" fmla="+- 0 2664 2265"/>
                <a:gd name="T63" fmla="*/ 2664 h 399"/>
                <a:gd name="T64" fmla="+- 0 14601 14561"/>
                <a:gd name="T65" fmla="*/ T64 w 3176"/>
                <a:gd name="T66" fmla="+- 0 2658 2265"/>
                <a:gd name="T67" fmla="*/ 2658 h 399"/>
                <a:gd name="T68" fmla="+- 0 14580 14561"/>
                <a:gd name="T69" fmla="*/ T68 w 3176"/>
                <a:gd name="T70" fmla="+- 0 2644 2265"/>
                <a:gd name="T71" fmla="*/ 2644 h 399"/>
                <a:gd name="T72" fmla="+- 0 14566 14561"/>
                <a:gd name="T73" fmla="*/ T72 w 3176"/>
                <a:gd name="T74" fmla="+- 0 2623 2265"/>
                <a:gd name="T75" fmla="*/ 2623 h 399"/>
                <a:gd name="T76" fmla="+- 0 14561 14561"/>
                <a:gd name="T77" fmla="*/ T76 w 3176"/>
                <a:gd name="T78" fmla="+- 0 2597 2265"/>
                <a:gd name="T79" fmla="*/ 2597 h 399"/>
                <a:gd name="T80" fmla="+- 0 14561 14561"/>
                <a:gd name="T81" fmla="*/ T80 w 3176"/>
                <a:gd name="T82" fmla="+- 0 2332 2265"/>
                <a:gd name="T83" fmla="*/ 2332 h 39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3176" h="399">
                  <a:moveTo>
                    <a:pt x="0" y="67"/>
                  </a:moveTo>
                  <a:lnTo>
                    <a:pt x="5" y="41"/>
                  </a:lnTo>
                  <a:lnTo>
                    <a:pt x="19" y="20"/>
                  </a:lnTo>
                  <a:lnTo>
                    <a:pt x="40" y="5"/>
                  </a:lnTo>
                  <a:lnTo>
                    <a:pt x="66" y="0"/>
                  </a:lnTo>
                  <a:lnTo>
                    <a:pt x="3109" y="0"/>
                  </a:lnTo>
                  <a:lnTo>
                    <a:pt x="3134" y="5"/>
                  </a:lnTo>
                  <a:lnTo>
                    <a:pt x="3156" y="20"/>
                  </a:lnTo>
                  <a:lnTo>
                    <a:pt x="3170" y="41"/>
                  </a:lnTo>
                  <a:lnTo>
                    <a:pt x="3175" y="67"/>
                  </a:lnTo>
                  <a:lnTo>
                    <a:pt x="3175" y="332"/>
                  </a:lnTo>
                  <a:lnTo>
                    <a:pt x="3170" y="358"/>
                  </a:lnTo>
                  <a:lnTo>
                    <a:pt x="3156" y="379"/>
                  </a:lnTo>
                  <a:lnTo>
                    <a:pt x="3134" y="393"/>
                  </a:lnTo>
                  <a:lnTo>
                    <a:pt x="3109" y="399"/>
                  </a:lnTo>
                  <a:lnTo>
                    <a:pt x="66" y="399"/>
                  </a:lnTo>
                  <a:lnTo>
                    <a:pt x="40" y="393"/>
                  </a:lnTo>
                  <a:lnTo>
                    <a:pt x="19" y="379"/>
                  </a:lnTo>
                  <a:lnTo>
                    <a:pt x="5" y="358"/>
                  </a:lnTo>
                  <a:lnTo>
                    <a:pt x="0" y="332"/>
                  </a:lnTo>
                  <a:lnTo>
                    <a:pt x="0" y="67"/>
                  </a:lnTo>
                  <a:close/>
                </a:path>
              </a:pathLst>
            </a:custGeom>
            <a:noFill/>
            <a:ln w="12700">
              <a:solidFill>
                <a:srgbClr val="21567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pic>
          <p:nvPicPr>
            <p:cNvPr id="7180" name="Picture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40" y="2216"/>
              <a:ext cx="91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1" name="Picture 1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12" y="2216"/>
              <a:ext cx="1109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2" name="Picture 1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71" y="2216"/>
              <a:ext cx="623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3" name="Picture 1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22" y="2216"/>
              <a:ext cx="360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4" name="Picture 1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37" y="2216"/>
              <a:ext cx="990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5" name="Picture 17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64" y="2216"/>
              <a:ext cx="630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6" name="Picture 18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19" y="2216"/>
              <a:ext cx="454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7" name="Picture 19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24" y="2216"/>
              <a:ext cx="1341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8" name="Picture 20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24" y="2649"/>
              <a:ext cx="1965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9" name="Picture 21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93" y="2649"/>
              <a:ext cx="150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0" name="Picture 22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90" y="2649"/>
              <a:ext cx="696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1" name="Picture 2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95" y="2649"/>
              <a:ext cx="2408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2" name="Picture 24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02" y="2649"/>
              <a:ext cx="630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3" name="Picture 25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24" y="3081"/>
              <a:ext cx="1870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4" name="Picture 26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3" y="3081"/>
              <a:ext cx="20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8" name="image333.png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419866" y="4223933"/>
            <a:ext cx="479175" cy="578536"/>
          </a:xfrm>
          <a:prstGeom prst="rect">
            <a:avLst/>
          </a:prstGeom>
        </p:spPr>
      </p:pic>
      <p:grpSp>
        <p:nvGrpSpPr>
          <p:cNvPr id="9" name="Group 27"/>
          <p:cNvGrpSpPr>
            <a:grpSpLocks/>
          </p:cNvGrpSpPr>
          <p:nvPr/>
        </p:nvGrpSpPr>
        <p:grpSpPr bwMode="auto">
          <a:xfrm>
            <a:off x="2584394" y="4396415"/>
            <a:ext cx="1968500" cy="487362"/>
            <a:chOff x="12250" y="3968"/>
            <a:chExt cx="3101" cy="768"/>
          </a:xfrm>
        </p:grpSpPr>
        <p:pic>
          <p:nvPicPr>
            <p:cNvPr id="7196" name="Picture 28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49" y="3967"/>
              <a:ext cx="70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7" name="Picture 29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16" y="3967"/>
              <a:ext cx="523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8" name="Picture 30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07" y="3967"/>
              <a:ext cx="2143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9" name="Picture 31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49" y="4351"/>
              <a:ext cx="2730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" name="image334.png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326315" y="3234444"/>
            <a:ext cx="640263" cy="407062"/>
          </a:xfrm>
          <a:prstGeom prst="rect">
            <a:avLst/>
          </a:prstGeom>
        </p:spPr>
      </p:pic>
      <p:grpSp>
        <p:nvGrpSpPr>
          <p:cNvPr id="10" name="Group 32"/>
          <p:cNvGrpSpPr>
            <a:grpSpLocks/>
          </p:cNvGrpSpPr>
          <p:nvPr/>
        </p:nvGrpSpPr>
        <p:grpSpPr bwMode="auto">
          <a:xfrm>
            <a:off x="2584394" y="3273315"/>
            <a:ext cx="2115539" cy="487362"/>
            <a:chOff x="16611" y="3968"/>
            <a:chExt cx="2371" cy="768"/>
          </a:xfrm>
        </p:grpSpPr>
        <p:pic>
          <p:nvPicPr>
            <p:cNvPr id="7201" name="Picture 33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11" y="3967"/>
              <a:ext cx="407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2" name="Picture 34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82" y="3967"/>
              <a:ext cx="309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3" name="Picture 35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03" y="3967"/>
              <a:ext cx="1405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4" name="Picture 36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11" y="4351"/>
              <a:ext cx="2371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0" name="image330.png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6170457" y="2687369"/>
            <a:ext cx="2484120" cy="197485"/>
          </a:xfrm>
          <a:prstGeom prst="rect">
            <a:avLst/>
          </a:prstGeom>
        </p:spPr>
      </p:pic>
      <p:grpSp>
        <p:nvGrpSpPr>
          <p:cNvPr id="11" name="Group 37"/>
          <p:cNvGrpSpPr>
            <a:grpSpLocks/>
          </p:cNvGrpSpPr>
          <p:nvPr/>
        </p:nvGrpSpPr>
        <p:grpSpPr bwMode="auto">
          <a:xfrm>
            <a:off x="5447928" y="3045150"/>
            <a:ext cx="4292600" cy="1701800"/>
            <a:chOff x="11431" y="6218"/>
            <a:chExt cx="6759" cy="2679"/>
          </a:xfrm>
        </p:grpSpPr>
        <p:sp>
          <p:nvSpPr>
            <p:cNvPr id="12" name="Rectangle 38"/>
            <p:cNvSpPr>
              <a:spLocks noChangeArrowheads="1"/>
            </p:cNvSpPr>
            <p:nvPr/>
          </p:nvSpPr>
          <p:spPr bwMode="auto">
            <a:xfrm>
              <a:off x="11719" y="6532"/>
              <a:ext cx="387" cy="2357"/>
            </a:xfrm>
            <a:prstGeom prst="rect">
              <a:avLst/>
            </a:prstGeom>
            <a:solidFill>
              <a:srgbClr val="F6B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3" name="Rectangle 39"/>
            <p:cNvSpPr>
              <a:spLocks noChangeArrowheads="1"/>
            </p:cNvSpPr>
            <p:nvPr/>
          </p:nvSpPr>
          <p:spPr bwMode="auto">
            <a:xfrm>
              <a:off x="12105" y="7310"/>
              <a:ext cx="387" cy="1580"/>
            </a:xfrm>
            <a:prstGeom prst="rect">
              <a:avLst/>
            </a:prstGeom>
            <a:solidFill>
              <a:srgbClr val="E85F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4" name="Rectangle 40"/>
            <p:cNvSpPr>
              <a:spLocks noChangeArrowheads="1"/>
            </p:cNvSpPr>
            <p:nvPr/>
          </p:nvSpPr>
          <p:spPr bwMode="auto">
            <a:xfrm>
              <a:off x="13072" y="6350"/>
              <a:ext cx="387" cy="2540"/>
            </a:xfrm>
            <a:prstGeom prst="rect">
              <a:avLst/>
            </a:prstGeom>
            <a:solidFill>
              <a:srgbClr val="F6B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5" name="Rectangle 41"/>
            <p:cNvSpPr>
              <a:spLocks noChangeArrowheads="1"/>
            </p:cNvSpPr>
            <p:nvPr/>
          </p:nvSpPr>
          <p:spPr bwMode="auto">
            <a:xfrm>
              <a:off x="13459" y="7178"/>
              <a:ext cx="387" cy="1712"/>
            </a:xfrm>
            <a:prstGeom prst="rect">
              <a:avLst/>
            </a:prstGeom>
            <a:solidFill>
              <a:srgbClr val="E85F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6" name="Rectangle 42"/>
            <p:cNvSpPr>
              <a:spLocks noChangeArrowheads="1"/>
            </p:cNvSpPr>
            <p:nvPr/>
          </p:nvSpPr>
          <p:spPr bwMode="auto">
            <a:xfrm>
              <a:off x="14424" y="6218"/>
              <a:ext cx="387" cy="2672"/>
            </a:xfrm>
            <a:prstGeom prst="rect">
              <a:avLst/>
            </a:prstGeom>
            <a:solidFill>
              <a:srgbClr val="F6B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7" name="Rectangle 43"/>
            <p:cNvSpPr>
              <a:spLocks noChangeArrowheads="1"/>
            </p:cNvSpPr>
            <p:nvPr/>
          </p:nvSpPr>
          <p:spPr bwMode="auto">
            <a:xfrm>
              <a:off x="14810" y="7128"/>
              <a:ext cx="387" cy="1762"/>
            </a:xfrm>
            <a:prstGeom prst="rect">
              <a:avLst/>
            </a:prstGeom>
            <a:solidFill>
              <a:srgbClr val="E85F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8" name="Rectangle 44"/>
            <p:cNvSpPr>
              <a:spLocks noChangeArrowheads="1"/>
            </p:cNvSpPr>
            <p:nvPr/>
          </p:nvSpPr>
          <p:spPr bwMode="auto">
            <a:xfrm>
              <a:off x="15775" y="6252"/>
              <a:ext cx="387" cy="2638"/>
            </a:xfrm>
            <a:prstGeom prst="rect">
              <a:avLst/>
            </a:prstGeom>
            <a:solidFill>
              <a:srgbClr val="F6B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9" name="Rectangle 45"/>
            <p:cNvSpPr>
              <a:spLocks noChangeArrowheads="1"/>
            </p:cNvSpPr>
            <p:nvPr/>
          </p:nvSpPr>
          <p:spPr bwMode="auto">
            <a:xfrm>
              <a:off x="16161" y="7106"/>
              <a:ext cx="387" cy="1784"/>
            </a:xfrm>
            <a:prstGeom prst="rect">
              <a:avLst/>
            </a:prstGeom>
            <a:solidFill>
              <a:srgbClr val="E85F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0" name="Rectangle 46"/>
            <p:cNvSpPr>
              <a:spLocks noChangeArrowheads="1"/>
            </p:cNvSpPr>
            <p:nvPr/>
          </p:nvSpPr>
          <p:spPr bwMode="auto">
            <a:xfrm>
              <a:off x="17128" y="6338"/>
              <a:ext cx="387" cy="2552"/>
            </a:xfrm>
            <a:prstGeom prst="rect">
              <a:avLst/>
            </a:prstGeom>
            <a:solidFill>
              <a:srgbClr val="F6B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1" name="Rectangle 47"/>
            <p:cNvSpPr>
              <a:spLocks noChangeArrowheads="1"/>
            </p:cNvSpPr>
            <p:nvPr/>
          </p:nvSpPr>
          <p:spPr bwMode="auto">
            <a:xfrm>
              <a:off x="17515" y="7082"/>
              <a:ext cx="387" cy="1808"/>
            </a:xfrm>
            <a:prstGeom prst="rect">
              <a:avLst/>
            </a:prstGeom>
            <a:solidFill>
              <a:srgbClr val="E85F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2" name="Line 48"/>
            <p:cNvSpPr>
              <a:spLocks noChangeShapeType="1"/>
            </p:cNvSpPr>
            <p:nvPr/>
          </p:nvSpPr>
          <p:spPr bwMode="auto">
            <a:xfrm>
              <a:off x="11431" y="8890"/>
              <a:ext cx="6759" cy="0"/>
            </a:xfrm>
            <a:prstGeom prst="line">
              <a:avLst/>
            </a:prstGeom>
            <a:noFill/>
            <a:ln w="9525">
              <a:solidFill>
                <a:srgbClr val="D9D9D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pic>
          <p:nvPicPr>
            <p:cNvPr id="7217" name="Picture 49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1" y="7296"/>
              <a:ext cx="288" cy="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8" name="Picture 50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23" y="7221"/>
              <a:ext cx="288" cy="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9" name="Picture 5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5" y="7148"/>
              <a:ext cx="288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20" name="Picture 52"/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7" y="7169"/>
              <a:ext cx="288" cy="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21" name="Picture 53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79" y="7208"/>
              <a:ext cx="288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22" name="Picture 54"/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56" y="7776"/>
              <a:ext cx="289" cy="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23" name="Picture 55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08" y="7626"/>
              <a:ext cx="289" cy="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24" name="Picture 56"/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61" y="7598"/>
              <a:ext cx="288" cy="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25" name="Picture 57"/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14" y="7580"/>
              <a:ext cx="288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26" name="Picture 58"/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66" y="7644"/>
              <a:ext cx="288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3" name="image347.png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5559217" y="4798190"/>
            <a:ext cx="399539" cy="395007"/>
          </a:xfrm>
          <a:prstGeom prst="rect">
            <a:avLst/>
          </a:prstGeom>
        </p:spPr>
      </p:pic>
      <p:pic>
        <p:nvPicPr>
          <p:cNvPr id="64" name="image348.png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6520983" y="4798190"/>
            <a:ext cx="372766" cy="395007"/>
          </a:xfrm>
          <a:prstGeom prst="rect">
            <a:avLst/>
          </a:prstGeom>
        </p:spPr>
      </p:pic>
      <p:pic>
        <p:nvPicPr>
          <p:cNvPr id="65" name="image349.png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7400036" y="4927430"/>
            <a:ext cx="368037" cy="265767"/>
          </a:xfrm>
          <a:prstGeom prst="rect">
            <a:avLst/>
          </a:prstGeom>
        </p:spPr>
      </p:pic>
      <p:pic>
        <p:nvPicPr>
          <p:cNvPr id="66" name="image350.png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8206656" y="4927430"/>
            <a:ext cx="390215" cy="265767"/>
          </a:xfrm>
          <a:prstGeom prst="rect">
            <a:avLst/>
          </a:prstGeom>
        </p:spPr>
      </p:pic>
      <p:pic>
        <p:nvPicPr>
          <p:cNvPr id="67" name="image351.png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9026829" y="4927430"/>
            <a:ext cx="428688" cy="265767"/>
          </a:xfrm>
          <a:prstGeom prst="rect">
            <a:avLst/>
          </a:prstGeom>
        </p:spPr>
      </p:pic>
      <p:sp>
        <p:nvSpPr>
          <p:cNvPr id="23" name="Rectangle 6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grpSp>
        <p:nvGrpSpPr>
          <p:cNvPr id="24" name="Group 59"/>
          <p:cNvGrpSpPr>
            <a:grpSpLocks/>
          </p:cNvGrpSpPr>
          <p:nvPr/>
        </p:nvGrpSpPr>
        <p:grpSpPr bwMode="auto">
          <a:xfrm>
            <a:off x="6472328" y="5251975"/>
            <a:ext cx="1065213" cy="256283"/>
            <a:chOff x="0" y="0"/>
            <a:chExt cx="1678" cy="264"/>
          </a:xfrm>
        </p:grpSpPr>
        <p:sp>
          <p:nvSpPr>
            <p:cNvPr id="25" name="Rectangle 61"/>
            <p:cNvSpPr>
              <a:spLocks noChangeArrowheads="1"/>
            </p:cNvSpPr>
            <p:nvPr/>
          </p:nvSpPr>
          <p:spPr bwMode="auto">
            <a:xfrm>
              <a:off x="0" y="82"/>
              <a:ext cx="118" cy="118"/>
            </a:xfrm>
            <a:prstGeom prst="rect">
              <a:avLst/>
            </a:prstGeom>
            <a:solidFill>
              <a:srgbClr val="F6B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pic>
          <p:nvPicPr>
            <p:cNvPr id="7228" name="Picture 60"/>
            <p:cNvPicPr>
              <a:picLocks noChangeAspect="1" noChangeArrowheads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" y="0"/>
              <a:ext cx="1506" cy="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Rectangle 6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grpSp>
        <p:nvGrpSpPr>
          <p:cNvPr id="27" name="Group 63"/>
          <p:cNvGrpSpPr>
            <a:grpSpLocks/>
          </p:cNvGrpSpPr>
          <p:nvPr/>
        </p:nvGrpSpPr>
        <p:grpSpPr bwMode="auto">
          <a:xfrm>
            <a:off x="8135157" y="5251974"/>
            <a:ext cx="1054100" cy="194155"/>
            <a:chOff x="0" y="0"/>
            <a:chExt cx="1661" cy="264"/>
          </a:xfrm>
        </p:grpSpPr>
        <p:sp>
          <p:nvSpPr>
            <p:cNvPr id="29" name="Rectangle 65"/>
            <p:cNvSpPr>
              <a:spLocks noChangeArrowheads="1"/>
            </p:cNvSpPr>
            <p:nvPr/>
          </p:nvSpPr>
          <p:spPr bwMode="auto">
            <a:xfrm>
              <a:off x="0" y="82"/>
              <a:ext cx="120" cy="118"/>
            </a:xfrm>
            <a:prstGeom prst="rect">
              <a:avLst/>
            </a:prstGeom>
            <a:solidFill>
              <a:srgbClr val="E85F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pic>
          <p:nvPicPr>
            <p:cNvPr id="7232" name="Picture 64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" y="0"/>
              <a:ext cx="1487" cy="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67"/>
          <p:cNvGrpSpPr>
            <a:grpSpLocks/>
          </p:cNvGrpSpPr>
          <p:nvPr/>
        </p:nvGrpSpPr>
        <p:grpSpPr bwMode="auto">
          <a:xfrm>
            <a:off x="6765583" y="5549051"/>
            <a:ext cx="3650898" cy="326764"/>
            <a:chOff x="11260" y="10404"/>
            <a:chExt cx="7950" cy="407"/>
          </a:xfrm>
        </p:grpSpPr>
        <p:sp>
          <p:nvSpPr>
            <p:cNvPr id="31" name="Freeform 68"/>
            <p:cNvSpPr>
              <a:spLocks/>
            </p:cNvSpPr>
            <p:nvPr/>
          </p:nvSpPr>
          <p:spPr bwMode="auto">
            <a:xfrm>
              <a:off x="11270" y="10413"/>
              <a:ext cx="7930" cy="387"/>
            </a:xfrm>
            <a:custGeom>
              <a:avLst/>
              <a:gdLst>
                <a:gd name="T0" fmla="+- 0 19181 11270"/>
                <a:gd name="T1" fmla="*/ T0 w 7930"/>
                <a:gd name="T2" fmla="+- 0 10414 10414"/>
                <a:gd name="T3" fmla="*/ 10414 h 387"/>
                <a:gd name="T4" fmla="+- 0 11335 11270"/>
                <a:gd name="T5" fmla="*/ T4 w 7930"/>
                <a:gd name="T6" fmla="+- 0 10414 10414"/>
                <a:gd name="T7" fmla="*/ 10414 h 387"/>
                <a:gd name="T8" fmla="+- 0 11310 11270"/>
                <a:gd name="T9" fmla="*/ T8 w 7930"/>
                <a:gd name="T10" fmla="+- 0 10419 10414"/>
                <a:gd name="T11" fmla="*/ 10419 h 387"/>
                <a:gd name="T12" fmla="+- 0 11289 11270"/>
                <a:gd name="T13" fmla="*/ T12 w 7930"/>
                <a:gd name="T14" fmla="+- 0 10432 10414"/>
                <a:gd name="T15" fmla="*/ 10432 h 387"/>
                <a:gd name="T16" fmla="+- 0 11275 11270"/>
                <a:gd name="T17" fmla="*/ T16 w 7930"/>
                <a:gd name="T18" fmla="+- 0 10453 10414"/>
                <a:gd name="T19" fmla="*/ 10453 h 387"/>
                <a:gd name="T20" fmla="+- 0 11270 11270"/>
                <a:gd name="T21" fmla="*/ T20 w 7930"/>
                <a:gd name="T22" fmla="+- 0 10478 10414"/>
                <a:gd name="T23" fmla="*/ 10478 h 387"/>
                <a:gd name="T24" fmla="+- 0 11270 11270"/>
                <a:gd name="T25" fmla="*/ T24 w 7930"/>
                <a:gd name="T26" fmla="+- 0 10736 10414"/>
                <a:gd name="T27" fmla="*/ 10736 h 387"/>
                <a:gd name="T28" fmla="+- 0 11275 11270"/>
                <a:gd name="T29" fmla="*/ T28 w 7930"/>
                <a:gd name="T30" fmla="+- 0 10761 10414"/>
                <a:gd name="T31" fmla="*/ 10761 h 387"/>
                <a:gd name="T32" fmla="+- 0 11289 11270"/>
                <a:gd name="T33" fmla="*/ T32 w 7930"/>
                <a:gd name="T34" fmla="+- 0 10781 10414"/>
                <a:gd name="T35" fmla="*/ 10781 h 387"/>
                <a:gd name="T36" fmla="+- 0 11310 11270"/>
                <a:gd name="T37" fmla="*/ T36 w 7930"/>
                <a:gd name="T38" fmla="+- 0 10795 10414"/>
                <a:gd name="T39" fmla="*/ 10795 h 387"/>
                <a:gd name="T40" fmla="+- 0 11335 11270"/>
                <a:gd name="T41" fmla="*/ T40 w 7930"/>
                <a:gd name="T42" fmla="+- 0 10800 10414"/>
                <a:gd name="T43" fmla="*/ 10800 h 387"/>
                <a:gd name="T44" fmla="+- 0 19181 11270"/>
                <a:gd name="T45" fmla="*/ T44 w 7930"/>
                <a:gd name="T46" fmla="+- 0 10800 10414"/>
                <a:gd name="T47" fmla="*/ 10800 h 387"/>
                <a:gd name="T48" fmla="+- 0 19200 11270"/>
                <a:gd name="T49" fmla="*/ T48 w 7930"/>
                <a:gd name="T50" fmla="+- 0 10796 10414"/>
                <a:gd name="T51" fmla="*/ 10796 h 387"/>
                <a:gd name="T52" fmla="+- 0 19200 11270"/>
                <a:gd name="T53" fmla="*/ T52 w 7930"/>
                <a:gd name="T54" fmla="+- 0 10417 10414"/>
                <a:gd name="T55" fmla="*/ 10417 h 387"/>
                <a:gd name="T56" fmla="+- 0 19181 11270"/>
                <a:gd name="T57" fmla="*/ T56 w 7930"/>
                <a:gd name="T58" fmla="+- 0 10414 10414"/>
                <a:gd name="T59" fmla="*/ 10414 h 38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</a:cxnLst>
              <a:rect l="0" t="0" r="r" b="b"/>
              <a:pathLst>
                <a:path w="7930" h="387">
                  <a:moveTo>
                    <a:pt x="7911" y="0"/>
                  </a:moveTo>
                  <a:lnTo>
                    <a:pt x="65" y="0"/>
                  </a:lnTo>
                  <a:lnTo>
                    <a:pt x="40" y="5"/>
                  </a:lnTo>
                  <a:lnTo>
                    <a:pt x="19" y="18"/>
                  </a:lnTo>
                  <a:lnTo>
                    <a:pt x="5" y="39"/>
                  </a:lnTo>
                  <a:lnTo>
                    <a:pt x="0" y="64"/>
                  </a:lnTo>
                  <a:lnTo>
                    <a:pt x="0" y="322"/>
                  </a:lnTo>
                  <a:lnTo>
                    <a:pt x="5" y="347"/>
                  </a:lnTo>
                  <a:lnTo>
                    <a:pt x="19" y="367"/>
                  </a:lnTo>
                  <a:lnTo>
                    <a:pt x="40" y="381"/>
                  </a:lnTo>
                  <a:lnTo>
                    <a:pt x="65" y="386"/>
                  </a:lnTo>
                  <a:lnTo>
                    <a:pt x="7911" y="386"/>
                  </a:lnTo>
                  <a:lnTo>
                    <a:pt x="7930" y="382"/>
                  </a:lnTo>
                  <a:lnTo>
                    <a:pt x="7930" y="3"/>
                  </a:lnTo>
                  <a:lnTo>
                    <a:pt x="7911" y="0"/>
                  </a:lnTo>
                  <a:close/>
                </a:path>
              </a:pathLst>
            </a:custGeom>
            <a:solidFill>
              <a:srgbClr val="2156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7168" name="AutoShape 69"/>
            <p:cNvSpPr>
              <a:spLocks/>
            </p:cNvSpPr>
            <p:nvPr/>
          </p:nvSpPr>
          <p:spPr bwMode="auto">
            <a:xfrm>
              <a:off x="11270" y="10413"/>
              <a:ext cx="7930" cy="387"/>
            </a:xfrm>
            <a:custGeom>
              <a:avLst/>
              <a:gdLst>
                <a:gd name="T0" fmla="+- 0 11270 11270"/>
                <a:gd name="T1" fmla="*/ T0 w 7930"/>
                <a:gd name="T2" fmla="+- 0 10478 10414"/>
                <a:gd name="T3" fmla="*/ 10478 h 387"/>
                <a:gd name="T4" fmla="+- 0 11275 11270"/>
                <a:gd name="T5" fmla="*/ T4 w 7930"/>
                <a:gd name="T6" fmla="+- 0 10453 10414"/>
                <a:gd name="T7" fmla="*/ 10453 h 387"/>
                <a:gd name="T8" fmla="+- 0 11289 11270"/>
                <a:gd name="T9" fmla="*/ T8 w 7930"/>
                <a:gd name="T10" fmla="+- 0 10432 10414"/>
                <a:gd name="T11" fmla="*/ 10432 h 387"/>
                <a:gd name="T12" fmla="+- 0 11310 11270"/>
                <a:gd name="T13" fmla="*/ T12 w 7930"/>
                <a:gd name="T14" fmla="+- 0 10419 10414"/>
                <a:gd name="T15" fmla="*/ 10419 h 387"/>
                <a:gd name="T16" fmla="+- 0 11335 11270"/>
                <a:gd name="T17" fmla="*/ T16 w 7930"/>
                <a:gd name="T18" fmla="+- 0 10414 10414"/>
                <a:gd name="T19" fmla="*/ 10414 h 387"/>
                <a:gd name="T20" fmla="+- 0 19181 11270"/>
                <a:gd name="T21" fmla="*/ T20 w 7930"/>
                <a:gd name="T22" fmla="+- 0 10414 10414"/>
                <a:gd name="T23" fmla="*/ 10414 h 387"/>
                <a:gd name="T24" fmla="+- 0 19200 11270"/>
                <a:gd name="T25" fmla="*/ T24 w 7930"/>
                <a:gd name="T26" fmla="+- 0 10417 10414"/>
                <a:gd name="T27" fmla="*/ 10417 h 387"/>
                <a:gd name="T28" fmla="+- 0 19200 11270"/>
                <a:gd name="T29" fmla="*/ T28 w 7930"/>
                <a:gd name="T30" fmla="+- 0 10796 10414"/>
                <a:gd name="T31" fmla="*/ 10796 h 387"/>
                <a:gd name="T32" fmla="+- 0 19181 11270"/>
                <a:gd name="T33" fmla="*/ T32 w 7930"/>
                <a:gd name="T34" fmla="+- 0 10800 10414"/>
                <a:gd name="T35" fmla="*/ 10800 h 387"/>
                <a:gd name="T36" fmla="+- 0 11335 11270"/>
                <a:gd name="T37" fmla="*/ T36 w 7930"/>
                <a:gd name="T38" fmla="+- 0 10800 10414"/>
                <a:gd name="T39" fmla="*/ 10800 h 387"/>
                <a:gd name="T40" fmla="+- 0 11310 11270"/>
                <a:gd name="T41" fmla="*/ T40 w 7930"/>
                <a:gd name="T42" fmla="+- 0 10795 10414"/>
                <a:gd name="T43" fmla="*/ 10795 h 387"/>
                <a:gd name="T44" fmla="+- 0 11289 11270"/>
                <a:gd name="T45" fmla="*/ T44 w 7930"/>
                <a:gd name="T46" fmla="+- 0 10781 10414"/>
                <a:gd name="T47" fmla="*/ 10781 h 387"/>
                <a:gd name="T48" fmla="+- 0 11275 11270"/>
                <a:gd name="T49" fmla="*/ T48 w 7930"/>
                <a:gd name="T50" fmla="+- 0 10761 10414"/>
                <a:gd name="T51" fmla="*/ 10761 h 387"/>
                <a:gd name="T52" fmla="+- 0 11270 11270"/>
                <a:gd name="T53" fmla="*/ T52 w 7930"/>
                <a:gd name="T54" fmla="+- 0 10736 10414"/>
                <a:gd name="T55" fmla="*/ 10736 h 387"/>
                <a:gd name="T56" fmla="+- 0 11270 11270"/>
                <a:gd name="T57" fmla="*/ T56 w 7930"/>
                <a:gd name="T58" fmla="+- 0 10478 10414"/>
                <a:gd name="T59" fmla="*/ 10478 h 38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</a:cxnLst>
              <a:rect l="0" t="0" r="r" b="b"/>
              <a:pathLst>
                <a:path w="7930" h="387">
                  <a:moveTo>
                    <a:pt x="0" y="64"/>
                  </a:moveTo>
                  <a:lnTo>
                    <a:pt x="5" y="39"/>
                  </a:lnTo>
                  <a:lnTo>
                    <a:pt x="19" y="18"/>
                  </a:lnTo>
                  <a:lnTo>
                    <a:pt x="40" y="5"/>
                  </a:lnTo>
                  <a:lnTo>
                    <a:pt x="65" y="0"/>
                  </a:lnTo>
                  <a:lnTo>
                    <a:pt x="7911" y="0"/>
                  </a:lnTo>
                  <a:lnTo>
                    <a:pt x="7930" y="3"/>
                  </a:lnTo>
                  <a:moveTo>
                    <a:pt x="7930" y="382"/>
                  </a:moveTo>
                  <a:lnTo>
                    <a:pt x="7911" y="386"/>
                  </a:lnTo>
                  <a:moveTo>
                    <a:pt x="65" y="386"/>
                  </a:moveTo>
                  <a:lnTo>
                    <a:pt x="40" y="381"/>
                  </a:lnTo>
                  <a:lnTo>
                    <a:pt x="19" y="367"/>
                  </a:lnTo>
                  <a:lnTo>
                    <a:pt x="5" y="347"/>
                  </a:lnTo>
                  <a:lnTo>
                    <a:pt x="0" y="322"/>
                  </a:lnTo>
                  <a:lnTo>
                    <a:pt x="0" y="64"/>
                  </a:lnTo>
                </a:path>
              </a:pathLst>
            </a:custGeom>
            <a:noFill/>
            <a:ln w="12700">
              <a:solidFill>
                <a:srgbClr val="2E528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pic>
          <p:nvPicPr>
            <p:cNvPr id="7238" name="Picture 70"/>
            <p:cNvPicPr>
              <a:picLocks noChangeAspect="1" noChangeArrowheads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" y="10465"/>
              <a:ext cx="95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39" name="Picture 71"/>
            <p:cNvPicPr>
              <a:picLocks noChangeAspect="1" noChangeArrowheads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91" y="10465"/>
              <a:ext cx="389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4046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034581" y="210600"/>
            <a:ext cx="45515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"/>
              </a:spcBef>
            </a:pPr>
            <a:r>
              <a:rPr lang="es-ES" sz="2800" spc="-15" dirty="0">
                <a:uFill>
                  <a:solidFill>
                    <a:srgbClr val="000000"/>
                  </a:solidFill>
                </a:uFill>
                <a:latin typeface="Andalus" panose="02020603050405020304" pitchFamily="18" charset="-78"/>
                <a:ea typeface="Calibri"/>
                <a:cs typeface="Andalus" panose="02020603050405020304" pitchFamily="18" charset="-78"/>
              </a:rPr>
              <a:t>RESULTADO</a:t>
            </a:r>
            <a:r>
              <a:rPr lang="es-ES" sz="2800" spc="-190" dirty="0">
                <a:uFill>
                  <a:solidFill>
                    <a:srgbClr val="000000"/>
                  </a:solidFill>
                </a:uFill>
                <a:latin typeface="Andalus" panose="02020603050405020304" pitchFamily="18" charset="-78"/>
                <a:ea typeface="Calibri"/>
                <a:cs typeface="Andalus" panose="02020603050405020304" pitchFamily="18" charset="-78"/>
              </a:rPr>
              <a:t> </a:t>
            </a:r>
            <a:r>
              <a:rPr lang="es-ES" sz="2800" spc="-10" dirty="0">
                <a:uFill>
                  <a:solidFill>
                    <a:srgbClr val="000000"/>
                  </a:solidFill>
                </a:uFill>
                <a:latin typeface="Andalus" panose="02020603050405020304" pitchFamily="18" charset="-78"/>
                <a:ea typeface="Calibri"/>
                <a:cs typeface="Andalus" panose="02020603050405020304" pitchFamily="18" charset="-78"/>
              </a:rPr>
              <a:t>Y</a:t>
            </a:r>
            <a:r>
              <a:rPr lang="es-ES" sz="2800" spc="-215" dirty="0">
                <a:uFill>
                  <a:solidFill>
                    <a:srgbClr val="000000"/>
                  </a:solidFill>
                </a:uFill>
                <a:latin typeface="Andalus" panose="02020603050405020304" pitchFamily="18" charset="-78"/>
                <a:ea typeface="Calibri"/>
                <a:cs typeface="Andalus" panose="02020603050405020304" pitchFamily="18" charset="-78"/>
              </a:rPr>
              <a:t>  </a:t>
            </a:r>
            <a:r>
              <a:rPr lang="es-ES" sz="2800" spc="-10" dirty="0">
                <a:uFill>
                  <a:solidFill>
                    <a:srgbClr val="000000"/>
                  </a:solidFill>
                </a:uFill>
                <a:latin typeface="Andalus" panose="02020603050405020304" pitchFamily="18" charset="-78"/>
                <a:ea typeface="Calibri"/>
                <a:cs typeface="Andalus" panose="02020603050405020304" pitchFamily="18" charset="-78"/>
              </a:rPr>
              <a:t>PROCESO</a:t>
            </a:r>
            <a:endParaRPr lang="es-CO" sz="2800" dirty="0">
              <a:uFill>
                <a:solidFill>
                  <a:srgbClr val="000000"/>
                </a:solidFill>
              </a:uFill>
              <a:latin typeface="Andalus" panose="02020603050405020304" pitchFamily="18" charset="-78"/>
              <a:ea typeface="Calibri"/>
              <a:cs typeface="Andalus" panose="02020603050405020304" pitchFamily="18" charset="-78"/>
            </a:endParaRPr>
          </a:p>
          <a:p>
            <a:r>
              <a:rPr lang="es-ES" sz="800" b="1" dirty="0">
                <a:uFill>
                  <a:solidFill>
                    <a:srgbClr val="000000"/>
                  </a:solidFill>
                </a:uFill>
                <a:ea typeface="Calibri"/>
                <a:cs typeface="Calibri"/>
              </a:rPr>
              <a:t> </a:t>
            </a:r>
            <a:endParaRPr lang="es-CO" b="1" u="sng" dirty="0">
              <a:uFill>
                <a:solidFill>
                  <a:srgbClr val="000000"/>
                </a:solidFill>
              </a:uFill>
              <a:ea typeface="Calibri"/>
              <a:cs typeface="Calibri"/>
            </a:endParaRPr>
          </a:p>
          <a:p>
            <a:r>
              <a:rPr lang="es-ES" sz="800" b="1" dirty="0">
                <a:uFill>
                  <a:solidFill>
                    <a:srgbClr val="000000"/>
                  </a:solidFill>
                </a:uFill>
                <a:ea typeface="Calibri"/>
                <a:cs typeface="Calibri"/>
              </a:rPr>
              <a:t> </a:t>
            </a:r>
            <a:endParaRPr lang="es-CO" b="1" u="sng" dirty="0">
              <a:uFill>
                <a:solidFill>
                  <a:srgbClr val="000000"/>
                </a:solidFill>
              </a:uFill>
              <a:ea typeface="Calibri"/>
              <a:cs typeface="Calibri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58221" y="3247371"/>
            <a:ext cx="3518755" cy="338833"/>
            <a:chOff x="0" y="825"/>
            <a:chExt cx="7865" cy="433"/>
          </a:xfrm>
        </p:grpSpPr>
        <p:sp>
          <p:nvSpPr>
            <p:cNvPr id="4" name="Freeform 3"/>
            <p:cNvSpPr>
              <a:spLocks/>
            </p:cNvSpPr>
            <p:nvPr/>
          </p:nvSpPr>
          <p:spPr bwMode="auto">
            <a:xfrm>
              <a:off x="0" y="849"/>
              <a:ext cx="7865" cy="384"/>
            </a:xfrm>
            <a:custGeom>
              <a:avLst/>
              <a:gdLst>
                <a:gd name="T0" fmla="*/ 7801 w 7865"/>
                <a:gd name="T1" fmla="+- 0 849 849"/>
                <a:gd name="T2" fmla="*/ 849 h 384"/>
                <a:gd name="T3" fmla="*/ 0 w 7865"/>
                <a:gd name="T4" fmla="+- 0 849 849"/>
                <a:gd name="T5" fmla="*/ 849 h 384"/>
                <a:gd name="T6" fmla="*/ 0 w 7865"/>
                <a:gd name="T7" fmla="+- 0 1233 849"/>
                <a:gd name="T8" fmla="*/ 1233 h 384"/>
                <a:gd name="T9" fmla="*/ 7801 w 7865"/>
                <a:gd name="T10" fmla="+- 0 1233 849"/>
                <a:gd name="T11" fmla="*/ 1233 h 384"/>
                <a:gd name="T12" fmla="*/ 7826 w 7865"/>
                <a:gd name="T13" fmla="+- 0 1228 849"/>
                <a:gd name="T14" fmla="*/ 1228 h 384"/>
                <a:gd name="T15" fmla="*/ 7846 w 7865"/>
                <a:gd name="T16" fmla="+- 0 1214 849"/>
                <a:gd name="T17" fmla="*/ 1214 h 384"/>
                <a:gd name="T18" fmla="*/ 7860 w 7865"/>
                <a:gd name="T19" fmla="+- 0 1194 849"/>
                <a:gd name="T20" fmla="*/ 1194 h 384"/>
                <a:gd name="T21" fmla="*/ 7865 w 7865"/>
                <a:gd name="T22" fmla="+- 0 1169 849"/>
                <a:gd name="T23" fmla="*/ 1169 h 384"/>
                <a:gd name="T24" fmla="*/ 7865 w 7865"/>
                <a:gd name="T25" fmla="+- 0 913 849"/>
                <a:gd name="T26" fmla="*/ 913 h 384"/>
                <a:gd name="T27" fmla="*/ 7860 w 7865"/>
                <a:gd name="T28" fmla="+- 0 888 849"/>
                <a:gd name="T29" fmla="*/ 888 h 384"/>
                <a:gd name="T30" fmla="*/ 7846 w 7865"/>
                <a:gd name="T31" fmla="+- 0 868 849"/>
                <a:gd name="T32" fmla="*/ 868 h 384"/>
                <a:gd name="T33" fmla="*/ 7826 w 7865"/>
                <a:gd name="T34" fmla="+- 0 854 849"/>
                <a:gd name="T35" fmla="*/ 854 h 384"/>
                <a:gd name="T36" fmla="*/ 7801 w 7865"/>
                <a:gd name="T37" fmla="+- 0 849 849"/>
                <a:gd name="T38" fmla="*/ 849 h 38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  <a:cxn ang="0">
                  <a:pos x="T15" y="T17"/>
                </a:cxn>
                <a:cxn ang="0">
                  <a:pos x="T18" y="T20"/>
                </a:cxn>
                <a:cxn ang="0">
                  <a:pos x="T21" y="T23"/>
                </a:cxn>
                <a:cxn ang="0">
                  <a:pos x="T24" y="T26"/>
                </a:cxn>
                <a:cxn ang="0">
                  <a:pos x="T27" y="T29"/>
                </a:cxn>
                <a:cxn ang="0">
                  <a:pos x="T30" y="T32"/>
                </a:cxn>
                <a:cxn ang="0">
                  <a:pos x="T33" y="T35"/>
                </a:cxn>
                <a:cxn ang="0">
                  <a:pos x="T36" y="T38"/>
                </a:cxn>
              </a:cxnLst>
              <a:rect l="0" t="0" r="r" b="b"/>
              <a:pathLst>
                <a:path w="7865" h="384">
                  <a:moveTo>
                    <a:pt x="7801" y="0"/>
                  </a:moveTo>
                  <a:lnTo>
                    <a:pt x="0" y="0"/>
                  </a:lnTo>
                  <a:lnTo>
                    <a:pt x="0" y="384"/>
                  </a:lnTo>
                  <a:lnTo>
                    <a:pt x="7801" y="384"/>
                  </a:lnTo>
                  <a:lnTo>
                    <a:pt x="7826" y="379"/>
                  </a:lnTo>
                  <a:lnTo>
                    <a:pt x="7846" y="365"/>
                  </a:lnTo>
                  <a:lnTo>
                    <a:pt x="7860" y="345"/>
                  </a:lnTo>
                  <a:lnTo>
                    <a:pt x="7865" y="320"/>
                  </a:lnTo>
                  <a:lnTo>
                    <a:pt x="7865" y="64"/>
                  </a:lnTo>
                  <a:lnTo>
                    <a:pt x="7860" y="39"/>
                  </a:lnTo>
                  <a:lnTo>
                    <a:pt x="7846" y="19"/>
                  </a:lnTo>
                  <a:lnTo>
                    <a:pt x="7826" y="5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2156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7" y="825"/>
              <a:ext cx="1210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7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7" y="825"/>
              <a:ext cx="4414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image399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02883" y="844588"/>
            <a:ext cx="4392488" cy="360040"/>
          </a:xfrm>
          <a:prstGeom prst="rect">
            <a:avLst/>
          </a:prstGeom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37" y="5759497"/>
            <a:ext cx="9255126" cy="1098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4409787" y="1387791"/>
            <a:ext cx="6138961" cy="3728566"/>
            <a:chOff x="708" y="2875"/>
            <a:chExt cx="8511" cy="5334"/>
          </a:xfrm>
        </p:grpSpPr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1072" y="3599"/>
              <a:ext cx="972" cy="4601"/>
            </a:xfrm>
            <a:prstGeom prst="rect">
              <a:avLst/>
            </a:prstGeom>
            <a:solidFill>
              <a:srgbClr val="8BB9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1072" y="3489"/>
              <a:ext cx="972" cy="111"/>
            </a:xfrm>
            <a:prstGeom prst="rect">
              <a:avLst/>
            </a:prstGeom>
            <a:solidFill>
              <a:srgbClr val="FFC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1072" y="2874"/>
              <a:ext cx="972" cy="615"/>
            </a:xfrm>
            <a:prstGeom prst="rect">
              <a:avLst/>
            </a:prstGeom>
            <a:solidFill>
              <a:srgbClr val="E85F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2774" y="5373"/>
              <a:ext cx="972" cy="2828"/>
            </a:xfrm>
            <a:prstGeom prst="rect">
              <a:avLst/>
            </a:prstGeom>
            <a:solidFill>
              <a:srgbClr val="8BB9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2774" y="4890"/>
              <a:ext cx="972" cy="483"/>
            </a:xfrm>
            <a:prstGeom prst="rect">
              <a:avLst/>
            </a:prstGeom>
            <a:solidFill>
              <a:srgbClr val="FFC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2" name="Rectangle 13"/>
            <p:cNvSpPr>
              <a:spLocks noChangeArrowheads="1"/>
            </p:cNvSpPr>
            <p:nvPr/>
          </p:nvSpPr>
          <p:spPr bwMode="auto">
            <a:xfrm>
              <a:off x="2774" y="2877"/>
              <a:ext cx="972" cy="2014"/>
            </a:xfrm>
            <a:prstGeom prst="rect">
              <a:avLst/>
            </a:prstGeom>
            <a:solidFill>
              <a:srgbClr val="E85F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3" name="Rectangle 14"/>
            <p:cNvSpPr>
              <a:spLocks noChangeArrowheads="1"/>
            </p:cNvSpPr>
            <p:nvPr/>
          </p:nvSpPr>
          <p:spPr bwMode="auto">
            <a:xfrm>
              <a:off x="4476" y="4300"/>
              <a:ext cx="972" cy="3900"/>
            </a:xfrm>
            <a:prstGeom prst="rect">
              <a:avLst/>
            </a:prstGeom>
            <a:solidFill>
              <a:srgbClr val="8BB9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4" name="Rectangle 15"/>
            <p:cNvSpPr>
              <a:spLocks noChangeArrowheads="1"/>
            </p:cNvSpPr>
            <p:nvPr/>
          </p:nvSpPr>
          <p:spPr bwMode="auto">
            <a:xfrm>
              <a:off x="4476" y="4079"/>
              <a:ext cx="972" cy="221"/>
            </a:xfrm>
            <a:prstGeom prst="rect">
              <a:avLst/>
            </a:prstGeom>
            <a:solidFill>
              <a:srgbClr val="FFC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5" name="Rectangle 16"/>
            <p:cNvSpPr>
              <a:spLocks noChangeArrowheads="1"/>
            </p:cNvSpPr>
            <p:nvPr/>
          </p:nvSpPr>
          <p:spPr bwMode="auto">
            <a:xfrm>
              <a:off x="4476" y="2877"/>
              <a:ext cx="972" cy="1203"/>
            </a:xfrm>
            <a:prstGeom prst="rect">
              <a:avLst/>
            </a:prstGeom>
            <a:solidFill>
              <a:srgbClr val="E85F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6" name="Rectangle 17"/>
            <p:cNvSpPr>
              <a:spLocks noChangeArrowheads="1"/>
            </p:cNvSpPr>
            <p:nvPr/>
          </p:nvSpPr>
          <p:spPr bwMode="auto">
            <a:xfrm>
              <a:off x="6177" y="5440"/>
              <a:ext cx="972" cy="2760"/>
            </a:xfrm>
            <a:prstGeom prst="rect">
              <a:avLst/>
            </a:prstGeom>
            <a:solidFill>
              <a:srgbClr val="8BB9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7" name="Rectangle 18"/>
            <p:cNvSpPr>
              <a:spLocks noChangeArrowheads="1"/>
            </p:cNvSpPr>
            <p:nvPr/>
          </p:nvSpPr>
          <p:spPr bwMode="auto">
            <a:xfrm>
              <a:off x="6177" y="5257"/>
              <a:ext cx="972" cy="183"/>
            </a:xfrm>
            <a:prstGeom prst="rect">
              <a:avLst/>
            </a:prstGeom>
            <a:solidFill>
              <a:srgbClr val="FFC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8" name="Rectangle 19"/>
            <p:cNvSpPr>
              <a:spLocks noChangeArrowheads="1"/>
            </p:cNvSpPr>
            <p:nvPr/>
          </p:nvSpPr>
          <p:spPr bwMode="auto">
            <a:xfrm>
              <a:off x="6177" y="2877"/>
              <a:ext cx="972" cy="2381"/>
            </a:xfrm>
            <a:prstGeom prst="rect">
              <a:avLst/>
            </a:prstGeom>
            <a:solidFill>
              <a:srgbClr val="E85F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9" name="Rectangle 20"/>
            <p:cNvSpPr>
              <a:spLocks noChangeArrowheads="1"/>
            </p:cNvSpPr>
            <p:nvPr/>
          </p:nvSpPr>
          <p:spPr bwMode="auto">
            <a:xfrm>
              <a:off x="7879" y="6198"/>
              <a:ext cx="975" cy="2002"/>
            </a:xfrm>
            <a:prstGeom prst="rect">
              <a:avLst/>
            </a:prstGeom>
            <a:solidFill>
              <a:srgbClr val="8BB9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0" name="Rectangle 21"/>
            <p:cNvSpPr>
              <a:spLocks noChangeArrowheads="1"/>
            </p:cNvSpPr>
            <p:nvPr/>
          </p:nvSpPr>
          <p:spPr bwMode="auto">
            <a:xfrm>
              <a:off x="7879" y="5841"/>
              <a:ext cx="975" cy="358"/>
            </a:xfrm>
            <a:prstGeom prst="rect">
              <a:avLst/>
            </a:prstGeom>
            <a:solidFill>
              <a:srgbClr val="FFC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1" name="Rectangle 22"/>
            <p:cNvSpPr>
              <a:spLocks noChangeArrowheads="1"/>
            </p:cNvSpPr>
            <p:nvPr/>
          </p:nvSpPr>
          <p:spPr bwMode="auto">
            <a:xfrm>
              <a:off x="7879" y="2877"/>
              <a:ext cx="975" cy="2964"/>
            </a:xfrm>
            <a:prstGeom prst="rect">
              <a:avLst/>
            </a:prstGeom>
            <a:solidFill>
              <a:srgbClr val="E85F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2" name="Line 23"/>
            <p:cNvSpPr>
              <a:spLocks noChangeShapeType="1"/>
            </p:cNvSpPr>
            <p:nvPr/>
          </p:nvSpPr>
          <p:spPr bwMode="auto">
            <a:xfrm>
              <a:off x="708" y="8200"/>
              <a:ext cx="8510" cy="0"/>
            </a:xfrm>
            <a:prstGeom prst="line">
              <a:avLst/>
            </a:prstGeom>
            <a:noFill/>
            <a:ln w="9525">
              <a:solidFill>
                <a:srgbClr val="D9D9D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pic>
          <p:nvPicPr>
            <p:cNvPr id="8216" name="Picture 2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5" y="5758"/>
              <a:ext cx="65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7" name="Picture 2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" y="6643"/>
              <a:ext cx="697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8" name="Picture 2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8" y="6107"/>
              <a:ext cx="70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9" name="Picture 2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0" y="6678"/>
              <a:ext cx="68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0" name="Picture 28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6" y="7056"/>
              <a:ext cx="6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1" name="Picture 29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3" y="3402"/>
              <a:ext cx="58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2" name="Picture 30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" y="4988"/>
              <a:ext cx="51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3" name="Picture 31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8" y="4046"/>
              <a:ext cx="60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4" name="Picture 3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0" y="5206"/>
              <a:ext cx="5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5" name="Picture 3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3" y="5876"/>
              <a:ext cx="60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6" name="Picture 34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3" y="3038"/>
              <a:ext cx="53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7" name="Picture 35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8" y="3740"/>
              <a:ext cx="55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8" name="Picture 36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0" y="3335"/>
              <a:ext cx="55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9" name="Picture 37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" y="3924"/>
              <a:ext cx="57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30" name="Picture 38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7" y="4215"/>
              <a:ext cx="55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" name="image396.png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4869766" y="5164798"/>
            <a:ext cx="430102" cy="167640"/>
          </a:xfrm>
          <a:prstGeom prst="rect">
            <a:avLst/>
          </a:prstGeom>
        </p:spPr>
      </p:pic>
      <p:pic>
        <p:nvPicPr>
          <p:cNvPr id="42" name="image316.png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6217382" y="5190453"/>
            <a:ext cx="335280" cy="167640"/>
          </a:xfrm>
          <a:prstGeom prst="rect">
            <a:avLst/>
          </a:prstGeom>
        </p:spPr>
      </p:pic>
      <p:pic>
        <p:nvPicPr>
          <p:cNvPr id="43" name="image397.png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7504886" y="5163253"/>
            <a:ext cx="323850" cy="167640"/>
          </a:xfrm>
          <a:prstGeom prst="rect">
            <a:avLst/>
          </a:prstGeom>
        </p:spPr>
      </p:pic>
      <p:pic>
        <p:nvPicPr>
          <p:cNvPr id="44" name="image318.png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640141" y="5163253"/>
            <a:ext cx="399872" cy="167640"/>
          </a:xfrm>
          <a:prstGeom prst="rect">
            <a:avLst/>
          </a:prstGeom>
        </p:spPr>
      </p:pic>
      <p:pic>
        <p:nvPicPr>
          <p:cNvPr id="45" name="image398.png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9795371" y="5163475"/>
            <a:ext cx="354120" cy="210236"/>
          </a:xfrm>
          <a:prstGeom prst="rect">
            <a:avLst/>
          </a:prstGeom>
        </p:spPr>
      </p:pic>
      <p:grpSp>
        <p:nvGrpSpPr>
          <p:cNvPr id="23" name="Group 39"/>
          <p:cNvGrpSpPr>
            <a:grpSpLocks/>
          </p:cNvGrpSpPr>
          <p:nvPr/>
        </p:nvGrpSpPr>
        <p:grpSpPr bwMode="auto">
          <a:xfrm>
            <a:off x="6719954" y="5520864"/>
            <a:ext cx="866775" cy="168275"/>
            <a:chOff x="2885" y="8786"/>
            <a:chExt cx="1366" cy="264"/>
          </a:xfrm>
        </p:grpSpPr>
        <p:sp>
          <p:nvSpPr>
            <p:cNvPr id="24" name="Rectangle 40"/>
            <p:cNvSpPr>
              <a:spLocks noChangeArrowheads="1"/>
            </p:cNvSpPr>
            <p:nvPr/>
          </p:nvSpPr>
          <p:spPr bwMode="auto">
            <a:xfrm>
              <a:off x="2884" y="8868"/>
              <a:ext cx="120" cy="120"/>
            </a:xfrm>
            <a:prstGeom prst="rect">
              <a:avLst/>
            </a:prstGeom>
            <a:solidFill>
              <a:srgbClr val="8BB9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pic>
          <p:nvPicPr>
            <p:cNvPr id="8233" name="Picture 41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6" y="8786"/>
              <a:ext cx="1194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Group 42"/>
          <p:cNvGrpSpPr>
            <a:grpSpLocks/>
          </p:cNvGrpSpPr>
          <p:nvPr/>
        </p:nvGrpSpPr>
        <p:grpSpPr bwMode="auto">
          <a:xfrm>
            <a:off x="7999118" y="5506975"/>
            <a:ext cx="925512" cy="168275"/>
            <a:chOff x="4402" y="8786"/>
            <a:chExt cx="1458" cy="264"/>
          </a:xfrm>
        </p:grpSpPr>
        <p:sp>
          <p:nvSpPr>
            <p:cNvPr id="26" name="Rectangle 43"/>
            <p:cNvSpPr>
              <a:spLocks noChangeArrowheads="1"/>
            </p:cNvSpPr>
            <p:nvPr/>
          </p:nvSpPr>
          <p:spPr bwMode="auto">
            <a:xfrm>
              <a:off x="4401" y="8868"/>
              <a:ext cx="120" cy="120"/>
            </a:xfrm>
            <a:prstGeom prst="rect">
              <a:avLst/>
            </a:prstGeom>
            <a:solidFill>
              <a:srgbClr val="FFC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pic>
          <p:nvPicPr>
            <p:cNvPr id="8236" name="Picture 44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4" y="8786"/>
              <a:ext cx="1286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Group 45"/>
          <p:cNvGrpSpPr>
            <a:grpSpLocks/>
          </p:cNvGrpSpPr>
          <p:nvPr/>
        </p:nvGrpSpPr>
        <p:grpSpPr bwMode="auto">
          <a:xfrm>
            <a:off x="9337654" y="5532973"/>
            <a:ext cx="769938" cy="168275"/>
            <a:chOff x="6014" y="8786"/>
            <a:chExt cx="1214" cy="264"/>
          </a:xfrm>
        </p:grpSpPr>
        <p:sp>
          <p:nvSpPr>
            <p:cNvPr id="28" name="Rectangle 46"/>
            <p:cNvSpPr>
              <a:spLocks noChangeArrowheads="1"/>
            </p:cNvSpPr>
            <p:nvPr/>
          </p:nvSpPr>
          <p:spPr bwMode="auto">
            <a:xfrm>
              <a:off x="6014" y="8868"/>
              <a:ext cx="118" cy="120"/>
            </a:xfrm>
            <a:prstGeom prst="rect">
              <a:avLst/>
            </a:prstGeom>
            <a:solidFill>
              <a:srgbClr val="E85F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pic>
          <p:nvPicPr>
            <p:cNvPr id="8239" name="Picture 47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4" y="8786"/>
              <a:ext cx="1043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2452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5046"/>
            <a:ext cx="12192000" cy="1652954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E57522F3-1399-4DC9-AAD6-8EC6385B4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640"/>
            <a:ext cx="10515600" cy="5364480"/>
          </a:xfrm>
        </p:spPr>
        <p:txBody>
          <a:bodyPr/>
          <a:lstStyle/>
          <a:p>
            <a:endParaRPr lang="es-CO" dirty="0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77E2B335-4AA1-4E78-9070-9A83F386E8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F17B2DD1-B9E2-41C5-9D83-30562F6B2F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43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3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414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12772" y="1287425"/>
            <a:ext cx="393065" cy="511810"/>
          </a:xfrm>
          <a:prstGeom prst="rect">
            <a:avLst/>
          </a:prstGeom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262809" y="1841969"/>
            <a:ext cx="609600" cy="331109"/>
            <a:chOff x="11025" y="3195"/>
            <a:chExt cx="961" cy="336"/>
          </a:xfrm>
        </p:grpSpPr>
        <p:sp>
          <p:nvSpPr>
            <p:cNvPr id="4" name="Freeform 3"/>
            <p:cNvSpPr>
              <a:spLocks/>
            </p:cNvSpPr>
            <p:nvPr/>
          </p:nvSpPr>
          <p:spPr bwMode="auto">
            <a:xfrm>
              <a:off x="11035" y="3220"/>
              <a:ext cx="941" cy="284"/>
            </a:xfrm>
            <a:custGeom>
              <a:avLst/>
              <a:gdLst>
                <a:gd name="T0" fmla="+- 0 11929 11035"/>
                <a:gd name="T1" fmla="*/ T0 w 941"/>
                <a:gd name="T2" fmla="+- 0 3221 3221"/>
                <a:gd name="T3" fmla="*/ 3221 h 284"/>
                <a:gd name="T4" fmla="+- 0 11082 11035"/>
                <a:gd name="T5" fmla="*/ T4 w 941"/>
                <a:gd name="T6" fmla="+- 0 3221 3221"/>
                <a:gd name="T7" fmla="*/ 3221 h 284"/>
                <a:gd name="T8" fmla="+- 0 11064 11035"/>
                <a:gd name="T9" fmla="*/ T8 w 941"/>
                <a:gd name="T10" fmla="+- 0 3225 3221"/>
                <a:gd name="T11" fmla="*/ 3225 h 284"/>
                <a:gd name="T12" fmla="+- 0 11049 11035"/>
                <a:gd name="T13" fmla="*/ T12 w 941"/>
                <a:gd name="T14" fmla="+- 0 3235 3221"/>
                <a:gd name="T15" fmla="*/ 3235 h 284"/>
                <a:gd name="T16" fmla="+- 0 11039 11035"/>
                <a:gd name="T17" fmla="*/ T16 w 941"/>
                <a:gd name="T18" fmla="+- 0 3250 3221"/>
                <a:gd name="T19" fmla="*/ 3250 h 284"/>
                <a:gd name="T20" fmla="+- 0 11035 11035"/>
                <a:gd name="T21" fmla="*/ T20 w 941"/>
                <a:gd name="T22" fmla="+- 0 3268 3221"/>
                <a:gd name="T23" fmla="*/ 3268 h 284"/>
                <a:gd name="T24" fmla="+- 0 11035 11035"/>
                <a:gd name="T25" fmla="*/ T24 w 941"/>
                <a:gd name="T26" fmla="+- 0 3457 3221"/>
                <a:gd name="T27" fmla="*/ 3457 h 284"/>
                <a:gd name="T28" fmla="+- 0 11039 11035"/>
                <a:gd name="T29" fmla="*/ T28 w 941"/>
                <a:gd name="T30" fmla="+- 0 3475 3221"/>
                <a:gd name="T31" fmla="*/ 3475 h 284"/>
                <a:gd name="T32" fmla="+- 0 11049 11035"/>
                <a:gd name="T33" fmla="*/ T32 w 941"/>
                <a:gd name="T34" fmla="+- 0 3490 3221"/>
                <a:gd name="T35" fmla="*/ 3490 h 284"/>
                <a:gd name="T36" fmla="+- 0 11064 11035"/>
                <a:gd name="T37" fmla="*/ T36 w 941"/>
                <a:gd name="T38" fmla="+- 0 3500 3221"/>
                <a:gd name="T39" fmla="*/ 3500 h 284"/>
                <a:gd name="T40" fmla="+- 0 11082 11035"/>
                <a:gd name="T41" fmla="*/ T40 w 941"/>
                <a:gd name="T42" fmla="+- 0 3504 3221"/>
                <a:gd name="T43" fmla="*/ 3504 h 284"/>
                <a:gd name="T44" fmla="+- 0 11929 11035"/>
                <a:gd name="T45" fmla="*/ T44 w 941"/>
                <a:gd name="T46" fmla="+- 0 3504 3221"/>
                <a:gd name="T47" fmla="*/ 3504 h 284"/>
                <a:gd name="T48" fmla="+- 0 11947 11035"/>
                <a:gd name="T49" fmla="*/ T48 w 941"/>
                <a:gd name="T50" fmla="+- 0 3500 3221"/>
                <a:gd name="T51" fmla="*/ 3500 h 284"/>
                <a:gd name="T52" fmla="+- 0 11962 11035"/>
                <a:gd name="T53" fmla="*/ T52 w 941"/>
                <a:gd name="T54" fmla="+- 0 3490 3221"/>
                <a:gd name="T55" fmla="*/ 3490 h 284"/>
                <a:gd name="T56" fmla="+- 0 11972 11035"/>
                <a:gd name="T57" fmla="*/ T56 w 941"/>
                <a:gd name="T58" fmla="+- 0 3475 3221"/>
                <a:gd name="T59" fmla="*/ 3475 h 284"/>
                <a:gd name="T60" fmla="+- 0 11976 11035"/>
                <a:gd name="T61" fmla="*/ T60 w 941"/>
                <a:gd name="T62" fmla="+- 0 3457 3221"/>
                <a:gd name="T63" fmla="*/ 3457 h 284"/>
                <a:gd name="T64" fmla="+- 0 11976 11035"/>
                <a:gd name="T65" fmla="*/ T64 w 941"/>
                <a:gd name="T66" fmla="+- 0 3268 3221"/>
                <a:gd name="T67" fmla="*/ 3268 h 284"/>
                <a:gd name="T68" fmla="+- 0 11972 11035"/>
                <a:gd name="T69" fmla="*/ T68 w 941"/>
                <a:gd name="T70" fmla="+- 0 3250 3221"/>
                <a:gd name="T71" fmla="*/ 3250 h 284"/>
                <a:gd name="T72" fmla="+- 0 11962 11035"/>
                <a:gd name="T73" fmla="*/ T72 w 941"/>
                <a:gd name="T74" fmla="+- 0 3235 3221"/>
                <a:gd name="T75" fmla="*/ 3235 h 284"/>
                <a:gd name="T76" fmla="+- 0 11947 11035"/>
                <a:gd name="T77" fmla="*/ T76 w 941"/>
                <a:gd name="T78" fmla="+- 0 3225 3221"/>
                <a:gd name="T79" fmla="*/ 3225 h 284"/>
                <a:gd name="T80" fmla="+- 0 11929 11035"/>
                <a:gd name="T81" fmla="*/ T80 w 941"/>
                <a:gd name="T82" fmla="+- 0 3221 3221"/>
                <a:gd name="T83" fmla="*/ 3221 h 28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941" h="284">
                  <a:moveTo>
                    <a:pt x="894" y="0"/>
                  </a:moveTo>
                  <a:lnTo>
                    <a:pt x="47" y="0"/>
                  </a:lnTo>
                  <a:lnTo>
                    <a:pt x="29" y="4"/>
                  </a:lnTo>
                  <a:lnTo>
                    <a:pt x="14" y="14"/>
                  </a:lnTo>
                  <a:lnTo>
                    <a:pt x="4" y="29"/>
                  </a:lnTo>
                  <a:lnTo>
                    <a:pt x="0" y="47"/>
                  </a:lnTo>
                  <a:lnTo>
                    <a:pt x="0" y="236"/>
                  </a:lnTo>
                  <a:lnTo>
                    <a:pt x="4" y="254"/>
                  </a:lnTo>
                  <a:lnTo>
                    <a:pt x="14" y="269"/>
                  </a:lnTo>
                  <a:lnTo>
                    <a:pt x="29" y="279"/>
                  </a:lnTo>
                  <a:lnTo>
                    <a:pt x="47" y="283"/>
                  </a:lnTo>
                  <a:lnTo>
                    <a:pt x="894" y="283"/>
                  </a:lnTo>
                  <a:lnTo>
                    <a:pt x="912" y="279"/>
                  </a:lnTo>
                  <a:lnTo>
                    <a:pt x="927" y="269"/>
                  </a:lnTo>
                  <a:lnTo>
                    <a:pt x="937" y="254"/>
                  </a:lnTo>
                  <a:lnTo>
                    <a:pt x="941" y="236"/>
                  </a:lnTo>
                  <a:lnTo>
                    <a:pt x="941" y="47"/>
                  </a:lnTo>
                  <a:lnTo>
                    <a:pt x="937" y="29"/>
                  </a:lnTo>
                  <a:lnTo>
                    <a:pt x="927" y="14"/>
                  </a:lnTo>
                  <a:lnTo>
                    <a:pt x="912" y="4"/>
                  </a:lnTo>
                  <a:lnTo>
                    <a:pt x="894" y="0"/>
                  </a:lnTo>
                  <a:close/>
                </a:path>
              </a:pathLst>
            </a:custGeom>
            <a:solidFill>
              <a:srgbClr val="2156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5" name="Freeform 4"/>
            <p:cNvSpPr>
              <a:spLocks/>
            </p:cNvSpPr>
            <p:nvPr/>
          </p:nvSpPr>
          <p:spPr bwMode="auto">
            <a:xfrm>
              <a:off x="11035" y="3220"/>
              <a:ext cx="941" cy="284"/>
            </a:xfrm>
            <a:custGeom>
              <a:avLst/>
              <a:gdLst>
                <a:gd name="T0" fmla="+- 0 11035 11035"/>
                <a:gd name="T1" fmla="*/ T0 w 941"/>
                <a:gd name="T2" fmla="+- 0 3268 3221"/>
                <a:gd name="T3" fmla="*/ 3268 h 284"/>
                <a:gd name="T4" fmla="+- 0 11039 11035"/>
                <a:gd name="T5" fmla="*/ T4 w 941"/>
                <a:gd name="T6" fmla="+- 0 3250 3221"/>
                <a:gd name="T7" fmla="*/ 3250 h 284"/>
                <a:gd name="T8" fmla="+- 0 11049 11035"/>
                <a:gd name="T9" fmla="*/ T8 w 941"/>
                <a:gd name="T10" fmla="+- 0 3235 3221"/>
                <a:gd name="T11" fmla="*/ 3235 h 284"/>
                <a:gd name="T12" fmla="+- 0 11064 11035"/>
                <a:gd name="T13" fmla="*/ T12 w 941"/>
                <a:gd name="T14" fmla="+- 0 3225 3221"/>
                <a:gd name="T15" fmla="*/ 3225 h 284"/>
                <a:gd name="T16" fmla="+- 0 11082 11035"/>
                <a:gd name="T17" fmla="*/ T16 w 941"/>
                <a:gd name="T18" fmla="+- 0 3221 3221"/>
                <a:gd name="T19" fmla="*/ 3221 h 284"/>
                <a:gd name="T20" fmla="+- 0 11929 11035"/>
                <a:gd name="T21" fmla="*/ T20 w 941"/>
                <a:gd name="T22" fmla="+- 0 3221 3221"/>
                <a:gd name="T23" fmla="*/ 3221 h 284"/>
                <a:gd name="T24" fmla="+- 0 11947 11035"/>
                <a:gd name="T25" fmla="*/ T24 w 941"/>
                <a:gd name="T26" fmla="+- 0 3225 3221"/>
                <a:gd name="T27" fmla="*/ 3225 h 284"/>
                <a:gd name="T28" fmla="+- 0 11962 11035"/>
                <a:gd name="T29" fmla="*/ T28 w 941"/>
                <a:gd name="T30" fmla="+- 0 3235 3221"/>
                <a:gd name="T31" fmla="*/ 3235 h 284"/>
                <a:gd name="T32" fmla="+- 0 11972 11035"/>
                <a:gd name="T33" fmla="*/ T32 w 941"/>
                <a:gd name="T34" fmla="+- 0 3250 3221"/>
                <a:gd name="T35" fmla="*/ 3250 h 284"/>
                <a:gd name="T36" fmla="+- 0 11976 11035"/>
                <a:gd name="T37" fmla="*/ T36 w 941"/>
                <a:gd name="T38" fmla="+- 0 3268 3221"/>
                <a:gd name="T39" fmla="*/ 3268 h 284"/>
                <a:gd name="T40" fmla="+- 0 11976 11035"/>
                <a:gd name="T41" fmla="*/ T40 w 941"/>
                <a:gd name="T42" fmla="+- 0 3457 3221"/>
                <a:gd name="T43" fmla="*/ 3457 h 284"/>
                <a:gd name="T44" fmla="+- 0 11972 11035"/>
                <a:gd name="T45" fmla="*/ T44 w 941"/>
                <a:gd name="T46" fmla="+- 0 3475 3221"/>
                <a:gd name="T47" fmla="*/ 3475 h 284"/>
                <a:gd name="T48" fmla="+- 0 11962 11035"/>
                <a:gd name="T49" fmla="*/ T48 w 941"/>
                <a:gd name="T50" fmla="+- 0 3490 3221"/>
                <a:gd name="T51" fmla="*/ 3490 h 284"/>
                <a:gd name="T52" fmla="+- 0 11947 11035"/>
                <a:gd name="T53" fmla="*/ T52 w 941"/>
                <a:gd name="T54" fmla="+- 0 3500 3221"/>
                <a:gd name="T55" fmla="*/ 3500 h 284"/>
                <a:gd name="T56" fmla="+- 0 11929 11035"/>
                <a:gd name="T57" fmla="*/ T56 w 941"/>
                <a:gd name="T58" fmla="+- 0 3504 3221"/>
                <a:gd name="T59" fmla="*/ 3504 h 284"/>
                <a:gd name="T60" fmla="+- 0 11082 11035"/>
                <a:gd name="T61" fmla="*/ T60 w 941"/>
                <a:gd name="T62" fmla="+- 0 3504 3221"/>
                <a:gd name="T63" fmla="*/ 3504 h 284"/>
                <a:gd name="T64" fmla="+- 0 11064 11035"/>
                <a:gd name="T65" fmla="*/ T64 w 941"/>
                <a:gd name="T66" fmla="+- 0 3500 3221"/>
                <a:gd name="T67" fmla="*/ 3500 h 284"/>
                <a:gd name="T68" fmla="+- 0 11049 11035"/>
                <a:gd name="T69" fmla="*/ T68 w 941"/>
                <a:gd name="T70" fmla="+- 0 3490 3221"/>
                <a:gd name="T71" fmla="*/ 3490 h 284"/>
                <a:gd name="T72" fmla="+- 0 11039 11035"/>
                <a:gd name="T73" fmla="*/ T72 w 941"/>
                <a:gd name="T74" fmla="+- 0 3475 3221"/>
                <a:gd name="T75" fmla="*/ 3475 h 284"/>
                <a:gd name="T76" fmla="+- 0 11035 11035"/>
                <a:gd name="T77" fmla="*/ T76 w 941"/>
                <a:gd name="T78" fmla="+- 0 3457 3221"/>
                <a:gd name="T79" fmla="*/ 3457 h 284"/>
                <a:gd name="T80" fmla="+- 0 11035 11035"/>
                <a:gd name="T81" fmla="*/ T80 w 941"/>
                <a:gd name="T82" fmla="+- 0 3268 3221"/>
                <a:gd name="T83" fmla="*/ 3268 h 28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941" h="284">
                  <a:moveTo>
                    <a:pt x="0" y="47"/>
                  </a:moveTo>
                  <a:lnTo>
                    <a:pt x="4" y="29"/>
                  </a:lnTo>
                  <a:lnTo>
                    <a:pt x="14" y="14"/>
                  </a:lnTo>
                  <a:lnTo>
                    <a:pt x="29" y="4"/>
                  </a:lnTo>
                  <a:lnTo>
                    <a:pt x="47" y="0"/>
                  </a:lnTo>
                  <a:lnTo>
                    <a:pt x="894" y="0"/>
                  </a:lnTo>
                  <a:lnTo>
                    <a:pt x="912" y="4"/>
                  </a:lnTo>
                  <a:lnTo>
                    <a:pt x="927" y="14"/>
                  </a:lnTo>
                  <a:lnTo>
                    <a:pt x="937" y="29"/>
                  </a:lnTo>
                  <a:lnTo>
                    <a:pt x="941" y="47"/>
                  </a:lnTo>
                  <a:lnTo>
                    <a:pt x="941" y="236"/>
                  </a:lnTo>
                  <a:lnTo>
                    <a:pt x="937" y="254"/>
                  </a:lnTo>
                  <a:lnTo>
                    <a:pt x="927" y="269"/>
                  </a:lnTo>
                  <a:lnTo>
                    <a:pt x="912" y="279"/>
                  </a:lnTo>
                  <a:lnTo>
                    <a:pt x="894" y="283"/>
                  </a:lnTo>
                  <a:lnTo>
                    <a:pt x="47" y="283"/>
                  </a:lnTo>
                  <a:lnTo>
                    <a:pt x="29" y="279"/>
                  </a:lnTo>
                  <a:lnTo>
                    <a:pt x="14" y="269"/>
                  </a:lnTo>
                  <a:lnTo>
                    <a:pt x="4" y="254"/>
                  </a:lnTo>
                  <a:lnTo>
                    <a:pt x="0" y="236"/>
                  </a:lnTo>
                  <a:lnTo>
                    <a:pt x="0" y="47"/>
                  </a:lnTo>
                  <a:close/>
                </a:path>
              </a:pathLst>
            </a:custGeom>
            <a:noFill/>
            <a:ln w="12700">
              <a:solidFill>
                <a:srgbClr val="21567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pic>
          <p:nvPicPr>
            <p:cNvPr id="9221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1" y="3194"/>
              <a:ext cx="71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3586413" y="1404112"/>
            <a:ext cx="5019174" cy="823912"/>
            <a:chOff x="12224" y="2217"/>
            <a:chExt cx="6774" cy="1297"/>
          </a:xfrm>
        </p:grpSpPr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12676" y="2265"/>
              <a:ext cx="5331" cy="399"/>
            </a:xfrm>
            <a:custGeom>
              <a:avLst/>
              <a:gdLst>
                <a:gd name="T0" fmla="+- 0 17941 12677"/>
                <a:gd name="T1" fmla="*/ T0 w 5331"/>
                <a:gd name="T2" fmla="+- 0 2265 2265"/>
                <a:gd name="T3" fmla="*/ 2265 h 399"/>
                <a:gd name="T4" fmla="+- 0 12743 12677"/>
                <a:gd name="T5" fmla="*/ T4 w 5331"/>
                <a:gd name="T6" fmla="+- 0 2265 2265"/>
                <a:gd name="T7" fmla="*/ 2265 h 399"/>
                <a:gd name="T8" fmla="+- 0 12717 12677"/>
                <a:gd name="T9" fmla="*/ T8 w 5331"/>
                <a:gd name="T10" fmla="+- 0 2270 2265"/>
                <a:gd name="T11" fmla="*/ 2270 h 399"/>
                <a:gd name="T12" fmla="+- 0 12696 12677"/>
                <a:gd name="T13" fmla="*/ T12 w 5331"/>
                <a:gd name="T14" fmla="+- 0 2285 2265"/>
                <a:gd name="T15" fmla="*/ 2285 h 399"/>
                <a:gd name="T16" fmla="+- 0 12682 12677"/>
                <a:gd name="T17" fmla="*/ T16 w 5331"/>
                <a:gd name="T18" fmla="+- 0 2306 2265"/>
                <a:gd name="T19" fmla="*/ 2306 h 399"/>
                <a:gd name="T20" fmla="+- 0 12677 12677"/>
                <a:gd name="T21" fmla="*/ T20 w 5331"/>
                <a:gd name="T22" fmla="+- 0 2332 2265"/>
                <a:gd name="T23" fmla="*/ 2332 h 399"/>
                <a:gd name="T24" fmla="+- 0 12677 12677"/>
                <a:gd name="T25" fmla="*/ T24 w 5331"/>
                <a:gd name="T26" fmla="+- 0 2597 2265"/>
                <a:gd name="T27" fmla="*/ 2597 h 399"/>
                <a:gd name="T28" fmla="+- 0 12682 12677"/>
                <a:gd name="T29" fmla="*/ T28 w 5331"/>
                <a:gd name="T30" fmla="+- 0 2623 2265"/>
                <a:gd name="T31" fmla="*/ 2623 h 399"/>
                <a:gd name="T32" fmla="+- 0 12696 12677"/>
                <a:gd name="T33" fmla="*/ T32 w 5331"/>
                <a:gd name="T34" fmla="+- 0 2644 2265"/>
                <a:gd name="T35" fmla="*/ 2644 h 399"/>
                <a:gd name="T36" fmla="+- 0 12717 12677"/>
                <a:gd name="T37" fmla="*/ T36 w 5331"/>
                <a:gd name="T38" fmla="+- 0 2658 2265"/>
                <a:gd name="T39" fmla="*/ 2658 h 399"/>
                <a:gd name="T40" fmla="+- 0 12743 12677"/>
                <a:gd name="T41" fmla="*/ T40 w 5331"/>
                <a:gd name="T42" fmla="+- 0 2664 2265"/>
                <a:gd name="T43" fmla="*/ 2664 h 399"/>
                <a:gd name="T44" fmla="+- 0 17941 12677"/>
                <a:gd name="T45" fmla="*/ T44 w 5331"/>
                <a:gd name="T46" fmla="+- 0 2664 2265"/>
                <a:gd name="T47" fmla="*/ 2664 h 399"/>
                <a:gd name="T48" fmla="+- 0 17967 12677"/>
                <a:gd name="T49" fmla="*/ T48 w 5331"/>
                <a:gd name="T50" fmla="+- 0 2658 2265"/>
                <a:gd name="T51" fmla="*/ 2658 h 399"/>
                <a:gd name="T52" fmla="+- 0 17988 12677"/>
                <a:gd name="T53" fmla="*/ T52 w 5331"/>
                <a:gd name="T54" fmla="+- 0 2644 2265"/>
                <a:gd name="T55" fmla="*/ 2644 h 399"/>
                <a:gd name="T56" fmla="+- 0 18002 12677"/>
                <a:gd name="T57" fmla="*/ T56 w 5331"/>
                <a:gd name="T58" fmla="+- 0 2623 2265"/>
                <a:gd name="T59" fmla="*/ 2623 h 399"/>
                <a:gd name="T60" fmla="+- 0 18007 12677"/>
                <a:gd name="T61" fmla="*/ T60 w 5331"/>
                <a:gd name="T62" fmla="+- 0 2597 2265"/>
                <a:gd name="T63" fmla="*/ 2597 h 399"/>
                <a:gd name="T64" fmla="+- 0 18007 12677"/>
                <a:gd name="T65" fmla="*/ T64 w 5331"/>
                <a:gd name="T66" fmla="+- 0 2332 2265"/>
                <a:gd name="T67" fmla="*/ 2332 h 399"/>
                <a:gd name="T68" fmla="+- 0 18002 12677"/>
                <a:gd name="T69" fmla="*/ T68 w 5331"/>
                <a:gd name="T70" fmla="+- 0 2306 2265"/>
                <a:gd name="T71" fmla="*/ 2306 h 399"/>
                <a:gd name="T72" fmla="+- 0 17988 12677"/>
                <a:gd name="T73" fmla="*/ T72 w 5331"/>
                <a:gd name="T74" fmla="+- 0 2285 2265"/>
                <a:gd name="T75" fmla="*/ 2285 h 399"/>
                <a:gd name="T76" fmla="+- 0 17967 12677"/>
                <a:gd name="T77" fmla="*/ T76 w 5331"/>
                <a:gd name="T78" fmla="+- 0 2270 2265"/>
                <a:gd name="T79" fmla="*/ 2270 h 399"/>
                <a:gd name="T80" fmla="+- 0 17941 12677"/>
                <a:gd name="T81" fmla="*/ T80 w 5331"/>
                <a:gd name="T82" fmla="+- 0 2265 2265"/>
                <a:gd name="T83" fmla="*/ 2265 h 39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5331" h="399">
                  <a:moveTo>
                    <a:pt x="5264" y="0"/>
                  </a:moveTo>
                  <a:lnTo>
                    <a:pt x="66" y="0"/>
                  </a:lnTo>
                  <a:lnTo>
                    <a:pt x="40" y="5"/>
                  </a:lnTo>
                  <a:lnTo>
                    <a:pt x="19" y="20"/>
                  </a:lnTo>
                  <a:lnTo>
                    <a:pt x="5" y="41"/>
                  </a:lnTo>
                  <a:lnTo>
                    <a:pt x="0" y="67"/>
                  </a:lnTo>
                  <a:lnTo>
                    <a:pt x="0" y="332"/>
                  </a:lnTo>
                  <a:lnTo>
                    <a:pt x="5" y="358"/>
                  </a:lnTo>
                  <a:lnTo>
                    <a:pt x="19" y="379"/>
                  </a:lnTo>
                  <a:lnTo>
                    <a:pt x="40" y="393"/>
                  </a:lnTo>
                  <a:lnTo>
                    <a:pt x="66" y="399"/>
                  </a:lnTo>
                  <a:lnTo>
                    <a:pt x="5264" y="399"/>
                  </a:lnTo>
                  <a:lnTo>
                    <a:pt x="5290" y="393"/>
                  </a:lnTo>
                  <a:lnTo>
                    <a:pt x="5311" y="379"/>
                  </a:lnTo>
                  <a:lnTo>
                    <a:pt x="5325" y="358"/>
                  </a:lnTo>
                  <a:lnTo>
                    <a:pt x="5330" y="332"/>
                  </a:lnTo>
                  <a:lnTo>
                    <a:pt x="5330" y="67"/>
                  </a:lnTo>
                  <a:lnTo>
                    <a:pt x="5325" y="41"/>
                  </a:lnTo>
                  <a:lnTo>
                    <a:pt x="5311" y="20"/>
                  </a:lnTo>
                  <a:lnTo>
                    <a:pt x="5290" y="5"/>
                  </a:lnTo>
                  <a:lnTo>
                    <a:pt x="5264" y="0"/>
                  </a:lnTo>
                  <a:close/>
                </a:path>
              </a:pathLst>
            </a:custGeom>
            <a:solidFill>
              <a:srgbClr val="2156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12676" y="2265"/>
              <a:ext cx="5331" cy="399"/>
            </a:xfrm>
            <a:custGeom>
              <a:avLst/>
              <a:gdLst>
                <a:gd name="T0" fmla="+- 0 12677 12677"/>
                <a:gd name="T1" fmla="*/ T0 w 5331"/>
                <a:gd name="T2" fmla="+- 0 2332 2265"/>
                <a:gd name="T3" fmla="*/ 2332 h 399"/>
                <a:gd name="T4" fmla="+- 0 12682 12677"/>
                <a:gd name="T5" fmla="*/ T4 w 5331"/>
                <a:gd name="T6" fmla="+- 0 2306 2265"/>
                <a:gd name="T7" fmla="*/ 2306 h 399"/>
                <a:gd name="T8" fmla="+- 0 12696 12677"/>
                <a:gd name="T9" fmla="*/ T8 w 5331"/>
                <a:gd name="T10" fmla="+- 0 2285 2265"/>
                <a:gd name="T11" fmla="*/ 2285 h 399"/>
                <a:gd name="T12" fmla="+- 0 12717 12677"/>
                <a:gd name="T13" fmla="*/ T12 w 5331"/>
                <a:gd name="T14" fmla="+- 0 2270 2265"/>
                <a:gd name="T15" fmla="*/ 2270 h 399"/>
                <a:gd name="T16" fmla="+- 0 12743 12677"/>
                <a:gd name="T17" fmla="*/ T16 w 5331"/>
                <a:gd name="T18" fmla="+- 0 2265 2265"/>
                <a:gd name="T19" fmla="*/ 2265 h 399"/>
                <a:gd name="T20" fmla="+- 0 17941 12677"/>
                <a:gd name="T21" fmla="*/ T20 w 5331"/>
                <a:gd name="T22" fmla="+- 0 2265 2265"/>
                <a:gd name="T23" fmla="*/ 2265 h 399"/>
                <a:gd name="T24" fmla="+- 0 17967 12677"/>
                <a:gd name="T25" fmla="*/ T24 w 5331"/>
                <a:gd name="T26" fmla="+- 0 2270 2265"/>
                <a:gd name="T27" fmla="*/ 2270 h 399"/>
                <a:gd name="T28" fmla="+- 0 17988 12677"/>
                <a:gd name="T29" fmla="*/ T28 w 5331"/>
                <a:gd name="T30" fmla="+- 0 2285 2265"/>
                <a:gd name="T31" fmla="*/ 2285 h 399"/>
                <a:gd name="T32" fmla="+- 0 18002 12677"/>
                <a:gd name="T33" fmla="*/ T32 w 5331"/>
                <a:gd name="T34" fmla="+- 0 2306 2265"/>
                <a:gd name="T35" fmla="*/ 2306 h 399"/>
                <a:gd name="T36" fmla="+- 0 18007 12677"/>
                <a:gd name="T37" fmla="*/ T36 w 5331"/>
                <a:gd name="T38" fmla="+- 0 2332 2265"/>
                <a:gd name="T39" fmla="*/ 2332 h 399"/>
                <a:gd name="T40" fmla="+- 0 18007 12677"/>
                <a:gd name="T41" fmla="*/ T40 w 5331"/>
                <a:gd name="T42" fmla="+- 0 2597 2265"/>
                <a:gd name="T43" fmla="*/ 2597 h 399"/>
                <a:gd name="T44" fmla="+- 0 18002 12677"/>
                <a:gd name="T45" fmla="*/ T44 w 5331"/>
                <a:gd name="T46" fmla="+- 0 2623 2265"/>
                <a:gd name="T47" fmla="*/ 2623 h 399"/>
                <a:gd name="T48" fmla="+- 0 17988 12677"/>
                <a:gd name="T49" fmla="*/ T48 w 5331"/>
                <a:gd name="T50" fmla="+- 0 2644 2265"/>
                <a:gd name="T51" fmla="*/ 2644 h 399"/>
                <a:gd name="T52" fmla="+- 0 17967 12677"/>
                <a:gd name="T53" fmla="*/ T52 w 5331"/>
                <a:gd name="T54" fmla="+- 0 2658 2265"/>
                <a:gd name="T55" fmla="*/ 2658 h 399"/>
                <a:gd name="T56" fmla="+- 0 17941 12677"/>
                <a:gd name="T57" fmla="*/ T56 w 5331"/>
                <a:gd name="T58" fmla="+- 0 2664 2265"/>
                <a:gd name="T59" fmla="*/ 2664 h 399"/>
                <a:gd name="T60" fmla="+- 0 12743 12677"/>
                <a:gd name="T61" fmla="*/ T60 w 5331"/>
                <a:gd name="T62" fmla="+- 0 2664 2265"/>
                <a:gd name="T63" fmla="*/ 2664 h 399"/>
                <a:gd name="T64" fmla="+- 0 12717 12677"/>
                <a:gd name="T65" fmla="*/ T64 w 5331"/>
                <a:gd name="T66" fmla="+- 0 2658 2265"/>
                <a:gd name="T67" fmla="*/ 2658 h 399"/>
                <a:gd name="T68" fmla="+- 0 12696 12677"/>
                <a:gd name="T69" fmla="*/ T68 w 5331"/>
                <a:gd name="T70" fmla="+- 0 2644 2265"/>
                <a:gd name="T71" fmla="*/ 2644 h 399"/>
                <a:gd name="T72" fmla="+- 0 12682 12677"/>
                <a:gd name="T73" fmla="*/ T72 w 5331"/>
                <a:gd name="T74" fmla="+- 0 2623 2265"/>
                <a:gd name="T75" fmla="*/ 2623 h 399"/>
                <a:gd name="T76" fmla="+- 0 12677 12677"/>
                <a:gd name="T77" fmla="*/ T76 w 5331"/>
                <a:gd name="T78" fmla="+- 0 2597 2265"/>
                <a:gd name="T79" fmla="*/ 2597 h 399"/>
                <a:gd name="T80" fmla="+- 0 12677 12677"/>
                <a:gd name="T81" fmla="*/ T80 w 5331"/>
                <a:gd name="T82" fmla="+- 0 2332 2265"/>
                <a:gd name="T83" fmla="*/ 2332 h 39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5331" h="399">
                  <a:moveTo>
                    <a:pt x="0" y="67"/>
                  </a:moveTo>
                  <a:lnTo>
                    <a:pt x="5" y="41"/>
                  </a:lnTo>
                  <a:lnTo>
                    <a:pt x="19" y="20"/>
                  </a:lnTo>
                  <a:lnTo>
                    <a:pt x="40" y="5"/>
                  </a:lnTo>
                  <a:lnTo>
                    <a:pt x="66" y="0"/>
                  </a:lnTo>
                  <a:lnTo>
                    <a:pt x="5264" y="0"/>
                  </a:lnTo>
                  <a:lnTo>
                    <a:pt x="5290" y="5"/>
                  </a:lnTo>
                  <a:lnTo>
                    <a:pt x="5311" y="20"/>
                  </a:lnTo>
                  <a:lnTo>
                    <a:pt x="5325" y="41"/>
                  </a:lnTo>
                  <a:lnTo>
                    <a:pt x="5330" y="67"/>
                  </a:lnTo>
                  <a:lnTo>
                    <a:pt x="5330" y="332"/>
                  </a:lnTo>
                  <a:lnTo>
                    <a:pt x="5325" y="358"/>
                  </a:lnTo>
                  <a:lnTo>
                    <a:pt x="5311" y="379"/>
                  </a:lnTo>
                  <a:lnTo>
                    <a:pt x="5290" y="393"/>
                  </a:lnTo>
                  <a:lnTo>
                    <a:pt x="5264" y="399"/>
                  </a:lnTo>
                  <a:lnTo>
                    <a:pt x="66" y="399"/>
                  </a:lnTo>
                  <a:lnTo>
                    <a:pt x="40" y="393"/>
                  </a:lnTo>
                  <a:lnTo>
                    <a:pt x="19" y="379"/>
                  </a:lnTo>
                  <a:lnTo>
                    <a:pt x="5" y="358"/>
                  </a:lnTo>
                  <a:lnTo>
                    <a:pt x="0" y="332"/>
                  </a:lnTo>
                  <a:lnTo>
                    <a:pt x="0" y="67"/>
                  </a:lnTo>
                  <a:close/>
                </a:path>
              </a:pathLst>
            </a:custGeom>
            <a:noFill/>
            <a:ln w="12700">
              <a:solidFill>
                <a:srgbClr val="21567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pic>
          <p:nvPicPr>
            <p:cNvPr id="9225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24" y="2216"/>
              <a:ext cx="602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6" name="Picture 1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11" y="2216"/>
              <a:ext cx="1819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7" name="Picture 1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34" y="2216"/>
              <a:ext cx="1369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8" name="Picture 1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" y="2216"/>
              <a:ext cx="627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9" name="Picture 1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20" y="2216"/>
              <a:ext cx="1941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0" name="Picture 1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1" y="2216"/>
              <a:ext cx="544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1" name="Picture 1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19" y="2216"/>
              <a:ext cx="454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2" name="Picture 16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24" y="2649"/>
              <a:ext cx="925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3" name="Picture 17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5" y="2649"/>
              <a:ext cx="810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4" name="Picture 18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1" y="2649"/>
              <a:ext cx="69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5" name="Picture 19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37" y="2649"/>
              <a:ext cx="1499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6" name="Picture 20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63" y="2649"/>
              <a:ext cx="1936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7" name="Picture 21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24" y="3081"/>
              <a:ext cx="2083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8" name="Picture 22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89" y="3081"/>
              <a:ext cx="26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9" name="Picture 23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21" y="3081"/>
              <a:ext cx="188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0" name="Picture 24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15" y="3081"/>
              <a:ext cx="370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1" name="Picture 25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72" y="3081"/>
              <a:ext cx="111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2" name="Picture 26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73" y="3081"/>
              <a:ext cx="1286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3" name="Picture 27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18" y="3158"/>
              <a:ext cx="202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4" name="Picture 28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9" y="3158"/>
              <a:ext cx="322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5" name="Picture 29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79" y="3158"/>
              <a:ext cx="15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6" name="Picture 30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6" y="3158"/>
              <a:ext cx="28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7" name="Picture 31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98" y="3158"/>
              <a:ext cx="42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8" name="Picture 32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67" y="3158"/>
              <a:ext cx="1218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9" name="Picture 33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11" y="3158"/>
              <a:ext cx="15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5" name="image413.png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2387139" y="2461323"/>
            <a:ext cx="393065" cy="605661"/>
          </a:xfrm>
          <a:prstGeom prst="rect">
            <a:avLst/>
          </a:prstGeom>
        </p:spPr>
      </p:pic>
      <p:grpSp>
        <p:nvGrpSpPr>
          <p:cNvPr id="9" name="Group 34"/>
          <p:cNvGrpSpPr>
            <a:grpSpLocks/>
          </p:cNvGrpSpPr>
          <p:nvPr/>
        </p:nvGrpSpPr>
        <p:grpSpPr bwMode="auto">
          <a:xfrm>
            <a:off x="3610161" y="2432860"/>
            <a:ext cx="2829374" cy="487362"/>
            <a:chOff x="12250" y="3968"/>
            <a:chExt cx="3048" cy="768"/>
          </a:xfrm>
        </p:grpSpPr>
        <p:pic>
          <p:nvPicPr>
            <p:cNvPr id="9251" name="Picture 35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49" y="3967"/>
              <a:ext cx="304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2" name="Picture 36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49" y="4351"/>
              <a:ext cx="2613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37"/>
          <p:cNvGrpSpPr>
            <a:grpSpLocks/>
          </p:cNvGrpSpPr>
          <p:nvPr/>
        </p:nvGrpSpPr>
        <p:grpSpPr bwMode="auto">
          <a:xfrm>
            <a:off x="3404358" y="3874018"/>
            <a:ext cx="2136621" cy="428659"/>
            <a:chOff x="14052" y="5512"/>
            <a:chExt cx="2548" cy="336"/>
          </a:xfrm>
        </p:grpSpPr>
        <p:pic>
          <p:nvPicPr>
            <p:cNvPr id="9254" name="Picture 38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52" y="5511"/>
              <a:ext cx="155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5" name="Picture 39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16" y="5511"/>
              <a:ext cx="108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5980431" y="3066984"/>
            <a:ext cx="3876675" cy="1765300"/>
            <a:chOff x="12253" y="6038"/>
            <a:chExt cx="6105" cy="2779"/>
          </a:xfrm>
        </p:grpSpPr>
        <p:sp>
          <p:nvSpPr>
            <p:cNvPr id="12" name="Freeform 41"/>
            <p:cNvSpPr>
              <a:spLocks/>
            </p:cNvSpPr>
            <p:nvPr/>
          </p:nvSpPr>
          <p:spPr bwMode="auto">
            <a:xfrm>
              <a:off x="12553" y="6388"/>
              <a:ext cx="5410" cy="2373"/>
            </a:xfrm>
            <a:custGeom>
              <a:avLst/>
              <a:gdLst>
                <a:gd name="T0" fmla="+- 0 12628 12553"/>
                <a:gd name="T1" fmla="*/ T0 w 5410"/>
                <a:gd name="T2" fmla="+- 0 7071 6389"/>
                <a:gd name="T3" fmla="*/ 7071 h 2373"/>
                <a:gd name="T4" fmla="+- 0 12779 12553"/>
                <a:gd name="T5" fmla="*/ T4 w 5410"/>
                <a:gd name="T6" fmla="+- 0 7023 6389"/>
                <a:gd name="T7" fmla="*/ 7023 h 2373"/>
                <a:gd name="T8" fmla="+- 0 12929 12553"/>
                <a:gd name="T9" fmla="*/ T8 w 5410"/>
                <a:gd name="T10" fmla="+- 0 6975 6389"/>
                <a:gd name="T11" fmla="*/ 6975 h 2373"/>
                <a:gd name="T12" fmla="+- 0 13079 12553"/>
                <a:gd name="T13" fmla="*/ T12 w 5410"/>
                <a:gd name="T14" fmla="+- 0 6925 6389"/>
                <a:gd name="T15" fmla="*/ 6925 h 2373"/>
                <a:gd name="T16" fmla="+- 0 13229 12553"/>
                <a:gd name="T17" fmla="*/ T16 w 5410"/>
                <a:gd name="T18" fmla="+- 0 6877 6389"/>
                <a:gd name="T19" fmla="*/ 6877 h 2373"/>
                <a:gd name="T20" fmla="+- 0 13380 12553"/>
                <a:gd name="T21" fmla="*/ T20 w 5410"/>
                <a:gd name="T22" fmla="+- 0 6829 6389"/>
                <a:gd name="T23" fmla="*/ 6829 h 2373"/>
                <a:gd name="T24" fmla="+- 0 13530 12553"/>
                <a:gd name="T25" fmla="*/ T24 w 5410"/>
                <a:gd name="T26" fmla="+- 0 6783 6389"/>
                <a:gd name="T27" fmla="*/ 6783 h 2373"/>
                <a:gd name="T28" fmla="+- 0 13680 12553"/>
                <a:gd name="T29" fmla="*/ T28 w 5410"/>
                <a:gd name="T30" fmla="+- 0 6741 6389"/>
                <a:gd name="T31" fmla="*/ 6741 h 2373"/>
                <a:gd name="T32" fmla="+- 0 13830 12553"/>
                <a:gd name="T33" fmla="*/ T32 w 5410"/>
                <a:gd name="T34" fmla="+- 0 6701 6389"/>
                <a:gd name="T35" fmla="*/ 6701 h 2373"/>
                <a:gd name="T36" fmla="+- 0 13977 12553"/>
                <a:gd name="T37" fmla="*/ T36 w 5410"/>
                <a:gd name="T38" fmla="+- 0 6665 6389"/>
                <a:gd name="T39" fmla="*/ 6665 h 2373"/>
                <a:gd name="T40" fmla="+- 0 14119 12553"/>
                <a:gd name="T41" fmla="*/ T40 w 5410"/>
                <a:gd name="T42" fmla="+- 0 6619 6389"/>
                <a:gd name="T43" fmla="*/ 6619 h 2373"/>
                <a:gd name="T44" fmla="+- 0 14261 12553"/>
                <a:gd name="T45" fmla="*/ T44 w 5410"/>
                <a:gd name="T46" fmla="+- 0 6566 6389"/>
                <a:gd name="T47" fmla="*/ 6566 h 2373"/>
                <a:gd name="T48" fmla="+- 0 14404 12553"/>
                <a:gd name="T49" fmla="*/ T48 w 5410"/>
                <a:gd name="T50" fmla="+- 0 6511 6389"/>
                <a:gd name="T51" fmla="*/ 6511 h 2373"/>
                <a:gd name="T52" fmla="+- 0 14546 12553"/>
                <a:gd name="T53" fmla="*/ T52 w 5410"/>
                <a:gd name="T54" fmla="+- 0 6461 6389"/>
                <a:gd name="T55" fmla="*/ 6461 h 2373"/>
                <a:gd name="T56" fmla="+- 0 14689 12553"/>
                <a:gd name="T57" fmla="*/ T56 w 5410"/>
                <a:gd name="T58" fmla="+- 0 6420 6389"/>
                <a:gd name="T59" fmla="*/ 6420 h 2373"/>
                <a:gd name="T60" fmla="+- 0 14831 12553"/>
                <a:gd name="T61" fmla="*/ T60 w 5410"/>
                <a:gd name="T62" fmla="+- 0 6394 6389"/>
                <a:gd name="T63" fmla="*/ 6394 h 2373"/>
                <a:gd name="T64" fmla="+- 0 14973 12553"/>
                <a:gd name="T65" fmla="*/ T64 w 5410"/>
                <a:gd name="T66" fmla="+- 0 6389 6389"/>
                <a:gd name="T67" fmla="*/ 6389 h 2373"/>
                <a:gd name="T68" fmla="+- 0 15116 12553"/>
                <a:gd name="T69" fmla="*/ T68 w 5410"/>
                <a:gd name="T70" fmla="+- 0 6412 6389"/>
                <a:gd name="T71" fmla="*/ 6412 h 2373"/>
                <a:gd name="T72" fmla="+- 0 15258 12553"/>
                <a:gd name="T73" fmla="*/ T72 w 5410"/>
                <a:gd name="T74" fmla="+- 0 6466 6389"/>
                <a:gd name="T75" fmla="*/ 6466 h 2373"/>
                <a:gd name="T76" fmla="+- 0 15408 12553"/>
                <a:gd name="T77" fmla="*/ T76 w 5410"/>
                <a:gd name="T78" fmla="+- 0 6569 6389"/>
                <a:gd name="T79" fmla="*/ 6569 h 2373"/>
                <a:gd name="T80" fmla="+- 0 15508 12553"/>
                <a:gd name="T81" fmla="*/ T80 w 5410"/>
                <a:gd name="T82" fmla="+- 0 6662 6389"/>
                <a:gd name="T83" fmla="*/ 6662 h 2373"/>
                <a:gd name="T84" fmla="+- 0 15609 12553"/>
                <a:gd name="T85" fmla="*/ T84 w 5410"/>
                <a:gd name="T86" fmla="+- 0 6773 6389"/>
                <a:gd name="T87" fmla="*/ 6773 h 2373"/>
                <a:gd name="T88" fmla="+- 0 15709 12553"/>
                <a:gd name="T89" fmla="*/ T88 w 5410"/>
                <a:gd name="T90" fmla="+- 0 6896 6389"/>
                <a:gd name="T91" fmla="*/ 6896 h 2373"/>
                <a:gd name="T92" fmla="+- 0 15809 12553"/>
                <a:gd name="T93" fmla="*/ T92 w 5410"/>
                <a:gd name="T94" fmla="+- 0 7030 6389"/>
                <a:gd name="T95" fmla="*/ 7030 h 2373"/>
                <a:gd name="T96" fmla="+- 0 15909 12553"/>
                <a:gd name="T97" fmla="*/ T96 w 5410"/>
                <a:gd name="T98" fmla="+- 0 7170 6389"/>
                <a:gd name="T99" fmla="*/ 7170 h 2373"/>
                <a:gd name="T100" fmla="+- 0 16009 12553"/>
                <a:gd name="T101" fmla="*/ T100 w 5410"/>
                <a:gd name="T102" fmla="+- 0 7314 6389"/>
                <a:gd name="T103" fmla="*/ 7314 h 2373"/>
                <a:gd name="T104" fmla="+- 0 16110 12553"/>
                <a:gd name="T105" fmla="*/ T104 w 5410"/>
                <a:gd name="T106" fmla="+- 0 7457 6389"/>
                <a:gd name="T107" fmla="*/ 7457 h 2373"/>
                <a:gd name="T108" fmla="+- 0 16210 12553"/>
                <a:gd name="T109" fmla="*/ T108 w 5410"/>
                <a:gd name="T110" fmla="+- 0 7598 6389"/>
                <a:gd name="T111" fmla="*/ 7598 h 2373"/>
                <a:gd name="T112" fmla="+- 0 16310 12553"/>
                <a:gd name="T113" fmla="*/ T112 w 5410"/>
                <a:gd name="T114" fmla="+- 0 7731 6389"/>
                <a:gd name="T115" fmla="*/ 7731 h 2373"/>
                <a:gd name="T116" fmla="+- 0 16410 12553"/>
                <a:gd name="T117" fmla="*/ T116 w 5410"/>
                <a:gd name="T118" fmla="+- 0 7855 6389"/>
                <a:gd name="T119" fmla="*/ 7855 h 2373"/>
                <a:gd name="T120" fmla="+- 0 16510 12553"/>
                <a:gd name="T121" fmla="*/ T120 w 5410"/>
                <a:gd name="T122" fmla="+- 0 7966 6389"/>
                <a:gd name="T123" fmla="*/ 7966 h 2373"/>
                <a:gd name="T124" fmla="+- 0 16610 12553"/>
                <a:gd name="T125" fmla="*/ T124 w 5410"/>
                <a:gd name="T126" fmla="+- 0 8061 6389"/>
                <a:gd name="T127" fmla="*/ 8061 h 2373"/>
                <a:gd name="T128" fmla="+- 0 16753 12553"/>
                <a:gd name="T129" fmla="*/ T128 w 5410"/>
                <a:gd name="T130" fmla="+- 0 8172 6389"/>
                <a:gd name="T131" fmla="*/ 8172 h 2373"/>
                <a:gd name="T132" fmla="+- 0 16895 12553"/>
                <a:gd name="T133" fmla="*/ T132 w 5410"/>
                <a:gd name="T134" fmla="+- 0 8267 6389"/>
                <a:gd name="T135" fmla="*/ 8267 h 2373"/>
                <a:gd name="T136" fmla="+- 0 17037 12553"/>
                <a:gd name="T137" fmla="*/ T136 w 5410"/>
                <a:gd name="T138" fmla="+- 0 8348 6389"/>
                <a:gd name="T139" fmla="*/ 8348 h 2373"/>
                <a:gd name="T140" fmla="+- 0 17180 12553"/>
                <a:gd name="T141" fmla="*/ T140 w 5410"/>
                <a:gd name="T142" fmla="+- 0 8419 6389"/>
                <a:gd name="T143" fmla="*/ 8419 h 2373"/>
                <a:gd name="T144" fmla="+- 0 17322 12553"/>
                <a:gd name="T145" fmla="*/ T144 w 5410"/>
                <a:gd name="T146" fmla="+- 0 8482 6389"/>
                <a:gd name="T147" fmla="*/ 8482 h 2373"/>
                <a:gd name="T148" fmla="+- 0 17465 12553"/>
                <a:gd name="T149" fmla="*/ T148 w 5410"/>
                <a:gd name="T150" fmla="+- 0 8541 6389"/>
                <a:gd name="T151" fmla="*/ 8541 h 2373"/>
                <a:gd name="T152" fmla="+- 0 17607 12553"/>
                <a:gd name="T153" fmla="*/ T152 w 5410"/>
                <a:gd name="T154" fmla="+- 0 8600 6389"/>
                <a:gd name="T155" fmla="*/ 8600 h 2373"/>
                <a:gd name="T156" fmla="+- 0 17749 12553"/>
                <a:gd name="T157" fmla="*/ T156 w 5410"/>
                <a:gd name="T158" fmla="+- 0 8660 6389"/>
                <a:gd name="T159" fmla="*/ 8660 h 2373"/>
                <a:gd name="T160" fmla="+- 0 17892 12553"/>
                <a:gd name="T161" fmla="*/ T160 w 5410"/>
                <a:gd name="T162" fmla="+- 0 8725 6389"/>
                <a:gd name="T163" fmla="*/ 8725 h 237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</a:cxnLst>
              <a:rect l="0" t="0" r="r" b="b"/>
              <a:pathLst>
                <a:path w="5410" h="2373">
                  <a:moveTo>
                    <a:pt x="0" y="705"/>
                  </a:moveTo>
                  <a:lnTo>
                    <a:pt x="75" y="682"/>
                  </a:lnTo>
                  <a:lnTo>
                    <a:pt x="150" y="658"/>
                  </a:lnTo>
                  <a:lnTo>
                    <a:pt x="226" y="634"/>
                  </a:lnTo>
                  <a:lnTo>
                    <a:pt x="301" y="610"/>
                  </a:lnTo>
                  <a:lnTo>
                    <a:pt x="376" y="586"/>
                  </a:lnTo>
                  <a:lnTo>
                    <a:pt x="451" y="561"/>
                  </a:lnTo>
                  <a:lnTo>
                    <a:pt x="526" y="536"/>
                  </a:lnTo>
                  <a:lnTo>
                    <a:pt x="601" y="512"/>
                  </a:lnTo>
                  <a:lnTo>
                    <a:pt x="676" y="488"/>
                  </a:lnTo>
                  <a:lnTo>
                    <a:pt x="752" y="464"/>
                  </a:lnTo>
                  <a:lnTo>
                    <a:pt x="827" y="440"/>
                  </a:lnTo>
                  <a:lnTo>
                    <a:pt x="902" y="417"/>
                  </a:lnTo>
                  <a:lnTo>
                    <a:pt x="977" y="394"/>
                  </a:lnTo>
                  <a:lnTo>
                    <a:pt x="1052" y="373"/>
                  </a:lnTo>
                  <a:lnTo>
                    <a:pt x="1127" y="352"/>
                  </a:lnTo>
                  <a:lnTo>
                    <a:pt x="1202" y="332"/>
                  </a:lnTo>
                  <a:lnTo>
                    <a:pt x="1277" y="312"/>
                  </a:lnTo>
                  <a:lnTo>
                    <a:pt x="1353" y="294"/>
                  </a:lnTo>
                  <a:lnTo>
                    <a:pt x="1424" y="276"/>
                  </a:lnTo>
                  <a:lnTo>
                    <a:pt x="1495" y="254"/>
                  </a:lnTo>
                  <a:lnTo>
                    <a:pt x="1566" y="230"/>
                  </a:lnTo>
                  <a:lnTo>
                    <a:pt x="1637" y="204"/>
                  </a:lnTo>
                  <a:lnTo>
                    <a:pt x="1708" y="177"/>
                  </a:lnTo>
                  <a:lnTo>
                    <a:pt x="1780" y="150"/>
                  </a:lnTo>
                  <a:lnTo>
                    <a:pt x="1851" y="122"/>
                  </a:lnTo>
                  <a:lnTo>
                    <a:pt x="1922" y="96"/>
                  </a:lnTo>
                  <a:lnTo>
                    <a:pt x="1993" y="72"/>
                  </a:lnTo>
                  <a:lnTo>
                    <a:pt x="2064" y="50"/>
                  </a:lnTo>
                  <a:lnTo>
                    <a:pt x="2136" y="31"/>
                  </a:lnTo>
                  <a:lnTo>
                    <a:pt x="2207" y="16"/>
                  </a:lnTo>
                  <a:lnTo>
                    <a:pt x="2278" y="5"/>
                  </a:lnTo>
                  <a:lnTo>
                    <a:pt x="2349" y="0"/>
                  </a:lnTo>
                  <a:lnTo>
                    <a:pt x="2420" y="0"/>
                  </a:lnTo>
                  <a:lnTo>
                    <a:pt x="2491" y="8"/>
                  </a:lnTo>
                  <a:lnTo>
                    <a:pt x="2563" y="23"/>
                  </a:lnTo>
                  <a:lnTo>
                    <a:pt x="2634" y="45"/>
                  </a:lnTo>
                  <a:lnTo>
                    <a:pt x="2705" y="77"/>
                  </a:lnTo>
                  <a:lnTo>
                    <a:pt x="2805" y="140"/>
                  </a:lnTo>
                  <a:lnTo>
                    <a:pt x="2855" y="180"/>
                  </a:lnTo>
                  <a:lnTo>
                    <a:pt x="2905" y="224"/>
                  </a:lnTo>
                  <a:lnTo>
                    <a:pt x="2955" y="273"/>
                  </a:lnTo>
                  <a:lnTo>
                    <a:pt x="3006" y="327"/>
                  </a:lnTo>
                  <a:lnTo>
                    <a:pt x="3056" y="384"/>
                  </a:lnTo>
                  <a:lnTo>
                    <a:pt x="3106" y="444"/>
                  </a:lnTo>
                  <a:lnTo>
                    <a:pt x="3156" y="507"/>
                  </a:lnTo>
                  <a:lnTo>
                    <a:pt x="3206" y="573"/>
                  </a:lnTo>
                  <a:lnTo>
                    <a:pt x="3256" y="641"/>
                  </a:lnTo>
                  <a:lnTo>
                    <a:pt x="3306" y="710"/>
                  </a:lnTo>
                  <a:lnTo>
                    <a:pt x="3356" y="781"/>
                  </a:lnTo>
                  <a:lnTo>
                    <a:pt x="3406" y="853"/>
                  </a:lnTo>
                  <a:lnTo>
                    <a:pt x="3456" y="925"/>
                  </a:lnTo>
                  <a:lnTo>
                    <a:pt x="3506" y="997"/>
                  </a:lnTo>
                  <a:lnTo>
                    <a:pt x="3557" y="1068"/>
                  </a:lnTo>
                  <a:lnTo>
                    <a:pt x="3607" y="1139"/>
                  </a:lnTo>
                  <a:lnTo>
                    <a:pt x="3657" y="1209"/>
                  </a:lnTo>
                  <a:lnTo>
                    <a:pt x="3707" y="1277"/>
                  </a:lnTo>
                  <a:lnTo>
                    <a:pt x="3757" y="1342"/>
                  </a:lnTo>
                  <a:lnTo>
                    <a:pt x="3807" y="1406"/>
                  </a:lnTo>
                  <a:lnTo>
                    <a:pt x="3857" y="1466"/>
                  </a:lnTo>
                  <a:lnTo>
                    <a:pt x="3907" y="1524"/>
                  </a:lnTo>
                  <a:lnTo>
                    <a:pt x="3957" y="1577"/>
                  </a:lnTo>
                  <a:lnTo>
                    <a:pt x="4007" y="1627"/>
                  </a:lnTo>
                  <a:lnTo>
                    <a:pt x="4057" y="1672"/>
                  </a:lnTo>
                  <a:lnTo>
                    <a:pt x="4129" y="1730"/>
                  </a:lnTo>
                  <a:lnTo>
                    <a:pt x="4200" y="1783"/>
                  </a:lnTo>
                  <a:lnTo>
                    <a:pt x="4271" y="1832"/>
                  </a:lnTo>
                  <a:lnTo>
                    <a:pt x="4342" y="1878"/>
                  </a:lnTo>
                  <a:lnTo>
                    <a:pt x="4413" y="1920"/>
                  </a:lnTo>
                  <a:lnTo>
                    <a:pt x="4484" y="1959"/>
                  </a:lnTo>
                  <a:lnTo>
                    <a:pt x="4556" y="1995"/>
                  </a:lnTo>
                  <a:lnTo>
                    <a:pt x="4627" y="2030"/>
                  </a:lnTo>
                  <a:lnTo>
                    <a:pt x="4698" y="2062"/>
                  </a:lnTo>
                  <a:lnTo>
                    <a:pt x="4769" y="2093"/>
                  </a:lnTo>
                  <a:lnTo>
                    <a:pt x="4840" y="2123"/>
                  </a:lnTo>
                  <a:lnTo>
                    <a:pt x="4912" y="2152"/>
                  </a:lnTo>
                  <a:lnTo>
                    <a:pt x="4983" y="2181"/>
                  </a:lnTo>
                  <a:lnTo>
                    <a:pt x="5054" y="2211"/>
                  </a:lnTo>
                  <a:lnTo>
                    <a:pt x="5125" y="2240"/>
                  </a:lnTo>
                  <a:lnTo>
                    <a:pt x="5196" y="2271"/>
                  </a:lnTo>
                  <a:lnTo>
                    <a:pt x="5267" y="2303"/>
                  </a:lnTo>
                  <a:lnTo>
                    <a:pt x="5339" y="2336"/>
                  </a:lnTo>
                  <a:lnTo>
                    <a:pt x="5410" y="2372"/>
                  </a:lnTo>
                </a:path>
              </a:pathLst>
            </a:custGeom>
            <a:noFill/>
            <a:ln w="28575">
              <a:solidFill>
                <a:srgbClr val="AB73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pic>
          <p:nvPicPr>
            <p:cNvPr id="9258" name="Picture 42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97" y="7035"/>
              <a:ext cx="11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9" name="Picture 43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48" y="6622"/>
              <a:ext cx="11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0" name="Picture 44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99" y="6406"/>
              <a:ext cx="11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1" name="Picture 45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3" y="8000"/>
              <a:ext cx="11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2" name="Picture 46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04" y="8701"/>
              <a:ext cx="11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3" name="Picture 47"/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53" y="6666"/>
              <a:ext cx="7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4" name="Picture 48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31" y="6255"/>
              <a:ext cx="66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5" name="Picture 49"/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10" y="6038"/>
              <a:ext cx="59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6" name="Picture 50"/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09" y="7633"/>
              <a:ext cx="7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7" name="Picture 51"/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83" y="8334"/>
              <a:ext cx="67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68" name="Picture 52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37" y="5454493"/>
            <a:ext cx="9255126" cy="1403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Freeform 53"/>
          <p:cNvSpPr>
            <a:spLocks/>
          </p:cNvSpPr>
          <p:nvPr/>
        </p:nvSpPr>
        <p:spPr bwMode="auto">
          <a:xfrm>
            <a:off x="4882992" y="4832284"/>
            <a:ext cx="4973479" cy="45719"/>
          </a:xfrm>
          <a:custGeom>
            <a:avLst/>
            <a:gdLst>
              <a:gd name="T0" fmla="+- 0 11878 11878"/>
              <a:gd name="T1" fmla="*/ T0 w 6761"/>
              <a:gd name="T2" fmla="+- 0 18638 11878"/>
              <a:gd name="T3" fmla="*/ T2 w 6761"/>
            </a:gdLst>
            <a:ahLst/>
            <a:cxnLst>
              <a:cxn ang="0">
                <a:pos x="T1" y="0"/>
              </a:cxn>
              <a:cxn ang="0">
                <a:pos x="T3" y="0"/>
              </a:cxn>
            </a:cxnLst>
            <a:rect l="0" t="0" r="r" b="b"/>
            <a:pathLst>
              <a:path w="6761">
                <a:moveTo>
                  <a:pt x="0" y="0"/>
                </a:moveTo>
                <a:lnTo>
                  <a:pt x="6760" y="0"/>
                </a:lnTo>
              </a:path>
            </a:pathLst>
          </a:custGeom>
          <a:noFill/>
          <a:ln w="9525">
            <a:solidFill>
              <a:srgbClr val="D9D9D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56" name="image415.png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6057265" y="4889246"/>
            <a:ext cx="382270" cy="156845"/>
          </a:xfrm>
          <a:prstGeom prst="rect">
            <a:avLst/>
          </a:prstGeom>
        </p:spPr>
      </p:pic>
      <p:pic>
        <p:nvPicPr>
          <p:cNvPr id="57" name="image416.png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6855461" y="4889246"/>
            <a:ext cx="352747" cy="209189"/>
          </a:xfrm>
          <a:prstGeom prst="rect">
            <a:avLst/>
          </a:prstGeom>
        </p:spPr>
      </p:pic>
      <p:pic>
        <p:nvPicPr>
          <p:cNvPr id="58" name="image417.png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7710808" y="4915416"/>
            <a:ext cx="399412" cy="183018"/>
          </a:xfrm>
          <a:prstGeom prst="rect">
            <a:avLst/>
          </a:prstGeom>
        </p:spPr>
      </p:pic>
      <p:pic>
        <p:nvPicPr>
          <p:cNvPr id="59" name="image318.png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8475028" y="4878002"/>
            <a:ext cx="310515" cy="220432"/>
          </a:xfrm>
          <a:prstGeom prst="rect">
            <a:avLst/>
          </a:prstGeom>
        </p:spPr>
      </p:pic>
      <p:pic>
        <p:nvPicPr>
          <p:cNvPr id="60" name="image418.png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9297555" y="4915417"/>
            <a:ext cx="308090" cy="183018"/>
          </a:xfrm>
          <a:prstGeom prst="rect">
            <a:avLst/>
          </a:prstGeom>
        </p:spPr>
      </p:pic>
      <p:grpSp>
        <p:nvGrpSpPr>
          <p:cNvPr id="14" name="Group 54"/>
          <p:cNvGrpSpPr>
            <a:grpSpLocks/>
          </p:cNvGrpSpPr>
          <p:nvPr/>
        </p:nvGrpSpPr>
        <p:grpSpPr bwMode="auto">
          <a:xfrm>
            <a:off x="6758094" y="5454492"/>
            <a:ext cx="3830394" cy="350772"/>
            <a:chOff x="11260" y="10404"/>
            <a:chExt cx="7950" cy="407"/>
          </a:xfrm>
        </p:grpSpPr>
        <p:sp>
          <p:nvSpPr>
            <p:cNvPr id="15" name="Freeform 55"/>
            <p:cNvSpPr>
              <a:spLocks/>
            </p:cNvSpPr>
            <p:nvPr/>
          </p:nvSpPr>
          <p:spPr bwMode="auto">
            <a:xfrm>
              <a:off x="11270" y="10413"/>
              <a:ext cx="7930" cy="387"/>
            </a:xfrm>
            <a:custGeom>
              <a:avLst/>
              <a:gdLst>
                <a:gd name="T0" fmla="+- 0 19181 11270"/>
                <a:gd name="T1" fmla="*/ T0 w 7930"/>
                <a:gd name="T2" fmla="+- 0 10414 10414"/>
                <a:gd name="T3" fmla="*/ 10414 h 387"/>
                <a:gd name="T4" fmla="+- 0 11335 11270"/>
                <a:gd name="T5" fmla="*/ T4 w 7930"/>
                <a:gd name="T6" fmla="+- 0 10414 10414"/>
                <a:gd name="T7" fmla="*/ 10414 h 387"/>
                <a:gd name="T8" fmla="+- 0 11310 11270"/>
                <a:gd name="T9" fmla="*/ T8 w 7930"/>
                <a:gd name="T10" fmla="+- 0 10419 10414"/>
                <a:gd name="T11" fmla="*/ 10419 h 387"/>
                <a:gd name="T12" fmla="+- 0 11289 11270"/>
                <a:gd name="T13" fmla="*/ T12 w 7930"/>
                <a:gd name="T14" fmla="+- 0 10432 10414"/>
                <a:gd name="T15" fmla="*/ 10432 h 387"/>
                <a:gd name="T16" fmla="+- 0 11275 11270"/>
                <a:gd name="T17" fmla="*/ T16 w 7930"/>
                <a:gd name="T18" fmla="+- 0 10453 10414"/>
                <a:gd name="T19" fmla="*/ 10453 h 387"/>
                <a:gd name="T20" fmla="+- 0 11270 11270"/>
                <a:gd name="T21" fmla="*/ T20 w 7930"/>
                <a:gd name="T22" fmla="+- 0 10478 10414"/>
                <a:gd name="T23" fmla="*/ 10478 h 387"/>
                <a:gd name="T24" fmla="+- 0 11270 11270"/>
                <a:gd name="T25" fmla="*/ T24 w 7930"/>
                <a:gd name="T26" fmla="+- 0 10736 10414"/>
                <a:gd name="T27" fmla="*/ 10736 h 387"/>
                <a:gd name="T28" fmla="+- 0 11275 11270"/>
                <a:gd name="T29" fmla="*/ T28 w 7930"/>
                <a:gd name="T30" fmla="+- 0 10761 10414"/>
                <a:gd name="T31" fmla="*/ 10761 h 387"/>
                <a:gd name="T32" fmla="+- 0 11289 11270"/>
                <a:gd name="T33" fmla="*/ T32 w 7930"/>
                <a:gd name="T34" fmla="+- 0 10781 10414"/>
                <a:gd name="T35" fmla="*/ 10781 h 387"/>
                <a:gd name="T36" fmla="+- 0 11310 11270"/>
                <a:gd name="T37" fmla="*/ T36 w 7930"/>
                <a:gd name="T38" fmla="+- 0 10795 10414"/>
                <a:gd name="T39" fmla="*/ 10795 h 387"/>
                <a:gd name="T40" fmla="+- 0 11335 11270"/>
                <a:gd name="T41" fmla="*/ T40 w 7930"/>
                <a:gd name="T42" fmla="+- 0 10800 10414"/>
                <a:gd name="T43" fmla="*/ 10800 h 387"/>
                <a:gd name="T44" fmla="+- 0 19181 11270"/>
                <a:gd name="T45" fmla="*/ T44 w 7930"/>
                <a:gd name="T46" fmla="+- 0 10800 10414"/>
                <a:gd name="T47" fmla="*/ 10800 h 387"/>
                <a:gd name="T48" fmla="+- 0 19200 11270"/>
                <a:gd name="T49" fmla="*/ T48 w 7930"/>
                <a:gd name="T50" fmla="+- 0 10796 10414"/>
                <a:gd name="T51" fmla="*/ 10796 h 387"/>
                <a:gd name="T52" fmla="+- 0 19200 11270"/>
                <a:gd name="T53" fmla="*/ T52 w 7930"/>
                <a:gd name="T54" fmla="+- 0 10417 10414"/>
                <a:gd name="T55" fmla="*/ 10417 h 387"/>
                <a:gd name="T56" fmla="+- 0 19181 11270"/>
                <a:gd name="T57" fmla="*/ T56 w 7930"/>
                <a:gd name="T58" fmla="+- 0 10414 10414"/>
                <a:gd name="T59" fmla="*/ 10414 h 38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</a:cxnLst>
              <a:rect l="0" t="0" r="r" b="b"/>
              <a:pathLst>
                <a:path w="7930" h="387">
                  <a:moveTo>
                    <a:pt x="7911" y="0"/>
                  </a:moveTo>
                  <a:lnTo>
                    <a:pt x="65" y="0"/>
                  </a:lnTo>
                  <a:lnTo>
                    <a:pt x="40" y="5"/>
                  </a:lnTo>
                  <a:lnTo>
                    <a:pt x="19" y="18"/>
                  </a:lnTo>
                  <a:lnTo>
                    <a:pt x="5" y="39"/>
                  </a:lnTo>
                  <a:lnTo>
                    <a:pt x="0" y="64"/>
                  </a:lnTo>
                  <a:lnTo>
                    <a:pt x="0" y="322"/>
                  </a:lnTo>
                  <a:lnTo>
                    <a:pt x="5" y="347"/>
                  </a:lnTo>
                  <a:lnTo>
                    <a:pt x="19" y="367"/>
                  </a:lnTo>
                  <a:lnTo>
                    <a:pt x="40" y="381"/>
                  </a:lnTo>
                  <a:lnTo>
                    <a:pt x="65" y="386"/>
                  </a:lnTo>
                  <a:lnTo>
                    <a:pt x="7911" y="386"/>
                  </a:lnTo>
                  <a:lnTo>
                    <a:pt x="7930" y="382"/>
                  </a:lnTo>
                  <a:lnTo>
                    <a:pt x="7930" y="3"/>
                  </a:lnTo>
                  <a:lnTo>
                    <a:pt x="7911" y="0"/>
                  </a:lnTo>
                  <a:close/>
                </a:path>
              </a:pathLst>
            </a:custGeom>
            <a:solidFill>
              <a:srgbClr val="2156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6" name="AutoShape 56"/>
            <p:cNvSpPr>
              <a:spLocks/>
            </p:cNvSpPr>
            <p:nvPr/>
          </p:nvSpPr>
          <p:spPr bwMode="auto">
            <a:xfrm>
              <a:off x="11270" y="10413"/>
              <a:ext cx="7930" cy="387"/>
            </a:xfrm>
            <a:custGeom>
              <a:avLst/>
              <a:gdLst>
                <a:gd name="T0" fmla="+- 0 11270 11270"/>
                <a:gd name="T1" fmla="*/ T0 w 7930"/>
                <a:gd name="T2" fmla="+- 0 10478 10414"/>
                <a:gd name="T3" fmla="*/ 10478 h 387"/>
                <a:gd name="T4" fmla="+- 0 11275 11270"/>
                <a:gd name="T5" fmla="*/ T4 w 7930"/>
                <a:gd name="T6" fmla="+- 0 10453 10414"/>
                <a:gd name="T7" fmla="*/ 10453 h 387"/>
                <a:gd name="T8" fmla="+- 0 11289 11270"/>
                <a:gd name="T9" fmla="*/ T8 w 7930"/>
                <a:gd name="T10" fmla="+- 0 10432 10414"/>
                <a:gd name="T11" fmla="*/ 10432 h 387"/>
                <a:gd name="T12" fmla="+- 0 11310 11270"/>
                <a:gd name="T13" fmla="*/ T12 w 7930"/>
                <a:gd name="T14" fmla="+- 0 10419 10414"/>
                <a:gd name="T15" fmla="*/ 10419 h 387"/>
                <a:gd name="T16" fmla="+- 0 11335 11270"/>
                <a:gd name="T17" fmla="*/ T16 w 7930"/>
                <a:gd name="T18" fmla="+- 0 10414 10414"/>
                <a:gd name="T19" fmla="*/ 10414 h 387"/>
                <a:gd name="T20" fmla="+- 0 19181 11270"/>
                <a:gd name="T21" fmla="*/ T20 w 7930"/>
                <a:gd name="T22" fmla="+- 0 10414 10414"/>
                <a:gd name="T23" fmla="*/ 10414 h 387"/>
                <a:gd name="T24" fmla="+- 0 19200 11270"/>
                <a:gd name="T25" fmla="*/ T24 w 7930"/>
                <a:gd name="T26" fmla="+- 0 10417 10414"/>
                <a:gd name="T27" fmla="*/ 10417 h 387"/>
                <a:gd name="T28" fmla="+- 0 19200 11270"/>
                <a:gd name="T29" fmla="*/ T28 w 7930"/>
                <a:gd name="T30" fmla="+- 0 10796 10414"/>
                <a:gd name="T31" fmla="*/ 10796 h 387"/>
                <a:gd name="T32" fmla="+- 0 19181 11270"/>
                <a:gd name="T33" fmla="*/ T32 w 7930"/>
                <a:gd name="T34" fmla="+- 0 10800 10414"/>
                <a:gd name="T35" fmla="*/ 10800 h 387"/>
                <a:gd name="T36" fmla="+- 0 11335 11270"/>
                <a:gd name="T37" fmla="*/ T36 w 7930"/>
                <a:gd name="T38" fmla="+- 0 10800 10414"/>
                <a:gd name="T39" fmla="*/ 10800 h 387"/>
                <a:gd name="T40" fmla="+- 0 11310 11270"/>
                <a:gd name="T41" fmla="*/ T40 w 7930"/>
                <a:gd name="T42" fmla="+- 0 10795 10414"/>
                <a:gd name="T43" fmla="*/ 10795 h 387"/>
                <a:gd name="T44" fmla="+- 0 11289 11270"/>
                <a:gd name="T45" fmla="*/ T44 w 7930"/>
                <a:gd name="T46" fmla="+- 0 10781 10414"/>
                <a:gd name="T47" fmla="*/ 10781 h 387"/>
                <a:gd name="T48" fmla="+- 0 11275 11270"/>
                <a:gd name="T49" fmla="*/ T48 w 7930"/>
                <a:gd name="T50" fmla="+- 0 10761 10414"/>
                <a:gd name="T51" fmla="*/ 10761 h 387"/>
                <a:gd name="T52" fmla="+- 0 11270 11270"/>
                <a:gd name="T53" fmla="*/ T52 w 7930"/>
                <a:gd name="T54" fmla="+- 0 10736 10414"/>
                <a:gd name="T55" fmla="*/ 10736 h 387"/>
                <a:gd name="T56" fmla="+- 0 11270 11270"/>
                <a:gd name="T57" fmla="*/ T56 w 7930"/>
                <a:gd name="T58" fmla="+- 0 10478 10414"/>
                <a:gd name="T59" fmla="*/ 10478 h 38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</a:cxnLst>
              <a:rect l="0" t="0" r="r" b="b"/>
              <a:pathLst>
                <a:path w="7930" h="387">
                  <a:moveTo>
                    <a:pt x="0" y="64"/>
                  </a:moveTo>
                  <a:lnTo>
                    <a:pt x="5" y="39"/>
                  </a:lnTo>
                  <a:lnTo>
                    <a:pt x="19" y="18"/>
                  </a:lnTo>
                  <a:lnTo>
                    <a:pt x="40" y="5"/>
                  </a:lnTo>
                  <a:lnTo>
                    <a:pt x="65" y="0"/>
                  </a:lnTo>
                  <a:lnTo>
                    <a:pt x="7911" y="0"/>
                  </a:lnTo>
                  <a:lnTo>
                    <a:pt x="7930" y="3"/>
                  </a:lnTo>
                  <a:moveTo>
                    <a:pt x="7930" y="382"/>
                  </a:moveTo>
                  <a:lnTo>
                    <a:pt x="7911" y="386"/>
                  </a:lnTo>
                  <a:moveTo>
                    <a:pt x="65" y="386"/>
                  </a:moveTo>
                  <a:lnTo>
                    <a:pt x="40" y="381"/>
                  </a:lnTo>
                  <a:lnTo>
                    <a:pt x="19" y="367"/>
                  </a:lnTo>
                  <a:lnTo>
                    <a:pt x="5" y="347"/>
                  </a:lnTo>
                  <a:lnTo>
                    <a:pt x="0" y="322"/>
                  </a:lnTo>
                  <a:lnTo>
                    <a:pt x="0" y="64"/>
                  </a:lnTo>
                </a:path>
              </a:pathLst>
            </a:custGeom>
            <a:noFill/>
            <a:ln w="12700">
              <a:solidFill>
                <a:srgbClr val="2E528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pic>
          <p:nvPicPr>
            <p:cNvPr id="9273" name="Picture 57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" y="10465"/>
              <a:ext cx="95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74" name="Picture 58"/>
            <p:cNvPicPr>
              <a:picLocks noChangeAspect="1" noChangeArrowheads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91" y="10465"/>
              <a:ext cx="389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16 Rectángulo"/>
          <p:cNvSpPr/>
          <p:nvPr/>
        </p:nvSpPr>
        <p:spPr>
          <a:xfrm>
            <a:off x="4222192" y="388895"/>
            <a:ext cx="37654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"/>
              </a:spcBef>
            </a:pPr>
            <a:r>
              <a:rPr lang="es-ES" sz="2800" spc="-1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ea typeface="Calibri"/>
                <a:cs typeface="Andalus" panose="02020603050405020304"/>
              </a:rPr>
              <a:t>RESULTADO</a:t>
            </a:r>
            <a:r>
              <a:rPr lang="es-ES" sz="2800" spc="-19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ea typeface="Calibri"/>
                <a:cs typeface="Andalus" panose="02020603050405020304"/>
              </a:rPr>
              <a:t> </a:t>
            </a:r>
            <a:r>
              <a:rPr lang="es-ES" sz="2800" spc="-1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ea typeface="Calibri"/>
                <a:cs typeface="Andalus" panose="02020603050405020304"/>
              </a:rPr>
              <a:t>Y</a:t>
            </a:r>
            <a:r>
              <a:rPr lang="es-ES" sz="2800" spc="-21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ea typeface="Calibri"/>
                <a:cs typeface="Andalus" panose="02020603050405020304"/>
              </a:rPr>
              <a:t> </a:t>
            </a:r>
            <a:r>
              <a:rPr lang="es-ES" sz="2800" spc="-1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ea typeface="Calibri"/>
                <a:cs typeface="Andalus" panose="02020603050405020304"/>
              </a:rPr>
              <a:t>PROCESO</a:t>
            </a:r>
            <a:endParaRPr lang="es-CO" sz="2800" dirty="0">
              <a:solidFill>
                <a:prstClr val="black"/>
              </a:solidFill>
              <a:uFill>
                <a:solidFill>
                  <a:srgbClr val="000000"/>
                </a:solidFill>
              </a:uFill>
              <a:ea typeface="Calibri"/>
              <a:cs typeface="Andalus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180831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ELL\Desktop\logo 20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400"/>
            <a:ext cx="12331337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D1EC5A8D-B92A-48EF-A844-2D5DCF4C4AED}"/>
              </a:ext>
            </a:extLst>
          </p:cNvPr>
          <p:cNvSpPr txBox="1"/>
          <p:nvPr/>
        </p:nvSpPr>
        <p:spPr>
          <a:xfrm>
            <a:off x="1066800" y="405048"/>
            <a:ext cx="10058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>
                <a:latin typeface="+mj-lt"/>
              </a:rPr>
              <a:t>SECRETARÍA DE EDUCACIÓN </a:t>
            </a:r>
          </a:p>
          <a:p>
            <a:pPr algn="ctr"/>
            <a:r>
              <a:rPr lang="es-CO" sz="3600" b="1" dirty="0">
                <a:latin typeface="+mj-lt"/>
              </a:rPr>
              <a:t>MESA TÉCNICA DE </a:t>
            </a:r>
            <a:r>
              <a:rPr lang="es-CO" sz="3600" b="1" dirty="0" smtClean="0">
                <a:latin typeface="+mj-lt"/>
              </a:rPr>
              <a:t>BASICA PRIMARIA Y SECUNDARIA</a:t>
            </a:r>
            <a:endParaRPr lang="es-CO" sz="3600" b="1" dirty="0">
              <a:latin typeface="+mj-lt"/>
            </a:endParaRPr>
          </a:p>
          <a:p>
            <a:pPr algn="ctr"/>
            <a:r>
              <a:rPr lang="es-CO" sz="2800" dirty="0">
                <a:latin typeface="+mj-lt"/>
              </a:rPr>
              <a:t>En el marco del Plan Maestro de Educación de Yumbo 2020-2034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570" y="2429478"/>
            <a:ext cx="3978238" cy="279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7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0" t="18646" r="7273" b="46445"/>
          <a:stretch/>
        </p:blipFill>
        <p:spPr>
          <a:xfrm>
            <a:off x="429655" y="91564"/>
            <a:ext cx="1841676" cy="114715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3560"/>
            <a:ext cx="12192000" cy="1236066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2655064" y="414381"/>
            <a:ext cx="9435336" cy="470359"/>
          </a:xfrm>
          <a:prstGeom prst="rect">
            <a:avLst/>
          </a:prstGeom>
        </p:spPr>
        <p:txBody>
          <a:bodyPr vert="wordArtVer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1050" b="1" dirty="0" smtClean="0"/>
              <a:t>MESA       N°2BASIC       A  	PR IMARIA – BASICA SECUNDARIA/       </a:t>
            </a:r>
          </a:p>
          <a:p>
            <a:pPr algn="ctr"/>
            <a:r>
              <a:rPr lang="es-MX" sz="1050" b="1" dirty="0" smtClean="0"/>
              <a:t>ALIADOS </a:t>
            </a:r>
            <a:endParaRPr lang="es-MX" sz="1050" b="1" dirty="0"/>
          </a:p>
          <a:p>
            <a:pPr algn="ctr"/>
            <a:endParaRPr lang="es-MX" sz="1050" dirty="0" smtClean="0"/>
          </a:p>
          <a:p>
            <a:pPr algn="ctr"/>
            <a:endParaRPr lang="es-MX" sz="1050" dirty="0"/>
          </a:p>
          <a:p>
            <a:pPr algn="ctr"/>
            <a:endParaRPr lang="es-MX" sz="1050" dirty="0" smtClean="0"/>
          </a:p>
          <a:p>
            <a:pPr algn="ctr"/>
            <a:endParaRPr lang="es-MX" sz="1050" dirty="0"/>
          </a:p>
          <a:p>
            <a:pPr algn="ctr"/>
            <a:endParaRPr lang="es-MX" sz="1050" dirty="0" smtClean="0"/>
          </a:p>
          <a:p>
            <a:pPr algn="ctr"/>
            <a:endParaRPr lang="es-MX" sz="1050" dirty="0"/>
          </a:p>
          <a:p>
            <a:pPr algn="ctr"/>
            <a:endParaRPr lang="es-MX" sz="1050" dirty="0" smtClean="0"/>
          </a:p>
          <a:p>
            <a:pPr algn="ctr"/>
            <a:endParaRPr lang="es-MX" sz="1050" dirty="0"/>
          </a:p>
          <a:p>
            <a:pPr algn="ctr"/>
            <a:endParaRPr lang="es-MX" sz="1050" dirty="0" smtClean="0"/>
          </a:p>
          <a:p>
            <a:pPr algn="ctr"/>
            <a:endParaRPr lang="es-MX" sz="1050" dirty="0"/>
          </a:p>
          <a:p>
            <a:pPr algn="ctr"/>
            <a:endParaRPr lang="es-MX" sz="1050" dirty="0" smtClean="0"/>
          </a:p>
          <a:p>
            <a:pPr algn="ctr"/>
            <a:endParaRPr lang="es-MX" sz="1050" dirty="0"/>
          </a:p>
          <a:p>
            <a:pPr algn="ctr"/>
            <a:endParaRPr lang="es-MX" sz="1050" dirty="0" smtClean="0"/>
          </a:p>
          <a:p>
            <a:pPr algn="ctr"/>
            <a:endParaRPr lang="es-MX" sz="1050" dirty="0"/>
          </a:p>
          <a:p>
            <a:pPr algn="ctr"/>
            <a:endParaRPr lang="es-MX" sz="1050" dirty="0" smtClean="0"/>
          </a:p>
          <a:p>
            <a:pPr algn="ctr"/>
            <a:endParaRPr lang="es-MX" sz="1050" dirty="0"/>
          </a:p>
          <a:p>
            <a:pPr algn="ctr"/>
            <a:endParaRPr lang="es-MX" sz="1050" dirty="0" smtClean="0"/>
          </a:p>
          <a:p>
            <a:pPr algn="ctr"/>
            <a:endParaRPr lang="es-MX" sz="1050" dirty="0"/>
          </a:p>
          <a:p>
            <a:pPr algn="ctr"/>
            <a:endParaRPr lang="es-MX" sz="1050" dirty="0" smtClean="0"/>
          </a:p>
          <a:p>
            <a:pPr algn="ctr"/>
            <a:endParaRPr lang="es-MX" sz="1050" dirty="0"/>
          </a:p>
          <a:p>
            <a:pPr algn="ctr"/>
            <a:endParaRPr lang="es-MX" sz="1050" dirty="0"/>
          </a:p>
          <a:p>
            <a:pPr algn="ctr"/>
            <a:endParaRPr lang="es-MX" sz="1050" dirty="0" smtClean="0"/>
          </a:p>
          <a:p>
            <a:pPr algn="ctr"/>
            <a:endParaRPr lang="es-MX" sz="1050" dirty="0"/>
          </a:p>
          <a:p>
            <a:pPr algn="ctr"/>
            <a:endParaRPr lang="es-MX" sz="1050" dirty="0" smtClean="0"/>
          </a:p>
          <a:p>
            <a:pPr algn="ctr"/>
            <a:endParaRPr lang="es-MX" sz="1050" dirty="0"/>
          </a:p>
          <a:p>
            <a:pPr algn="ctr"/>
            <a:endParaRPr lang="es-MX" sz="1050" dirty="0" smtClean="0"/>
          </a:p>
          <a:p>
            <a:pPr algn="ctr"/>
            <a:endParaRPr lang="es-MX" sz="1050" dirty="0" smtClean="0"/>
          </a:p>
          <a:p>
            <a:pPr algn="ctr"/>
            <a:endParaRPr lang="es-MX" sz="1050" dirty="0" smtClean="0"/>
          </a:p>
          <a:p>
            <a:pPr algn="ctr"/>
            <a:endParaRPr lang="es-MX" sz="1050" dirty="0" smtClean="0"/>
          </a:p>
          <a:p>
            <a:pPr algn="ctr"/>
            <a:endParaRPr lang="es-MX" sz="1050" dirty="0" smtClean="0"/>
          </a:p>
          <a:p>
            <a:pPr algn="ctr"/>
            <a:endParaRPr lang="es-MX" sz="1050" dirty="0" smtClean="0"/>
          </a:p>
          <a:p>
            <a:pPr algn="ctr"/>
            <a:endParaRPr lang="es-MX" sz="1050" dirty="0" smtClean="0"/>
          </a:p>
          <a:p>
            <a:pPr algn="ctr"/>
            <a:endParaRPr lang="es-MX" sz="1050" dirty="0" smtClean="0"/>
          </a:p>
          <a:p>
            <a:pPr algn="ctr"/>
            <a:endParaRPr lang="es-MX" sz="1050" dirty="0" smtClean="0"/>
          </a:p>
          <a:p>
            <a:pPr algn="ctr"/>
            <a:endParaRPr lang="es-MX" sz="1050" dirty="0" smtClean="0"/>
          </a:p>
          <a:p>
            <a:pPr algn="ctr"/>
            <a:endParaRPr lang="es-MX" sz="1050" dirty="0" smtClean="0"/>
          </a:p>
          <a:p>
            <a:pPr algn="ctr"/>
            <a:endParaRPr lang="es-MX" sz="1050" dirty="0"/>
          </a:p>
          <a:p>
            <a:pPr algn="ctr"/>
            <a:endParaRPr lang="es-MX" sz="1050" dirty="0" smtClean="0"/>
          </a:p>
          <a:p>
            <a:pPr algn="ctr"/>
            <a:endParaRPr lang="es-MX" sz="1050" dirty="0"/>
          </a:p>
          <a:p>
            <a:pPr algn="ctr"/>
            <a:endParaRPr lang="es-MX" sz="1050" dirty="0" smtClean="0"/>
          </a:p>
          <a:p>
            <a:pPr algn="ctr"/>
            <a:endParaRPr lang="es-MX" sz="1050" dirty="0"/>
          </a:p>
          <a:p>
            <a:pPr algn="ctr"/>
            <a:endParaRPr lang="es-MX" sz="1050" dirty="0" smtClean="0"/>
          </a:p>
          <a:p>
            <a:pPr algn="ctr"/>
            <a:endParaRPr lang="es-CO" sz="1050" dirty="0"/>
          </a:p>
        </p:txBody>
      </p:sp>
      <p:sp>
        <p:nvSpPr>
          <p:cNvPr id="10" name="Marcador de contenido 2"/>
          <p:cNvSpPr txBox="1">
            <a:spLocks/>
          </p:cNvSpPr>
          <p:nvPr/>
        </p:nvSpPr>
        <p:spPr>
          <a:xfrm>
            <a:off x="1257859" y="1521025"/>
            <a:ext cx="2935000" cy="299589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s-MX" sz="1000" dirty="0" smtClean="0">
                <a:latin typeface="+mj-lt"/>
              </a:rPr>
              <a:t>DORIS JANETH ZAMBRANO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s-MX" sz="1000" dirty="0" smtClean="0">
                <a:latin typeface="+mj-lt"/>
              </a:rPr>
              <a:t>MARÍA DEL CARMÉN VASQUEZ 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s-MX" sz="1000" dirty="0" smtClean="0">
                <a:latin typeface="+mj-lt"/>
              </a:rPr>
              <a:t>VIRGINIA GALINDO SÁNCHEZ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s-MX" sz="1000" dirty="0" smtClean="0">
                <a:latin typeface="+mj-lt"/>
              </a:rPr>
              <a:t>LUZ ADRIANA MOLINA SÁENZ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s-MX" sz="1000" dirty="0" smtClean="0">
                <a:latin typeface="+mj-lt"/>
              </a:rPr>
              <a:t>YOLANDA CUCALÓN HERNÁNDEZ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s-MX" sz="1000" dirty="0" smtClean="0">
                <a:latin typeface="+mj-lt"/>
              </a:rPr>
              <a:t>VALENTINA SÁNCHEZ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s-MX" sz="1000" dirty="0" smtClean="0">
                <a:latin typeface="+mj-lt"/>
              </a:rPr>
              <a:t>MARTÍN LEONARDO CÁRDENAS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s-MX" sz="1000" dirty="0" smtClean="0">
                <a:latin typeface="+mj-lt"/>
              </a:rPr>
              <a:t>ÓSCAR NELSON BENÍTEZ GARCÍA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s-MX" sz="1000" dirty="0" smtClean="0">
                <a:latin typeface="+mj-lt"/>
              </a:rPr>
              <a:t>FREDY FERNÁNDEZ GUEVARA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s-MX" sz="1000" dirty="0" smtClean="0">
                <a:latin typeface="+mj-lt"/>
              </a:rPr>
              <a:t>ALBA JENNY RINCON C.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s-MX" sz="1000" dirty="0" smtClean="0">
                <a:latin typeface="+mj-lt"/>
              </a:rPr>
              <a:t>JUAN MANUEL CURVELO 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s-MX" sz="1000" dirty="0" smtClean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s-MX" sz="1000" dirty="0" smtClean="0">
              <a:latin typeface="+mj-lt"/>
            </a:endParaRPr>
          </a:p>
          <a:p>
            <a:endParaRPr lang="es-MX" sz="1000" dirty="0" smtClean="0">
              <a:latin typeface="+mj-lt"/>
            </a:endParaRPr>
          </a:p>
          <a:p>
            <a:endParaRPr lang="es-CO" sz="1000" dirty="0">
              <a:latin typeface="+mj-lt"/>
            </a:endParaRPr>
          </a:p>
        </p:txBody>
      </p:sp>
      <p:sp>
        <p:nvSpPr>
          <p:cNvPr id="11" name="Marcador de contenido 2"/>
          <p:cNvSpPr txBox="1">
            <a:spLocks/>
          </p:cNvSpPr>
          <p:nvPr/>
        </p:nvSpPr>
        <p:spPr>
          <a:xfrm>
            <a:off x="3999122" y="1020120"/>
            <a:ext cx="7249099" cy="5970865"/>
          </a:xfrm>
          <a:prstGeom prst="rect">
            <a:avLst/>
          </a:prstGeom>
        </p:spPr>
        <p:txBody>
          <a:bodyPr wrap="square" rIns="3600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s-MX" sz="1000" dirty="0" smtClean="0">
                <a:latin typeface="+mj-lt"/>
              </a:rPr>
              <a:t>CARLOS EDUARDO GUERRERO / YUMBO COMO VAMOS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s-MX" sz="1000" dirty="0" smtClean="0">
                <a:latin typeface="+mj-lt"/>
              </a:rPr>
              <a:t>ALEXIS  MORENO M.– DOCENTE UNIVALLE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s-MX" sz="1000" dirty="0" smtClean="0">
                <a:latin typeface="+mj-lt"/>
              </a:rPr>
              <a:t>MARISOL SANTACRUZ DOCENTE UNIVALLE CALI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s-MX" sz="1000" dirty="0">
                <a:latin typeface="+mj-lt"/>
              </a:rPr>
              <a:t>JAKGLER </a:t>
            </a:r>
            <a:r>
              <a:rPr lang="es-CO" sz="1000" dirty="0">
                <a:latin typeface="+mj-lt"/>
              </a:rPr>
              <a:t>SILVA GARZÓN</a:t>
            </a:r>
            <a:r>
              <a:rPr lang="es-MX" sz="1000" dirty="0">
                <a:latin typeface="+mj-lt"/>
              </a:rPr>
              <a:t>- Asesor Organizacional Virtualización Universidad del Valle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s-MX" sz="1000" dirty="0" smtClean="0">
                <a:latin typeface="+mj-lt"/>
              </a:rPr>
              <a:t>CAROLINA QUINTERO PRADO – CAMARA DE COMERCIO DE CALI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s-MX" sz="1000" dirty="0" smtClean="0">
                <a:latin typeface="+mj-lt"/>
              </a:rPr>
              <a:t>SANTIAGO JOSE LEON – CAMARA DE COMERCIO DE CALI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s-MX" sz="1000" dirty="0" smtClean="0">
                <a:latin typeface="+mj-lt"/>
              </a:rPr>
              <a:t>ANDRES FELIPE - </a:t>
            </a:r>
            <a:r>
              <a:rPr lang="es-MX" sz="1000" dirty="0">
                <a:latin typeface="+mj-lt"/>
              </a:rPr>
              <a:t>CAMARA DE COMERCIO DE </a:t>
            </a:r>
            <a:r>
              <a:rPr lang="es-MX" sz="1000" dirty="0" smtClean="0">
                <a:latin typeface="+mj-lt"/>
              </a:rPr>
              <a:t>CALI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s-MX" sz="1000" dirty="0" smtClean="0">
                <a:latin typeface="+mj-lt"/>
              </a:rPr>
              <a:t>Dr. RICARDO IGLESIAS  D. – ASESOR DESPACHO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s-MX" sz="1000" dirty="0" smtClean="0">
                <a:latin typeface="+mj-lt"/>
              </a:rPr>
              <a:t>SARY TATIANA JARA I. IE JOSE MARIA CORDOBA </a:t>
            </a:r>
            <a:endParaRPr lang="es-MX" sz="1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s-MX" sz="1000" dirty="0" smtClean="0">
                <a:latin typeface="+mj-lt"/>
              </a:rPr>
              <a:t>DIANA MARIA VASQUEZ – DOCENTE IE AMM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s-MX" sz="1000" dirty="0"/>
              <a:t>WILSON ECHEVERRY CABRERA DOCENTE IE AMM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s-MX" sz="1000" dirty="0" smtClean="0">
                <a:latin typeface="+mj-lt"/>
              </a:rPr>
              <a:t>ALVARO ERAZO </a:t>
            </a:r>
            <a:r>
              <a:rPr lang="es-MX" sz="1000" dirty="0"/>
              <a:t>– DOCENTE </a:t>
            </a:r>
            <a:r>
              <a:rPr lang="es-MX" sz="1000" dirty="0" smtClean="0">
                <a:latin typeface="+mj-lt"/>
              </a:rPr>
              <a:t>IE GABO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s-MX" sz="1000" dirty="0" smtClean="0">
                <a:latin typeface="+mj-lt"/>
              </a:rPr>
              <a:t>LUZ NIDIA MENDOZA </a:t>
            </a:r>
            <a:r>
              <a:rPr lang="es-MX" sz="1000" dirty="0"/>
              <a:t>– DOCENTE </a:t>
            </a:r>
            <a:r>
              <a:rPr lang="es-MX" sz="1000" dirty="0" smtClean="0">
                <a:latin typeface="+mj-lt"/>
              </a:rPr>
              <a:t>IE POLICARPA SALAVARRIETA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s-MX" sz="1000" dirty="0" smtClean="0">
                <a:latin typeface="+mj-lt"/>
              </a:rPr>
              <a:t>JORGE ENRIQUE ORTIZ ROJAS – DOCENTE IEAMM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s-MX" sz="1000" dirty="0" smtClean="0">
                <a:latin typeface="+mj-lt"/>
              </a:rPr>
              <a:t>NAIDU GERENA CANO – ORIENTADORA ESCOLAR IE LEONOR LOURIDO DE VELASCO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s-MX" sz="1000" dirty="0" smtClean="0">
                <a:latin typeface="+mj-lt"/>
              </a:rPr>
              <a:t>MARLENY CAMPO LOZANO – RECTORA IE GENERAL SANTANDER 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s-MX" sz="1000" dirty="0" smtClean="0">
                <a:latin typeface="+mj-lt"/>
              </a:rPr>
              <a:t>ROBINSON MOSQUERA – RECTOR IE MAYOR DE YUMBO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s-MX" sz="1000" dirty="0" smtClean="0">
                <a:latin typeface="+mj-lt"/>
              </a:rPr>
              <a:t>OMAR PABON CANENCIO – INSPECCION Y VIGILANCIA SEMY</a:t>
            </a:r>
            <a:r>
              <a:rPr lang="es-MX" sz="1000" dirty="0">
                <a:latin typeface="+mj-lt"/>
              </a:rPr>
              <a:t/>
            </a:r>
            <a:br>
              <a:rPr lang="es-MX" sz="1000" dirty="0">
                <a:latin typeface="+mj-lt"/>
              </a:rPr>
            </a:br>
            <a:endParaRPr lang="es-MX" sz="1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s-MX" sz="1000" dirty="0" smtClean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s-MX" sz="1000" dirty="0" smtClean="0">
              <a:latin typeface="+mj-lt"/>
            </a:endParaRPr>
          </a:p>
          <a:p>
            <a:endParaRPr lang="es-MX" sz="1000" dirty="0" smtClean="0">
              <a:latin typeface="+mj-lt"/>
            </a:endParaRPr>
          </a:p>
          <a:p>
            <a:endParaRPr lang="es-CO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8238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0" t="18646" r="7273" b="46445"/>
          <a:stretch/>
        </p:blipFill>
        <p:spPr>
          <a:xfrm>
            <a:off x="429655" y="91564"/>
            <a:ext cx="1841676" cy="114715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3560"/>
            <a:ext cx="12192000" cy="1236066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429655" y="1317004"/>
            <a:ext cx="11619591" cy="4228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modelos pedagógicos no responden a las practicas pedagógica. (consolidación Modelos pedagógico) proyecto pedagógico </a:t>
            </a:r>
            <a:r>
              <a:rPr lang="es-CO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municipal. </a:t>
            </a:r>
            <a:endParaRPr lang="es-C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 organización de las instituciones educativas carecen de planeación estratégica (Fortalecimiento de lo PEI ,PER , PEC)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Débil formación de competencias ciudadanas y socioemocionales en las instituciones educativas (consolidación Modelos pedagógico</a:t>
            </a:r>
            <a:r>
              <a:rPr lang="es-CO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s-C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entorno familiar de los estudiantes desfavorece el acercamiento a la formación lectora por parte de los estudiantes (Plan de bienestar</a:t>
            </a:r>
            <a:r>
              <a:rPr lang="es-CO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s-C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Falta fortalecer los   ambientes escolares institucionales. (Plan de bienestar</a:t>
            </a:r>
            <a:r>
              <a:rPr lang="es-CO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s-C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Falta fortalecer en el municipio un modelo que propicie la lectura, escritura y oralidad (Plan de lectura, escritura y oralidad municipal</a:t>
            </a:r>
            <a:r>
              <a:rPr lang="es-CO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s-C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SEM no cuenta con un Programa Municipal de Formación Docente (formación docente</a:t>
            </a:r>
            <a:r>
              <a:rPr lang="es-CO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s-C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existe un programa de bilingüismo en el municipio. (Bilingüismo</a:t>
            </a:r>
            <a:r>
              <a:rPr lang="es-CO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s-C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Faltan los procesos de inspección y vigilancia a las instituciones educativas. (sistema de seguimiento e información) proyecto: observatorio</a:t>
            </a:r>
          </a:p>
        </p:txBody>
      </p:sp>
    </p:spTree>
    <p:extLst>
      <p:ext uri="{BB962C8B-B14F-4D97-AF65-F5344CB8AC3E}">
        <p14:creationId xmlns:p14="http://schemas.microsoft.com/office/powerpoint/2010/main" val="164351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0" t="18646" r="7273" b="46445"/>
          <a:stretch/>
        </p:blipFill>
        <p:spPr>
          <a:xfrm>
            <a:off x="429655" y="91564"/>
            <a:ext cx="1841676" cy="114715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3560"/>
            <a:ext cx="12192000" cy="123606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39807" y="665143"/>
            <a:ext cx="6753340" cy="573578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 smtClean="0"/>
              <a:t>CONSOLIDACION 4 EJES </a:t>
            </a:r>
            <a:endParaRPr lang="es-CO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12300"/>
            <a:ext cx="5181600" cy="4351338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s-MX" sz="2000" dirty="0" smtClean="0"/>
              <a:t>Direccionamientos </a:t>
            </a:r>
            <a:r>
              <a:rPr lang="es-MX" sz="2000" dirty="0"/>
              <a:t>estratégicos para apuestas comunes de impacto </a:t>
            </a:r>
            <a:r>
              <a:rPr lang="es-MX" sz="2000" dirty="0" smtClean="0"/>
              <a:t>educativo</a:t>
            </a:r>
          </a:p>
          <a:p>
            <a:pPr marL="457200" indent="-457200">
              <a:buAutoNum type="arabicPeriod"/>
            </a:pPr>
            <a:r>
              <a:rPr lang="es-MX" sz="2000" dirty="0"/>
              <a:t>Desarrollo del ser para ciudadanos felices, en sana convivencia y ambientes </a:t>
            </a:r>
            <a:r>
              <a:rPr lang="es-MX" sz="2000" dirty="0" smtClean="0"/>
              <a:t>armónicos</a:t>
            </a:r>
          </a:p>
          <a:p>
            <a:pPr marL="457200" indent="-457200">
              <a:buAutoNum type="arabicPeriod"/>
            </a:pPr>
            <a:r>
              <a:rPr lang="es-MX" sz="2000" dirty="0"/>
              <a:t>La escuela espacio para impulsar ciudadanos lectores y escritores para toda la vida.</a:t>
            </a:r>
          </a:p>
          <a:p>
            <a:pPr marL="457200" indent="-457200">
              <a:buAutoNum type="arabicPeriod"/>
            </a:pPr>
            <a:r>
              <a:rPr lang="es-MX" sz="2000" dirty="0"/>
              <a:t>Inglés para una ciudadanía global y con mejores oportunidades</a:t>
            </a:r>
            <a:endParaRPr lang="es-MX" sz="2000" dirty="0" smtClean="0"/>
          </a:p>
          <a:p>
            <a:pPr marL="0" indent="0">
              <a:buNone/>
            </a:pPr>
            <a:r>
              <a:rPr lang="es-MX" sz="2000" dirty="0"/>
              <a:t> </a:t>
            </a:r>
            <a:r>
              <a:rPr lang="es-MX" sz="2000" dirty="0" smtClean="0"/>
              <a:t>      </a:t>
            </a:r>
            <a:endParaRPr lang="es-MX" sz="2000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12300"/>
            <a:ext cx="5181600" cy="34978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1200" b="1" dirty="0" smtClean="0">
                <a:solidFill>
                  <a:srgbClr val="201F1E"/>
                </a:solidFill>
                <a:latin typeface="Calibri" panose="020F0502020204030204" pitchFamily="34" charset="0"/>
              </a:rPr>
              <a:t>COMPILADO DEL EJERCICIO DE DESIGN THINKING- DISEÑO DEL PENSAMIENTO</a:t>
            </a:r>
            <a:endParaRPr lang="es-MX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PROBLEMA CENTRAL</a:t>
            </a:r>
          </a:p>
          <a:p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DATOS SOPORTES </a:t>
            </a:r>
          </a:p>
          <a:p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PERCEPCION  INVOLUCRADOS</a:t>
            </a:r>
          </a:p>
          <a:p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RUTA PRIORIZADA – CLUSTER</a:t>
            </a:r>
          </a:p>
          <a:p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IDEAS POR CLUSTER</a:t>
            </a:r>
          </a:p>
          <a:p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ESTRATEGIAS DEPURADAS </a:t>
            </a:r>
          </a:p>
          <a:p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PLAZO</a:t>
            </a:r>
          </a:p>
          <a:p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METAS</a:t>
            </a:r>
          </a:p>
          <a:p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INDICADORES</a:t>
            </a:r>
          </a:p>
          <a:p>
            <a:endParaRPr lang="es-MX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CO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96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0" t="18646" r="7273" b="46445"/>
          <a:stretch/>
        </p:blipFill>
        <p:spPr>
          <a:xfrm>
            <a:off x="429655" y="187287"/>
            <a:ext cx="1841676" cy="93643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3560"/>
            <a:ext cx="12192000" cy="123606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3266" y="793214"/>
            <a:ext cx="8870156" cy="445508"/>
          </a:xfrm>
        </p:spPr>
        <p:txBody>
          <a:bodyPr>
            <a:normAutofit fontScale="90000"/>
          </a:bodyPr>
          <a:lstStyle/>
          <a:p>
            <a:pPr marL="457200" lvl="0" indent="-457200" algn="just">
              <a:spcBef>
                <a:spcPts val="1000"/>
              </a:spcBef>
            </a:pPr>
            <a:r>
              <a:rPr lang="es-MX" sz="2000" dirty="0" smtClean="0">
                <a:solidFill>
                  <a:prstClr val="black"/>
                </a:solidFill>
                <a:latin typeface="Calibri" panose="020F0502020204030204"/>
              </a:rPr>
              <a:t>DIRECCIONAMIENTOS ESTRATÉGICOS PARA APUESTAS COMUNES DE IMPACTO EDUCATIVO</a:t>
            </a:r>
            <a:r>
              <a:rPr lang="es-MX" sz="2000" dirty="0">
                <a:solidFill>
                  <a:prstClr val="black"/>
                </a:solidFill>
                <a:latin typeface="Calibri" panose="020F0502020204030204"/>
              </a:rPr>
              <a:t/>
            </a:r>
            <a:br>
              <a:rPr lang="es-MX" sz="2000" dirty="0">
                <a:solidFill>
                  <a:prstClr val="black"/>
                </a:solidFill>
                <a:latin typeface="Calibri" panose="020F0502020204030204"/>
              </a:rPr>
            </a:br>
            <a:endParaRPr lang="es-CO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29655" y="1123720"/>
            <a:ext cx="11523645" cy="4614841"/>
          </a:xfrm>
        </p:spPr>
        <p:txBody>
          <a:bodyPr>
            <a:normAutofit fontScale="92500"/>
          </a:bodyPr>
          <a:lstStyle/>
          <a:p>
            <a:pPr algn="ctr"/>
            <a:r>
              <a:rPr lang="es-MX" sz="1100" b="1" dirty="0" smtClean="0">
                <a:latin typeface="+mj-lt"/>
                <a:cs typeface="Arial" panose="020B0604020202020204" pitchFamily="34" charset="0"/>
              </a:rPr>
              <a:t>RUTA PRIORIZADA – CLUSTER</a:t>
            </a:r>
          </a:p>
          <a:p>
            <a:pPr marL="0" indent="0" algn="ctr">
              <a:buNone/>
            </a:pPr>
            <a:r>
              <a:rPr lang="es-MX" sz="1100" dirty="0" smtClean="0">
                <a:latin typeface="+mj-lt"/>
              </a:rPr>
              <a:t>Estrategias depuradas-   </a:t>
            </a:r>
            <a:r>
              <a:rPr lang="es-MX" sz="1100" b="1" dirty="0" smtClean="0">
                <a:latin typeface="+mj-lt"/>
                <a:cs typeface="Arial" panose="020B0604020202020204" pitchFamily="34" charset="0"/>
              </a:rPr>
              <a:t>1.SEMY </a:t>
            </a:r>
            <a:r>
              <a:rPr lang="es-MX" sz="1100" b="1" dirty="0">
                <a:latin typeface="+mj-lt"/>
                <a:cs typeface="Arial" panose="020B0604020202020204" pitchFamily="34" charset="0"/>
              </a:rPr>
              <a:t>IN</a:t>
            </a:r>
            <a:endParaRPr lang="es-MX" sz="1100" b="1" dirty="0" smtClean="0"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MX" sz="1100" dirty="0" smtClean="0">
                <a:latin typeface="+mj-lt"/>
              </a:rPr>
              <a:t>Reformar </a:t>
            </a:r>
            <a:r>
              <a:rPr lang="es-MX" sz="1100" dirty="0">
                <a:latin typeface="+mj-lt"/>
              </a:rPr>
              <a:t>la estructura administrativa de la SEMY, fortaleciendo  su planta central y </a:t>
            </a:r>
            <a:r>
              <a:rPr lang="es-MX" sz="1100" dirty="0" smtClean="0">
                <a:latin typeface="+mj-lt"/>
              </a:rPr>
              <a:t>haciéndola </a:t>
            </a:r>
            <a:r>
              <a:rPr lang="es-MX" sz="1100" dirty="0">
                <a:latin typeface="+mj-lt"/>
              </a:rPr>
              <a:t>más eficiente e innovadora en la gestión para construir comunidad educativa y garantizar educación con inclusión y </a:t>
            </a:r>
            <a:r>
              <a:rPr lang="es-MX" sz="1100" dirty="0" smtClean="0">
                <a:latin typeface="+mj-lt"/>
              </a:rPr>
              <a:t>calidad.</a:t>
            </a:r>
          </a:p>
          <a:p>
            <a:pPr marL="0" indent="0">
              <a:buNone/>
            </a:pPr>
            <a:r>
              <a:rPr lang="es-MX" sz="1100" dirty="0">
                <a:latin typeface="+mj-lt"/>
              </a:rPr>
              <a:t>Liderar la construcción de una </a:t>
            </a:r>
            <a:r>
              <a:rPr lang="es-MX" sz="1100" dirty="0" smtClean="0">
                <a:latin typeface="+mj-lt"/>
              </a:rPr>
              <a:t>Política </a:t>
            </a:r>
            <a:r>
              <a:rPr lang="es-MX" sz="1100" dirty="0">
                <a:latin typeface="+mj-lt"/>
              </a:rPr>
              <a:t>Pública de </a:t>
            </a:r>
            <a:r>
              <a:rPr lang="es-MX" sz="1100" dirty="0" smtClean="0">
                <a:latin typeface="+mj-lt"/>
              </a:rPr>
              <a:t>Educación</a:t>
            </a:r>
          </a:p>
          <a:p>
            <a:pPr marL="0" indent="0">
              <a:buNone/>
            </a:pPr>
            <a:r>
              <a:rPr lang="es-MX" sz="1100" dirty="0">
                <a:latin typeface="+mj-lt"/>
              </a:rPr>
              <a:t>Acordar apuestas comunes entre las Instituciones Educativas y la SEMY, respetando las apuestas institucionales</a:t>
            </a:r>
            <a:r>
              <a:rPr lang="es-MX" sz="1100" dirty="0" smtClean="0">
                <a:latin typeface="+mj-lt"/>
              </a:rPr>
              <a:t>.</a:t>
            </a:r>
          </a:p>
          <a:p>
            <a:pPr marL="0" indent="0">
              <a:buNone/>
            </a:pPr>
            <a:r>
              <a:rPr lang="es-MX" sz="1100" dirty="0" smtClean="0">
                <a:latin typeface="+mj-lt"/>
              </a:rPr>
              <a:t>Realizar diagnósticos, </a:t>
            </a:r>
            <a:r>
              <a:rPr lang="es-MX" sz="1100" dirty="0">
                <a:latin typeface="+mj-lt"/>
              </a:rPr>
              <a:t>monitoreo y análisis permanente con </a:t>
            </a:r>
            <a:r>
              <a:rPr lang="es-MX" sz="1100" dirty="0" smtClean="0">
                <a:latin typeface="+mj-lt"/>
              </a:rPr>
              <a:t>visión </a:t>
            </a:r>
            <a:r>
              <a:rPr lang="es-MX" sz="1100" dirty="0">
                <a:latin typeface="+mj-lt"/>
              </a:rPr>
              <a:t>prospectiva para responder a las necesidades  presentes y futuras del territorio, la región y el mundo. </a:t>
            </a:r>
            <a:endParaRPr lang="es-MX" sz="1100" dirty="0" smtClean="0">
              <a:latin typeface="+mj-lt"/>
            </a:endParaRPr>
          </a:p>
          <a:p>
            <a:pPr marL="0" indent="0" algn="ctr">
              <a:buNone/>
            </a:pPr>
            <a:r>
              <a:rPr lang="es-MX" sz="1100" dirty="0" smtClean="0">
                <a:latin typeface="+mj-lt"/>
              </a:rPr>
              <a:t> </a:t>
            </a:r>
            <a:r>
              <a:rPr lang="es-MX" sz="1100" b="1" dirty="0" smtClean="0">
                <a:latin typeface="+mj-lt"/>
                <a:cs typeface="Arial" panose="020B0604020202020204" pitchFamily="34" charset="0"/>
              </a:rPr>
              <a:t>2. LEGO </a:t>
            </a:r>
            <a:r>
              <a:rPr lang="es-MX" sz="1100" b="1" dirty="0">
                <a:latin typeface="+mj-lt"/>
                <a:cs typeface="Arial" panose="020B0604020202020204" pitchFamily="34" charset="0"/>
              </a:rPr>
              <a:t>para el </a:t>
            </a:r>
            <a:r>
              <a:rPr lang="es-MX" sz="1100" b="1" dirty="0" smtClean="0">
                <a:latin typeface="+mj-lt"/>
                <a:cs typeface="Arial" panose="020B0604020202020204" pitchFamily="34" charset="0"/>
              </a:rPr>
              <a:t>2034-</a:t>
            </a:r>
          </a:p>
          <a:p>
            <a:pPr marL="0" indent="0">
              <a:buNone/>
            </a:pPr>
            <a:r>
              <a:rPr lang="es-CO" sz="1100" dirty="0">
                <a:latin typeface="+mj-lt"/>
                <a:cs typeface="Arial" panose="020B0604020202020204" pitchFamily="34" charset="0"/>
              </a:rPr>
              <a:t>Formular participativamente  una propuesta de Apuestas Comunes Educativas (Modelo  educativo municipal, flexible a los contextos de cada IE</a:t>
            </a:r>
            <a:r>
              <a:rPr lang="es-CO" sz="1100" dirty="0" smtClean="0">
                <a:latin typeface="+mj-lt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es-MX" sz="1100" dirty="0">
                <a:latin typeface="+mj-lt"/>
                <a:cs typeface="Arial" panose="020B0604020202020204" pitchFamily="34" charset="0"/>
              </a:rPr>
              <a:t>Dinamizar e innovar  la participación de los estamentos de representación de la comunidad educativa en todas las </a:t>
            </a:r>
            <a:r>
              <a:rPr lang="es-MX" sz="1100" dirty="0" smtClean="0">
                <a:latin typeface="+mj-lt"/>
                <a:cs typeface="Arial" panose="020B0604020202020204" pitchFamily="34" charset="0"/>
              </a:rPr>
              <a:t>IE</a:t>
            </a:r>
          </a:p>
          <a:p>
            <a:pPr marL="0" indent="0">
              <a:buNone/>
            </a:pPr>
            <a:r>
              <a:rPr lang="es-MX" sz="1100" dirty="0">
                <a:latin typeface="+mj-lt"/>
                <a:cs typeface="Arial" panose="020B0604020202020204" pitchFamily="34" charset="0"/>
              </a:rPr>
              <a:t>Formular el Modelo Educativo Municipal  articulado con los modelos </a:t>
            </a:r>
            <a:r>
              <a:rPr lang="es-MX" sz="1100" dirty="0" smtClean="0">
                <a:latin typeface="+mj-lt"/>
                <a:cs typeface="Arial" panose="020B0604020202020204" pitchFamily="34" charset="0"/>
              </a:rPr>
              <a:t>pedagógicos </a:t>
            </a:r>
            <a:r>
              <a:rPr lang="es-MX" sz="1100" dirty="0">
                <a:latin typeface="+mj-lt"/>
                <a:cs typeface="Arial" panose="020B0604020202020204" pitchFamily="34" charset="0"/>
              </a:rPr>
              <a:t>institucionales, en </a:t>
            </a:r>
            <a:r>
              <a:rPr lang="es-MX" sz="1100" dirty="0" smtClean="0">
                <a:latin typeface="+mj-lt"/>
                <a:cs typeface="Arial" panose="020B0604020202020204" pitchFamily="34" charset="0"/>
              </a:rPr>
              <a:t>armonía </a:t>
            </a:r>
            <a:r>
              <a:rPr lang="es-MX" sz="1100" dirty="0">
                <a:latin typeface="+mj-lt"/>
                <a:cs typeface="Arial" panose="020B0604020202020204" pitchFamily="34" charset="0"/>
              </a:rPr>
              <a:t>con los PEI</a:t>
            </a:r>
            <a:r>
              <a:rPr lang="es-MX" sz="1100" dirty="0" smtClean="0">
                <a:latin typeface="+mj-lt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es-MX" sz="1100" dirty="0">
                <a:latin typeface="+mj-lt"/>
                <a:cs typeface="Arial" panose="020B0604020202020204" pitchFamily="34" charset="0"/>
              </a:rPr>
              <a:t>Promover desde la SEMY y en </a:t>
            </a:r>
            <a:r>
              <a:rPr lang="es-MX" sz="1100" dirty="0" smtClean="0">
                <a:latin typeface="+mj-lt"/>
                <a:cs typeface="Arial" panose="020B0604020202020204" pitchFamily="34" charset="0"/>
              </a:rPr>
              <a:t>armonía </a:t>
            </a:r>
            <a:r>
              <a:rPr lang="es-MX" sz="1100" dirty="0">
                <a:latin typeface="+mj-lt"/>
                <a:cs typeface="Arial" panose="020B0604020202020204" pitchFamily="34" charset="0"/>
              </a:rPr>
              <a:t>con las IE el perfil de egresado y ciudadano Yumbeño que se quiere formar</a:t>
            </a:r>
            <a:r>
              <a:rPr lang="es-MX" sz="1100" dirty="0" smtClean="0">
                <a:latin typeface="+mj-lt"/>
                <a:cs typeface="Arial" panose="020B0604020202020204" pitchFamily="34" charset="0"/>
              </a:rPr>
              <a:t>.</a:t>
            </a:r>
          </a:p>
          <a:p>
            <a:pPr marL="0" indent="0" algn="ctr">
              <a:buNone/>
            </a:pPr>
            <a:r>
              <a:rPr lang="es-CO" sz="1100" b="1" dirty="0" smtClean="0">
                <a:latin typeface="+mj-lt"/>
                <a:cs typeface="Arial" panose="020B0604020202020204" pitchFamily="34" charset="0"/>
              </a:rPr>
              <a:t>3.YUMBO ES ESCUELA</a:t>
            </a:r>
          </a:p>
          <a:p>
            <a:pPr marL="0" indent="0" algn="just">
              <a:buNone/>
            </a:pPr>
            <a:r>
              <a:rPr lang="es-MX" sz="1100" dirty="0">
                <a:latin typeface="+mj-lt"/>
                <a:cs typeface="Arial" panose="020B0604020202020204" pitchFamily="34" charset="0"/>
              </a:rPr>
              <a:t>Implementar un modelo de Escuela integral  vinculado con su entorno, que promueva  el desarrollo de su comunidad</a:t>
            </a:r>
            <a:r>
              <a:rPr lang="es-MX" sz="1100" dirty="0" smtClean="0">
                <a:latin typeface="+mj-lt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es-MX" sz="1100" dirty="0">
                <a:latin typeface="+mj-lt"/>
                <a:cs typeface="Arial" panose="020B0604020202020204" pitchFamily="34" charset="0"/>
              </a:rPr>
              <a:t>Promover la cultura del conocimiento en todo el territorio . Ampliar la comunidad educativa. </a:t>
            </a:r>
            <a:r>
              <a:rPr lang="es-MX" sz="1100" dirty="0" smtClean="0">
                <a:latin typeface="+mj-lt"/>
                <a:cs typeface="Arial" panose="020B0604020202020204" pitchFamily="34" charset="0"/>
              </a:rPr>
              <a:t>Ejemplos</a:t>
            </a:r>
            <a:r>
              <a:rPr lang="es-MX" sz="1100" dirty="0">
                <a:latin typeface="+mj-lt"/>
                <a:cs typeface="Arial" panose="020B0604020202020204" pitchFamily="34" charset="0"/>
              </a:rPr>
              <a:t>: Foros, intercambios, debates, fomento de la investigación</a:t>
            </a:r>
            <a:r>
              <a:rPr lang="es-MX" sz="1100" dirty="0" smtClean="0">
                <a:latin typeface="+mj-lt"/>
                <a:cs typeface="Arial" panose="020B0604020202020204" pitchFamily="34" charset="0"/>
              </a:rPr>
              <a:t>.</a:t>
            </a:r>
          </a:p>
          <a:p>
            <a:pPr marL="0" indent="0" algn="ctr">
              <a:buNone/>
            </a:pPr>
            <a:r>
              <a:rPr lang="es-CO" sz="1100" b="1" dirty="0" smtClean="0">
                <a:latin typeface="+mj-lt"/>
                <a:cs typeface="Arial" panose="020B0604020202020204" pitchFamily="34" charset="0"/>
              </a:rPr>
              <a:t>4.PROFESORES 10</a:t>
            </a:r>
          </a:p>
          <a:p>
            <a:pPr marL="0" indent="0" algn="just">
              <a:buNone/>
            </a:pPr>
            <a:r>
              <a:rPr lang="es-MX" sz="1100" dirty="0">
                <a:latin typeface="+mj-lt"/>
                <a:cs typeface="Arial" panose="020B0604020202020204" pitchFamily="34" charset="0"/>
              </a:rPr>
              <a:t>Formar a los docentes en estrategias didácticas y lúdicas para implementar en cada una de sus </a:t>
            </a:r>
            <a:r>
              <a:rPr lang="es-MX" sz="1100" dirty="0" smtClean="0">
                <a:latin typeface="+mj-lt"/>
                <a:cs typeface="Arial" panose="020B0604020202020204" pitchFamily="34" charset="0"/>
              </a:rPr>
              <a:t>áreas.</a:t>
            </a:r>
            <a:endParaRPr lang="es-CO" sz="1100" dirty="0" smtClean="0">
              <a:latin typeface="+mj-lt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MX" sz="1100" dirty="0">
                <a:latin typeface="+mj-lt"/>
                <a:cs typeface="Arial" panose="020B0604020202020204" pitchFamily="34" charset="0"/>
              </a:rPr>
              <a:t>Formular el Plan Territorial de Formación Docente PTFD, de manera participativa con la comunidad educativa, con liderazgo del Comité Territorial de Formación Docente CTFD para generar cualificación docente contextualizada e </a:t>
            </a:r>
            <a:r>
              <a:rPr lang="es-MX" sz="1100" dirty="0" smtClean="0">
                <a:latin typeface="+mj-lt"/>
                <a:cs typeface="Arial" panose="020B0604020202020204" pitchFamily="34" charset="0"/>
              </a:rPr>
              <a:t>integral.</a:t>
            </a:r>
            <a:endParaRPr lang="es-CO" sz="11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45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0" t="18646" r="7273" b="46445"/>
          <a:stretch/>
        </p:blipFill>
        <p:spPr>
          <a:xfrm>
            <a:off x="429655" y="187287"/>
            <a:ext cx="1841676" cy="93643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3560"/>
            <a:ext cx="12192000" cy="123606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71331" y="385590"/>
            <a:ext cx="8870156" cy="738132"/>
          </a:xfrm>
        </p:spPr>
        <p:txBody>
          <a:bodyPr>
            <a:normAutofit fontScale="90000"/>
          </a:bodyPr>
          <a:lstStyle/>
          <a:p>
            <a:pPr marL="457200" lvl="0" indent="-457200" algn="just">
              <a:spcBef>
                <a:spcPts val="1000"/>
              </a:spcBef>
            </a:pPr>
            <a:r>
              <a:rPr lang="es-MX" sz="2000" dirty="0">
                <a:solidFill>
                  <a:prstClr val="black"/>
                </a:solidFill>
                <a:latin typeface="Calibri" panose="020F0502020204030204"/>
              </a:rPr>
              <a:t/>
            </a:r>
            <a:br>
              <a:rPr lang="es-MX" sz="20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s-MX" sz="2000" dirty="0" smtClean="0">
                <a:solidFill>
                  <a:prstClr val="black"/>
                </a:solidFill>
                <a:latin typeface="Calibri" panose="020F0502020204030204"/>
              </a:rPr>
              <a:t>DESARROLLO DEL SER PARA CIUDADANOS FELICES, EN SANA CONVIVENCIA Y AMBIENTES ARMÓNICOS</a:t>
            </a:r>
            <a:endParaRPr lang="es-CO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29655" y="1123720"/>
            <a:ext cx="11523645" cy="4614841"/>
          </a:xfrm>
        </p:spPr>
        <p:txBody>
          <a:bodyPr>
            <a:normAutofit/>
          </a:bodyPr>
          <a:lstStyle/>
          <a:p>
            <a:pPr algn="ctr"/>
            <a:r>
              <a:rPr lang="es-MX" sz="1100" b="1" dirty="0" smtClean="0">
                <a:latin typeface="+mj-lt"/>
                <a:cs typeface="Arial" panose="020B0604020202020204" pitchFamily="34" charset="0"/>
              </a:rPr>
              <a:t>RUTA PRIORIZADA – CLUSTER</a:t>
            </a:r>
          </a:p>
          <a:p>
            <a:pPr marL="0" indent="0" algn="ctr">
              <a:buNone/>
            </a:pPr>
            <a:r>
              <a:rPr lang="es-MX" sz="1100" dirty="0" smtClean="0">
                <a:latin typeface="+mj-lt"/>
              </a:rPr>
              <a:t>Estrategias depuradas-   </a:t>
            </a:r>
            <a:r>
              <a:rPr lang="es-MX" sz="1100" b="1" dirty="0" smtClean="0">
                <a:latin typeface="+mj-lt"/>
                <a:cs typeface="Arial" panose="020B0604020202020204" pitchFamily="34" charset="0"/>
              </a:rPr>
              <a:t>1. ¡QUÉ RICO FUERA!</a:t>
            </a:r>
          </a:p>
          <a:p>
            <a:pPr marL="0" indent="0" algn="just">
              <a:buNone/>
            </a:pPr>
            <a:r>
              <a:rPr lang="es-MX" sz="1100" dirty="0" smtClean="0">
                <a:latin typeface="+mj-lt"/>
              </a:rPr>
              <a:t>Los </a:t>
            </a:r>
            <a:r>
              <a:rPr lang="es-MX" sz="1100" dirty="0">
                <a:latin typeface="+mj-lt"/>
              </a:rPr>
              <a:t>estudiantes de las IE realizan labor social en actividades psicosociales y cívicas desde la primaria</a:t>
            </a:r>
            <a:r>
              <a:rPr lang="es-MX" sz="1100" dirty="0" smtClean="0">
                <a:latin typeface="+mj-lt"/>
              </a:rPr>
              <a:t>.</a:t>
            </a:r>
          </a:p>
          <a:p>
            <a:pPr marL="0" indent="0">
              <a:buNone/>
            </a:pPr>
            <a:r>
              <a:rPr lang="es-MX" sz="1100" dirty="0">
                <a:latin typeface="+mj-lt"/>
              </a:rPr>
              <a:t>Implementación de estrategias para mejorar la Convivencia Escolar- CE y el Clima Escolar- CE de estudiantes, priorizando: Juego de roles, elaboración de mensajes para sensibilizar a toda la comunidad educativa en el desarrollo de competencias socioemocionales y pautas de crianza, labor social y agentes cívicos</a:t>
            </a:r>
            <a:r>
              <a:rPr lang="es-MX" sz="1100" dirty="0" smtClean="0">
                <a:latin typeface="+mj-lt"/>
              </a:rPr>
              <a:t>.</a:t>
            </a:r>
          </a:p>
          <a:p>
            <a:pPr marL="0" indent="0" algn="ctr">
              <a:buNone/>
            </a:pPr>
            <a:r>
              <a:rPr lang="es-MX" sz="1100" b="1" dirty="0" smtClean="0">
                <a:latin typeface="+mj-lt"/>
              </a:rPr>
              <a:t>2. TODOS PODEMOS</a:t>
            </a:r>
          </a:p>
          <a:p>
            <a:pPr marL="0" indent="0" algn="just">
              <a:buNone/>
            </a:pPr>
            <a:r>
              <a:rPr lang="es-MX" sz="1100" dirty="0" smtClean="0">
                <a:latin typeface="+mj-lt"/>
                <a:cs typeface="Arial" panose="020B0604020202020204" pitchFamily="34" charset="0"/>
              </a:rPr>
              <a:t>Implementación </a:t>
            </a:r>
            <a:r>
              <a:rPr lang="es-MX" sz="1100" dirty="0">
                <a:latin typeface="+mj-lt"/>
                <a:cs typeface="Arial" panose="020B0604020202020204" pitchFamily="34" charset="0"/>
              </a:rPr>
              <a:t>de Metodologías atractivas que acerquen e involucren a las familias en las propuestas pedagógicas de competencias socioemocionales y sana </a:t>
            </a:r>
            <a:r>
              <a:rPr lang="es-MX" sz="1100" dirty="0" smtClean="0">
                <a:latin typeface="+mj-lt"/>
                <a:cs typeface="Arial" panose="020B0604020202020204" pitchFamily="34" charset="0"/>
              </a:rPr>
              <a:t>convivencia</a:t>
            </a:r>
          </a:p>
          <a:p>
            <a:pPr marL="0" indent="0" algn="just">
              <a:buNone/>
            </a:pPr>
            <a:r>
              <a:rPr lang="es-MX" sz="1100" dirty="0">
                <a:latin typeface="+mj-lt"/>
                <a:cs typeface="Arial" panose="020B0604020202020204" pitchFamily="34" charset="0"/>
              </a:rPr>
              <a:t>Estrategias para el reconocimiento del quehacer del hogar que propicien armonía, capacidad de cambio y acción con ejercicios al aire </a:t>
            </a:r>
            <a:r>
              <a:rPr lang="es-MX" sz="1100" dirty="0" smtClean="0">
                <a:latin typeface="+mj-lt"/>
                <a:cs typeface="Arial" panose="020B0604020202020204" pitchFamily="34" charset="0"/>
              </a:rPr>
              <a:t>libre</a:t>
            </a:r>
          </a:p>
          <a:p>
            <a:pPr marL="0" indent="0" algn="ctr">
              <a:buNone/>
            </a:pPr>
            <a:r>
              <a:rPr lang="es-CO" sz="1100" b="1" dirty="0" smtClean="0">
                <a:latin typeface="+mj-lt"/>
                <a:cs typeface="Arial" panose="020B0604020202020204" pitchFamily="34" charset="0"/>
              </a:rPr>
              <a:t>3. VIVAMOS ESTE CUENTO</a:t>
            </a:r>
          </a:p>
          <a:p>
            <a:pPr marL="0" indent="0" algn="just">
              <a:buNone/>
            </a:pPr>
            <a:r>
              <a:rPr lang="es-MX" sz="1100" dirty="0">
                <a:latin typeface="+mj-lt"/>
                <a:cs typeface="Arial" panose="020B0604020202020204" pitchFamily="34" charset="0"/>
              </a:rPr>
              <a:t>Implementación de Programas para el desarrollo del ser y laboratorio de gestión de emociones en diferentes medios con la comunidad educativa y los vecinos del sector.</a:t>
            </a:r>
            <a:endParaRPr lang="es-MX" sz="1100" dirty="0" smtClean="0">
              <a:latin typeface="+mj-lt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CO" sz="1100" b="1" dirty="0" smtClean="0">
                <a:latin typeface="+mj-lt"/>
                <a:cs typeface="Arial" panose="020B0604020202020204" pitchFamily="34" charset="0"/>
              </a:rPr>
              <a:t>4. MI VISIÓN CUENTA</a:t>
            </a:r>
          </a:p>
          <a:p>
            <a:pPr marL="0" indent="0" algn="just">
              <a:buNone/>
            </a:pPr>
            <a:r>
              <a:rPr lang="es-MX" sz="1100" dirty="0">
                <a:latin typeface="+mj-lt"/>
                <a:cs typeface="Arial" panose="020B0604020202020204" pitchFamily="34" charset="0"/>
              </a:rPr>
              <a:t>Estrategia Proyectos de vida, que abarque la proyección y construcción de sueños, expectativas y capacidades de los estudiantes con la presentación de una feria a la </a:t>
            </a:r>
            <a:r>
              <a:rPr lang="es-MX" sz="1100" dirty="0" smtClean="0">
                <a:latin typeface="+mj-lt"/>
                <a:cs typeface="Arial" panose="020B0604020202020204" pitchFamily="34" charset="0"/>
              </a:rPr>
              <a:t>comunidad.</a:t>
            </a:r>
          </a:p>
          <a:p>
            <a:pPr marL="0" indent="0" algn="ctr">
              <a:buNone/>
            </a:pPr>
            <a:r>
              <a:rPr lang="es-CO" sz="1100" b="1" dirty="0" smtClean="0">
                <a:latin typeface="+mj-lt"/>
                <a:cs typeface="Arial" panose="020B0604020202020204" pitchFamily="34" charset="0"/>
              </a:rPr>
              <a:t>5. SOÑANDO JUNTOS</a:t>
            </a:r>
          </a:p>
          <a:p>
            <a:pPr marL="0" indent="0" algn="just">
              <a:buNone/>
            </a:pPr>
            <a:r>
              <a:rPr lang="es-MX" sz="1100" dirty="0">
                <a:latin typeface="+mj-lt"/>
                <a:cs typeface="Arial" panose="020B0604020202020204" pitchFamily="34" charset="0"/>
              </a:rPr>
              <a:t>Fortalecer y garantizar la </a:t>
            </a:r>
            <a:r>
              <a:rPr lang="es-MX" sz="1100" dirty="0" smtClean="0">
                <a:latin typeface="+mj-lt"/>
                <a:cs typeface="Arial" panose="020B0604020202020204" pitchFamily="34" charset="0"/>
              </a:rPr>
              <a:t>continuidad </a:t>
            </a:r>
            <a:r>
              <a:rPr lang="es-MX" sz="1100" dirty="0">
                <a:latin typeface="+mj-lt"/>
                <a:cs typeface="Arial" panose="020B0604020202020204" pitchFamily="34" charset="0"/>
              </a:rPr>
              <a:t>de los procesos de Convivencia Escolar  y orientación escolar: contar con una directriz municipal que permita la permanencia del personal psicosocial en las instituciones educativas para la continuidad de los procesos y  articulación con los diferentes entes </a:t>
            </a:r>
            <a:r>
              <a:rPr lang="es-MX" sz="1100" dirty="0" smtClean="0">
                <a:latin typeface="+mj-lt"/>
                <a:cs typeface="Arial" panose="020B0604020202020204" pitchFamily="34" charset="0"/>
              </a:rPr>
              <a:t>interinstitucionales </a:t>
            </a:r>
            <a:r>
              <a:rPr lang="es-MX" sz="1100" dirty="0">
                <a:latin typeface="+mj-lt"/>
                <a:cs typeface="Arial" panose="020B0604020202020204" pitchFamily="34" charset="0"/>
              </a:rPr>
              <a:t>que trabajan el desarrollo integral del </a:t>
            </a:r>
            <a:r>
              <a:rPr lang="es-MX" sz="1100" dirty="0" smtClean="0">
                <a:latin typeface="+mj-lt"/>
                <a:cs typeface="Arial" panose="020B0604020202020204" pitchFamily="34" charset="0"/>
              </a:rPr>
              <a:t>ser.</a:t>
            </a:r>
          </a:p>
          <a:p>
            <a:pPr marL="0" indent="0" algn="ctr">
              <a:buNone/>
            </a:pPr>
            <a:r>
              <a:rPr lang="es-CO" sz="1100" b="1" dirty="0" smtClean="0">
                <a:latin typeface="+mj-lt"/>
                <a:cs typeface="Arial" panose="020B0604020202020204" pitchFamily="34" charset="0"/>
              </a:rPr>
              <a:t>6. SOY TÚ</a:t>
            </a:r>
          </a:p>
          <a:p>
            <a:pPr marL="0" indent="0" algn="just">
              <a:buNone/>
            </a:pPr>
            <a:r>
              <a:rPr lang="es-MX" sz="1100" dirty="0">
                <a:latin typeface="+mj-lt"/>
                <a:cs typeface="Arial" panose="020B0604020202020204" pitchFamily="34" charset="0"/>
              </a:rPr>
              <a:t>Intercambio de estudiantes  y familias de colegios oficiales y privados, para reconocer y valorar el potencial humano</a:t>
            </a:r>
            <a:endParaRPr lang="es-CO" sz="1100" dirty="0" smtClean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05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0" t="18646" r="7273" b="46445"/>
          <a:stretch/>
        </p:blipFill>
        <p:spPr>
          <a:xfrm>
            <a:off x="429655" y="187287"/>
            <a:ext cx="1841676" cy="93643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3560"/>
            <a:ext cx="12192000" cy="123606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71331" y="385590"/>
            <a:ext cx="8870156" cy="738132"/>
          </a:xfrm>
        </p:spPr>
        <p:txBody>
          <a:bodyPr>
            <a:normAutofit fontScale="90000"/>
          </a:bodyPr>
          <a:lstStyle/>
          <a:p>
            <a:pPr marL="457200" lvl="0" indent="-457200" algn="ctr">
              <a:spcBef>
                <a:spcPts val="1000"/>
              </a:spcBef>
            </a:pPr>
            <a:r>
              <a:rPr lang="es-MX" sz="2000" dirty="0">
                <a:solidFill>
                  <a:prstClr val="black"/>
                </a:solidFill>
                <a:latin typeface="Calibri" panose="020F0502020204030204"/>
              </a:rPr>
              <a:t/>
            </a:r>
            <a:br>
              <a:rPr lang="es-MX" sz="20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s-MX" sz="2000" dirty="0" smtClean="0">
                <a:solidFill>
                  <a:prstClr val="black"/>
                </a:solidFill>
                <a:latin typeface="Calibri" panose="020F0502020204030204"/>
              </a:rPr>
              <a:t>LA ESCUELA ESPACIO PARA IMPULSAR CIUDADANOS LECTORES Y ESCRITORES PARA TODA LA VIDA.</a:t>
            </a:r>
            <a:endParaRPr lang="es-MX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29655" y="1123720"/>
            <a:ext cx="11523645" cy="4614841"/>
          </a:xfrm>
        </p:spPr>
        <p:txBody>
          <a:bodyPr>
            <a:normAutofit/>
          </a:bodyPr>
          <a:lstStyle/>
          <a:p>
            <a:pPr algn="ctr"/>
            <a:r>
              <a:rPr lang="es-MX" sz="1100" b="1" dirty="0" smtClean="0">
                <a:latin typeface="+mj-lt"/>
                <a:cs typeface="Arial" panose="020B0604020202020204" pitchFamily="34" charset="0"/>
              </a:rPr>
              <a:t>RUTA PRIORIZADA – CLUSTER</a:t>
            </a:r>
          </a:p>
          <a:p>
            <a:pPr marL="0" indent="0" algn="ctr">
              <a:buNone/>
            </a:pPr>
            <a:r>
              <a:rPr lang="es-MX" sz="1100" dirty="0" smtClean="0">
                <a:latin typeface="+mj-lt"/>
              </a:rPr>
              <a:t>Estrategias depuradas-   </a:t>
            </a:r>
            <a:r>
              <a:rPr lang="es-MX" sz="1100" b="1" dirty="0" smtClean="0">
                <a:latin typeface="+mj-lt"/>
                <a:cs typeface="Arial" panose="020B0604020202020204" pitchFamily="34" charset="0"/>
              </a:rPr>
              <a:t>1. ¡QUÉ RICO FUERA!</a:t>
            </a:r>
          </a:p>
          <a:p>
            <a:pPr marL="0" indent="0" algn="just">
              <a:buNone/>
            </a:pPr>
            <a:r>
              <a:rPr lang="es-MX" sz="1100" dirty="0" smtClean="0">
                <a:latin typeface="+mj-lt"/>
              </a:rPr>
              <a:t>Los </a:t>
            </a:r>
            <a:r>
              <a:rPr lang="es-MX" sz="1100" dirty="0">
                <a:latin typeface="+mj-lt"/>
              </a:rPr>
              <a:t>estudiantes de las IE realizan labor social en actividades psicosociales y cívicas desde la primaria</a:t>
            </a:r>
            <a:r>
              <a:rPr lang="es-MX" sz="1100" dirty="0" smtClean="0">
                <a:latin typeface="+mj-lt"/>
              </a:rPr>
              <a:t>.</a:t>
            </a:r>
          </a:p>
          <a:p>
            <a:pPr marL="0" indent="0">
              <a:buNone/>
            </a:pPr>
            <a:r>
              <a:rPr lang="es-MX" sz="1100" dirty="0">
                <a:latin typeface="+mj-lt"/>
              </a:rPr>
              <a:t>Implementación de estrategias para mejorar la Convivencia Escolar- CE y el Clima Escolar- CE de estudiantes, priorizando: Juego de roles, elaboración de mensajes para sensibilizar a toda la comunidad educativa en el desarrollo de competencias socioemocionales y pautas de crianza, labor social y agentes cívicos</a:t>
            </a:r>
            <a:r>
              <a:rPr lang="es-MX" sz="1100" dirty="0" smtClean="0">
                <a:latin typeface="+mj-lt"/>
              </a:rPr>
              <a:t>.</a:t>
            </a:r>
          </a:p>
          <a:p>
            <a:pPr marL="0" indent="0" algn="ctr">
              <a:buNone/>
            </a:pPr>
            <a:r>
              <a:rPr lang="es-MX" sz="1100" b="1" dirty="0" smtClean="0">
                <a:latin typeface="+mj-lt"/>
              </a:rPr>
              <a:t>2. TODOS PODEMOS</a:t>
            </a:r>
          </a:p>
          <a:p>
            <a:pPr marL="0" indent="0" algn="just">
              <a:buNone/>
            </a:pPr>
            <a:r>
              <a:rPr lang="es-MX" sz="1100" dirty="0" smtClean="0">
                <a:latin typeface="+mj-lt"/>
                <a:cs typeface="Arial" panose="020B0604020202020204" pitchFamily="34" charset="0"/>
              </a:rPr>
              <a:t>Implementación </a:t>
            </a:r>
            <a:r>
              <a:rPr lang="es-MX" sz="1100" dirty="0">
                <a:latin typeface="+mj-lt"/>
                <a:cs typeface="Arial" panose="020B0604020202020204" pitchFamily="34" charset="0"/>
              </a:rPr>
              <a:t>de Metodologías atractivas que acerquen e involucren a las familias en las propuestas pedagógicas de competencias socioemocionales y sana </a:t>
            </a:r>
            <a:r>
              <a:rPr lang="es-MX" sz="1100" dirty="0" smtClean="0">
                <a:latin typeface="+mj-lt"/>
                <a:cs typeface="Arial" panose="020B0604020202020204" pitchFamily="34" charset="0"/>
              </a:rPr>
              <a:t>convivencia</a:t>
            </a:r>
          </a:p>
          <a:p>
            <a:pPr marL="0" indent="0" algn="just">
              <a:buNone/>
            </a:pPr>
            <a:r>
              <a:rPr lang="es-MX" sz="1100" dirty="0">
                <a:latin typeface="+mj-lt"/>
                <a:cs typeface="Arial" panose="020B0604020202020204" pitchFamily="34" charset="0"/>
              </a:rPr>
              <a:t>Estrategias para el reconocimiento del quehacer del hogar que propicien armonía, capacidad de cambio y acción con ejercicios al aire </a:t>
            </a:r>
            <a:r>
              <a:rPr lang="es-MX" sz="1100" dirty="0" smtClean="0">
                <a:latin typeface="+mj-lt"/>
                <a:cs typeface="Arial" panose="020B0604020202020204" pitchFamily="34" charset="0"/>
              </a:rPr>
              <a:t>libre</a:t>
            </a:r>
          </a:p>
          <a:p>
            <a:pPr marL="0" indent="0" algn="ctr">
              <a:buNone/>
            </a:pPr>
            <a:r>
              <a:rPr lang="es-CO" sz="1100" b="1" dirty="0" smtClean="0">
                <a:latin typeface="+mj-lt"/>
                <a:cs typeface="Arial" panose="020B0604020202020204" pitchFamily="34" charset="0"/>
              </a:rPr>
              <a:t>3. VIVAMOS ESTE CUENTO</a:t>
            </a:r>
          </a:p>
          <a:p>
            <a:pPr marL="0" indent="0" algn="just">
              <a:buNone/>
            </a:pPr>
            <a:r>
              <a:rPr lang="es-MX" sz="1100" dirty="0">
                <a:latin typeface="+mj-lt"/>
                <a:cs typeface="Arial" panose="020B0604020202020204" pitchFamily="34" charset="0"/>
              </a:rPr>
              <a:t>Implementación de Programas para el desarrollo del ser y laboratorio de gestión de emociones en diferentes medios con la comunidad educativa y los vecinos del sector.</a:t>
            </a:r>
            <a:endParaRPr lang="es-MX" sz="1100" dirty="0" smtClean="0">
              <a:latin typeface="+mj-lt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CO" sz="1100" b="1" dirty="0" smtClean="0">
                <a:latin typeface="+mj-lt"/>
                <a:cs typeface="Arial" panose="020B0604020202020204" pitchFamily="34" charset="0"/>
              </a:rPr>
              <a:t>4. MI VISIÓN CUENTA</a:t>
            </a:r>
          </a:p>
          <a:p>
            <a:pPr marL="0" indent="0" algn="just">
              <a:buNone/>
            </a:pPr>
            <a:r>
              <a:rPr lang="es-MX" sz="1100" dirty="0">
                <a:latin typeface="+mj-lt"/>
                <a:cs typeface="Arial" panose="020B0604020202020204" pitchFamily="34" charset="0"/>
              </a:rPr>
              <a:t>Estrategia Proyectos de vida, que abarque la proyección y construcción de sueños, expectativas y capacidades de los estudiantes con la presentación de una feria a la </a:t>
            </a:r>
            <a:r>
              <a:rPr lang="es-MX" sz="1100" dirty="0" smtClean="0">
                <a:latin typeface="+mj-lt"/>
                <a:cs typeface="Arial" panose="020B0604020202020204" pitchFamily="34" charset="0"/>
              </a:rPr>
              <a:t>comunidad.</a:t>
            </a:r>
          </a:p>
          <a:p>
            <a:pPr marL="0" indent="0" algn="ctr">
              <a:buNone/>
            </a:pPr>
            <a:r>
              <a:rPr lang="es-CO" sz="1100" b="1" dirty="0" smtClean="0">
                <a:latin typeface="+mj-lt"/>
                <a:cs typeface="Arial" panose="020B0604020202020204" pitchFamily="34" charset="0"/>
              </a:rPr>
              <a:t>5. SOÑANDO JUNTOS</a:t>
            </a:r>
          </a:p>
          <a:p>
            <a:pPr marL="0" indent="0" algn="just">
              <a:buNone/>
            </a:pPr>
            <a:r>
              <a:rPr lang="es-MX" sz="1100" dirty="0">
                <a:latin typeface="+mj-lt"/>
                <a:cs typeface="Arial" panose="020B0604020202020204" pitchFamily="34" charset="0"/>
              </a:rPr>
              <a:t>Fortalecer y garantizar la </a:t>
            </a:r>
            <a:r>
              <a:rPr lang="es-MX" sz="1100" dirty="0" smtClean="0">
                <a:latin typeface="+mj-lt"/>
                <a:cs typeface="Arial" panose="020B0604020202020204" pitchFamily="34" charset="0"/>
              </a:rPr>
              <a:t>continuidad </a:t>
            </a:r>
            <a:r>
              <a:rPr lang="es-MX" sz="1100" dirty="0">
                <a:latin typeface="+mj-lt"/>
                <a:cs typeface="Arial" panose="020B0604020202020204" pitchFamily="34" charset="0"/>
              </a:rPr>
              <a:t>de los procesos de Convivencia Escolar  y orientación escolar: contar con una directriz municipal que permita la permanencia del personal psicosocial en las instituciones educativas para la continuidad de los procesos y  articulación con los diferentes entes </a:t>
            </a:r>
            <a:r>
              <a:rPr lang="es-MX" sz="1100" dirty="0" smtClean="0">
                <a:latin typeface="+mj-lt"/>
                <a:cs typeface="Arial" panose="020B0604020202020204" pitchFamily="34" charset="0"/>
              </a:rPr>
              <a:t>interinstitucionales </a:t>
            </a:r>
            <a:r>
              <a:rPr lang="es-MX" sz="1100" dirty="0">
                <a:latin typeface="+mj-lt"/>
                <a:cs typeface="Arial" panose="020B0604020202020204" pitchFamily="34" charset="0"/>
              </a:rPr>
              <a:t>que trabajan el desarrollo integral del </a:t>
            </a:r>
            <a:r>
              <a:rPr lang="es-MX" sz="1100" dirty="0" smtClean="0">
                <a:latin typeface="+mj-lt"/>
                <a:cs typeface="Arial" panose="020B0604020202020204" pitchFamily="34" charset="0"/>
              </a:rPr>
              <a:t>ser.</a:t>
            </a:r>
          </a:p>
          <a:p>
            <a:pPr marL="0" indent="0" algn="ctr">
              <a:buNone/>
            </a:pPr>
            <a:r>
              <a:rPr lang="es-CO" sz="1100" b="1" dirty="0" smtClean="0">
                <a:latin typeface="+mj-lt"/>
                <a:cs typeface="Arial" panose="020B0604020202020204" pitchFamily="34" charset="0"/>
              </a:rPr>
              <a:t>6. SOY TÚ</a:t>
            </a:r>
          </a:p>
          <a:p>
            <a:pPr marL="0" indent="0" algn="just">
              <a:buNone/>
            </a:pPr>
            <a:r>
              <a:rPr lang="es-MX" sz="1100" dirty="0">
                <a:latin typeface="+mj-lt"/>
                <a:cs typeface="Arial" panose="020B0604020202020204" pitchFamily="34" charset="0"/>
              </a:rPr>
              <a:t>Intercambio de estudiantes  y familias de colegios oficiales y privados, para reconocer y valorar el potencial humano</a:t>
            </a:r>
            <a:endParaRPr lang="es-CO" sz="1100" dirty="0" smtClean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01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0" t="18646" r="7273" b="46445"/>
          <a:stretch/>
        </p:blipFill>
        <p:spPr>
          <a:xfrm>
            <a:off x="429655" y="187287"/>
            <a:ext cx="1841676" cy="93643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3560"/>
            <a:ext cx="12192000" cy="123606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52519" y="385590"/>
            <a:ext cx="7855027" cy="605928"/>
          </a:xfrm>
        </p:spPr>
        <p:txBody>
          <a:bodyPr>
            <a:normAutofit fontScale="90000"/>
          </a:bodyPr>
          <a:lstStyle/>
          <a:p>
            <a:pPr marL="457200" lvl="0" indent="-457200" algn="ctr">
              <a:spcBef>
                <a:spcPts val="1000"/>
              </a:spcBef>
            </a:pPr>
            <a:r>
              <a:rPr lang="es-MX" sz="2000" dirty="0">
                <a:solidFill>
                  <a:prstClr val="black"/>
                </a:solidFill>
                <a:latin typeface="Calibri" panose="020F0502020204030204"/>
              </a:rPr>
              <a:t/>
            </a:r>
            <a:br>
              <a:rPr lang="es-MX" sz="20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s-MX" sz="2000" dirty="0" smtClean="0">
                <a:solidFill>
                  <a:prstClr val="black"/>
                </a:solidFill>
                <a:latin typeface="Calibri" panose="020F0502020204030204"/>
              </a:rPr>
              <a:t>INGLÉS PARA UNA CIUDADANÍA GLOBAL Y CON MEJORES OPORTUNIDADES.</a:t>
            </a:r>
            <a:endParaRPr lang="es-MX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29655" y="1123720"/>
            <a:ext cx="11523645" cy="4614841"/>
          </a:xfrm>
        </p:spPr>
        <p:txBody>
          <a:bodyPr>
            <a:normAutofit/>
          </a:bodyPr>
          <a:lstStyle/>
          <a:p>
            <a:pPr algn="ctr"/>
            <a:r>
              <a:rPr lang="es-MX" sz="2000" b="1" dirty="0" smtClean="0">
                <a:latin typeface="+mj-lt"/>
                <a:cs typeface="Arial" panose="020B0604020202020204" pitchFamily="34" charset="0"/>
              </a:rPr>
              <a:t>RUTA PRIORIZADA – CLUSTER</a:t>
            </a:r>
          </a:p>
          <a:p>
            <a:pPr marL="0" indent="0" algn="ctr">
              <a:buNone/>
            </a:pPr>
            <a:r>
              <a:rPr lang="es-MX" sz="2000" dirty="0" smtClean="0">
                <a:latin typeface="+mj-lt"/>
              </a:rPr>
              <a:t>Estrategias depuradas-   </a:t>
            </a:r>
            <a:r>
              <a:rPr lang="es-MX" sz="2000" b="1" dirty="0" smtClean="0">
                <a:latin typeface="+mj-lt"/>
                <a:cs typeface="Arial" panose="020B0604020202020204" pitchFamily="34" charset="0"/>
              </a:rPr>
              <a:t>ENGLISH TO </a:t>
            </a:r>
            <a:r>
              <a:rPr lang="es-MX" sz="2000" b="1" dirty="0">
                <a:latin typeface="+mj-lt"/>
                <a:cs typeface="Arial" panose="020B0604020202020204" pitchFamily="34" charset="0"/>
              </a:rPr>
              <a:t>GO…EVERYWHERE!!! </a:t>
            </a:r>
            <a:r>
              <a:rPr lang="es-MX" sz="2000" b="1" dirty="0" smtClean="0">
                <a:latin typeface="+mj-lt"/>
                <a:cs typeface="Arial" panose="020B0604020202020204" pitchFamily="34" charset="0"/>
              </a:rPr>
              <a:t>INGLÉS PARA LLEVAR... A TODAS PARTES!!!</a:t>
            </a:r>
          </a:p>
          <a:p>
            <a:pPr marL="0" indent="0" algn="just">
              <a:buNone/>
            </a:pPr>
            <a:r>
              <a:rPr lang="es-MX" sz="2000" dirty="0" smtClean="0">
                <a:latin typeface="+mj-lt"/>
                <a:cs typeface="Arial" panose="020B0604020202020204" pitchFamily="34" charset="0"/>
              </a:rPr>
              <a:t>Implementar </a:t>
            </a:r>
            <a:r>
              <a:rPr lang="es-MX" sz="2000" dirty="0">
                <a:latin typeface="+mj-lt"/>
                <a:cs typeface="Arial" panose="020B0604020202020204" pitchFamily="34" charset="0"/>
              </a:rPr>
              <a:t>estrategias comunes y motivacionales de carácter extracurricular en las </a:t>
            </a:r>
            <a:r>
              <a:rPr lang="es-MX" sz="2000" dirty="0" err="1">
                <a:latin typeface="+mj-lt"/>
                <a:cs typeface="Arial" panose="020B0604020202020204" pitchFamily="34" charset="0"/>
              </a:rPr>
              <a:t>IE´s</a:t>
            </a:r>
            <a:r>
              <a:rPr lang="es-MX" sz="2000" dirty="0">
                <a:latin typeface="+mj-lt"/>
                <a:cs typeface="Arial" panose="020B0604020202020204" pitchFamily="34" charset="0"/>
              </a:rPr>
              <a:t>, algunas de ellas con apoyo de las TIC (desde la básica primaria) y con la comunidad educativa, tales como:  Programa radial para la práctica del idioma, clubes de conversación sobre temas de interés de los estudiantes, redes de docentes, festivales de </a:t>
            </a:r>
            <a:r>
              <a:rPr lang="es-MX" sz="2000" dirty="0" smtClean="0">
                <a:latin typeface="+mj-lt"/>
                <a:cs typeface="Arial" panose="020B0604020202020204" pitchFamily="34" charset="0"/>
              </a:rPr>
              <a:t>bilingüismo, </a:t>
            </a:r>
            <a:r>
              <a:rPr lang="es-MX" sz="2000" dirty="0">
                <a:latin typeface="+mj-lt"/>
                <a:cs typeface="Arial" panose="020B0604020202020204" pitchFamily="34" charset="0"/>
              </a:rPr>
              <a:t>entre otras; para transformar imaginarios comunitarios sobre la importancia del inglés en sus proyectos de vida. </a:t>
            </a:r>
            <a:endParaRPr lang="es-MX" sz="2000" dirty="0" smtClean="0">
              <a:latin typeface="+mj-lt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MX" sz="2000" dirty="0">
                <a:latin typeface="+mj-lt"/>
                <a:cs typeface="Arial" panose="020B0604020202020204" pitchFamily="34" charset="0"/>
              </a:rPr>
              <a:t>Articulación con mesas de bilingüismo conformadas y en vigencia en la </a:t>
            </a:r>
            <a:r>
              <a:rPr lang="es-MX" sz="2000" dirty="0" smtClean="0">
                <a:latin typeface="+mj-lt"/>
                <a:cs typeface="Arial" panose="020B0604020202020204" pitchFamily="34" charset="0"/>
              </a:rPr>
              <a:t>región.</a:t>
            </a:r>
          </a:p>
          <a:p>
            <a:pPr marL="0" indent="0" algn="just">
              <a:buNone/>
            </a:pPr>
            <a:r>
              <a:rPr lang="es-MX" sz="2000" dirty="0">
                <a:latin typeface="+mj-lt"/>
                <a:cs typeface="Arial" panose="020B0604020202020204" pitchFamily="34" charset="0"/>
              </a:rPr>
              <a:t>Adelantar plan de choque para estudiantes de educación media, con más exposición diaria al </a:t>
            </a:r>
            <a:r>
              <a:rPr lang="es-MX" sz="2000" dirty="0" smtClean="0">
                <a:latin typeface="+mj-lt"/>
                <a:cs typeface="Arial" panose="020B0604020202020204" pitchFamily="34" charset="0"/>
              </a:rPr>
              <a:t>idioma.</a:t>
            </a:r>
          </a:p>
          <a:p>
            <a:pPr marL="0" indent="0" algn="just">
              <a:buNone/>
            </a:pPr>
            <a:r>
              <a:rPr lang="es-MX" sz="2000" dirty="0">
                <a:latin typeface="+mj-lt"/>
                <a:cs typeface="Arial" panose="020B0604020202020204" pitchFamily="34" charset="0"/>
              </a:rPr>
              <a:t>Invertir en proceso de formación para aumentar nivel de inglés de los profesores y para mejorar su didáctica para enseñar </a:t>
            </a:r>
            <a:r>
              <a:rPr lang="es-MX" sz="2000" dirty="0" smtClean="0">
                <a:latin typeface="+mj-lt"/>
                <a:cs typeface="Arial" panose="020B0604020202020204" pitchFamily="34" charset="0"/>
              </a:rPr>
              <a:t>inglés.</a:t>
            </a:r>
          </a:p>
          <a:p>
            <a:pPr marL="0" indent="0" algn="just">
              <a:buNone/>
            </a:pPr>
            <a:endParaRPr lang="es-MX" sz="2000" dirty="0" smtClean="0">
              <a:latin typeface="+mj-lt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MX" sz="2000" dirty="0" smtClean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70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"/>
          <p:cNvSpPr/>
          <p:nvPr/>
        </p:nvSpPr>
        <p:spPr>
          <a:xfrm>
            <a:off x="609601" y="0"/>
            <a:ext cx="10972799" cy="171907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1"/>
          <p:cNvSpPr txBox="1">
            <a:spLocks noGrp="1"/>
          </p:cNvSpPr>
          <p:nvPr>
            <p:ph type="title"/>
          </p:nvPr>
        </p:nvSpPr>
        <p:spPr>
          <a:xfrm>
            <a:off x="1442846" y="277749"/>
            <a:ext cx="9960299" cy="134498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5240" rIns="0" bIns="0" rtlCol="0" anchor="t" anchorCtr="0">
            <a:spAutoFit/>
          </a:bodyPr>
          <a:lstStyle/>
          <a:p>
            <a:pPr marL="15240" marR="6096">
              <a:lnSpc>
                <a:spcPct val="100000"/>
              </a:lnSpc>
              <a:spcBef>
                <a:spcPts val="0"/>
              </a:spcBef>
            </a:pPr>
            <a:r>
              <a:rPr lang="en-US" sz="4320" dirty="0">
                <a:latin typeface="Tahoma"/>
                <a:ea typeface="Tahoma"/>
                <a:cs typeface="Tahoma"/>
                <a:sym typeface="Tahoma"/>
              </a:rPr>
              <a:t>MESA DE EDUCACIÓN  TERCIARIA DE YUMBO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En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 el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marco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 del Plan Maestro de Educación 2020-2034</a:t>
            </a:r>
            <a:endParaRPr sz="4320" dirty="0">
              <a:solidFill>
                <a:schemeClr val="bg2">
                  <a:lumMod val="75000"/>
                </a:schemeClr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5" name="Google Shape;55;p1"/>
          <p:cNvSpPr/>
          <p:nvPr/>
        </p:nvSpPr>
        <p:spPr>
          <a:xfrm>
            <a:off x="4562855" y="6577584"/>
            <a:ext cx="7019544" cy="0"/>
          </a:xfrm>
          <a:custGeom>
            <a:avLst/>
            <a:gdLst/>
            <a:ahLst/>
            <a:cxnLst/>
            <a:rect l="l" t="t" r="r" b="b"/>
            <a:pathLst>
              <a:path w="5849620" h="120000" extrusionOk="0">
                <a:moveTo>
                  <a:pt x="0" y="0"/>
                </a:moveTo>
                <a:lnTo>
                  <a:pt x="5849620" y="0"/>
                </a:lnTo>
              </a:path>
            </a:pathLst>
          </a:custGeom>
          <a:noFill/>
          <a:ln w="9525" cap="flat" cmpd="sng">
            <a:solidFill>
              <a:srgbClr val="E3E3E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"/>
          <p:cNvSpPr/>
          <p:nvPr/>
        </p:nvSpPr>
        <p:spPr>
          <a:xfrm>
            <a:off x="609600" y="9144"/>
            <a:ext cx="573024" cy="1712976"/>
          </a:xfrm>
          <a:custGeom>
            <a:avLst/>
            <a:gdLst/>
            <a:ahLst/>
            <a:cxnLst/>
            <a:rect l="l" t="t" r="r" b="b"/>
            <a:pathLst>
              <a:path w="477520" h="1427480" extrusionOk="0">
                <a:moveTo>
                  <a:pt x="0" y="1427479"/>
                </a:moveTo>
                <a:lnTo>
                  <a:pt x="477520" y="1427479"/>
                </a:lnTo>
                <a:lnTo>
                  <a:pt x="477520" y="0"/>
                </a:lnTo>
                <a:lnTo>
                  <a:pt x="0" y="0"/>
                </a:lnTo>
                <a:lnTo>
                  <a:pt x="0" y="142747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1"/>
          <p:cNvSpPr txBox="1">
            <a:spLocks noGrp="1"/>
          </p:cNvSpPr>
          <p:nvPr>
            <p:ph type="body" idx="1"/>
          </p:nvPr>
        </p:nvSpPr>
        <p:spPr>
          <a:xfrm>
            <a:off x="768437" y="1922644"/>
            <a:ext cx="7049158" cy="21698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5240" rIns="0" bIns="0" rtlCol="0" anchor="t" anchorCtr="0">
            <a:spAutoFit/>
          </a:bodyPr>
          <a:lstStyle/>
          <a:p>
            <a:pPr marL="111252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111252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LIDERADO POR LA </a:t>
            </a:r>
            <a:r>
              <a:rPr lang="en-US" sz="2400" dirty="0"/>
              <a:t>S</a:t>
            </a:r>
            <a:r>
              <a:rPr lang="en-US" dirty="0"/>
              <a:t>ECRETARÍA DE EDUCACIÓN YUMBO</a:t>
            </a:r>
          </a:p>
          <a:p>
            <a:pPr marL="111252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23622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160" dirty="0">
                <a:solidFill>
                  <a:srgbClr val="585858"/>
                </a:solidFill>
              </a:rPr>
              <a:t>  </a:t>
            </a:r>
            <a:r>
              <a:rPr lang="en-US" dirty="0">
                <a:solidFill>
                  <a:srgbClr val="585858"/>
                </a:solidFill>
              </a:rPr>
              <a:t>CON LA PARTICIPACIÓN Y APOYO DE :</a:t>
            </a:r>
            <a:endParaRPr sz="2160" dirty="0"/>
          </a:p>
        </p:txBody>
      </p:sp>
      <p:sp>
        <p:nvSpPr>
          <p:cNvPr id="58" name="Google Shape;58;p1"/>
          <p:cNvSpPr/>
          <p:nvPr/>
        </p:nvSpPr>
        <p:spPr>
          <a:xfrm>
            <a:off x="8394613" y="1776983"/>
            <a:ext cx="3187786" cy="1717014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1"/>
          <p:cNvSpPr/>
          <p:nvPr/>
        </p:nvSpPr>
        <p:spPr>
          <a:xfrm>
            <a:off x="2226320" y="3565625"/>
            <a:ext cx="2671261" cy="975391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1"/>
          <p:cNvSpPr/>
          <p:nvPr/>
        </p:nvSpPr>
        <p:spPr>
          <a:xfrm>
            <a:off x="5159529" y="3440274"/>
            <a:ext cx="3022600" cy="130805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1"/>
          <p:cNvSpPr/>
          <p:nvPr/>
        </p:nvSpPr>
        <p:spPr>
          <a:xfrm>
            <a:off x="1010709" y="3547454"/>
            <a:ext cx="864272" cy="1110024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CB37BF66-C19C-489A-B51C-BA75D697E12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3655" b="15275"/>
          <a:stretch/>
        </p:blipFill>
        <p:spPr>
          <a:xfrm>
            <a:off x="4871610" y="4919485"/>
            <a:ext cx="1944992" cy="138230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076B8343-A1D6-46F6-9380-1A81E79513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4" b="19862"/>
          <a:stretch/>
        </p:blipFill>
        <p:spPr bwMode="auto">
          <a:xfrm>
            <a:off x="2510426" y="5077248"/>
            <a:ext cx="1857392" cy="106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osotros - FEDY">
            <a:extLst>
              <a:ext uri="{FF2B5EF4-FFF2-40B4-BE49-F238E27FC236}">
                <a16:creationId xmlns:a16="http://schemas.microsoft.com/office/drawing/2014/main" xmlns="" id="{25D5BE78-6727-4EB5-BDBF-CC972146D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585" y="4926216"/>
            <a:ext cx="1117338" cy="117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1336D74D-4141-47B7-A85B-547F243426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20393" y="5024114"/>
            <a:ext cx="1504468" cy="138231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5C6AC113-1A20-4A12-A766-644BAF1E0AE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957" t="26045" r="5079" b="31296"/>
          <a:stretch/>
        </p:blipFill>
        <p:spPr>
          <a:xfrm>
            <a:off x="8394613" y="3526517"/>
            <a:ext cx="2994599" cy="113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0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68" y="2368596"/>
            <a:ext cx="4176464" cy="2785472"/>
          </a:xfrm>
          <a:prstGeom prst="rect">
            <a:avLst/>
          </a:prstGeom>
        </p:spPr>
      </p:pic>
      <p:pic>
        <p:nvPicPr>
          <p:cNvPr id="4" name="Picture 2" descr="C:\Users\DELL\Desktop\logo 20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400"/>
            <a:ext cx="12331337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D1EC5A8D-B92A-48EF-A844-2D5DCF4C4AED}"/>
              </a:ext>
            </a:extLst>
          </p:cNvPr>
          <p:cNvSpPr txBox="1"/>
          <p:nvPr/>
        </p:nvSpPr>
        <p:spPr>
          <a:xfrm>
            <a:off x="1066800" y="405048"/>
            <a:ext cx="10058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>
                <a:latin typeface="+mj-lt"/>
              </a:rPr>
              <a:t>SECRETARÍA DE EDUCACIÓN </a:t>
            </a:r>
          </a:p>
          <a:p>
            <a:pPr algn="ctr"/>
            <a:r>
              <a:rPr lang="es-CO" sz="3600" b="1" dirty="0">
                <a:latin typeface="+mj-lt"/>
              </a:rPr>
              <a:t>MESA TÉCNICA DE EDUCACIÓN INICIAL</a:t>
            </a:r>
          </a:p>
          <a:p>
            <a:pPr algn="ctr"/>
            <a:r>
              <a:rPr lang="es-CO" sz="2800" dirty="0">
                <a:latin typeface="+mj-lt"/>
              </a:rPr>
              <a:t>En el marco del Plan Maestro de Educación de Yumbo 2020-2034</a:t>
            </a:r>
          </a:p>
        </p:txBody>
      </p:sp>
    </p:spTree>
    <p:extLst>
      <p:ext uri="{BB962C8B-B14F-4D97-AF65-F5344CB8AC3E}">
        <p14:creationId xmlns:p14="http://schemas.microsoft.com/office/powerpoint/2010/main" val="337462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14"/>
          <p:cNvSpPr txBox="1"/>
          <p:nvPr/>
        </p:nvSpPr>
        <p:spPr>
          <a:xfrm>
            <a:off x="966215" y="5911595"/>
            <a:ext cx="249935" cy="276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70" rIns="0" bIns="0" anchor="t" anchorCtr="0">
            <a:spAutoFit/>
          </a:bodyPr>
          <a:lstStyle/>
          <a:p>
            <a:pPr marL="15240"/>
            <a:r>
              <a:rPr lang="en-US" sz="1680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endParaRPr sz="168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1" name="Google Shape;631;p14"/>
          <p:cNvSpPr/>
          <p:nvPr/>
        </p:nvSpPr>
        <p:spPr>
          <a:xfrm>
            <a:off x="609601" y="4736591"/>
            <a:ext cx="6199631" cy="212140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2" name="Google Shape;632;p14"/>
          <p:cNvSpPr/>
          <p:nvPr/>
        </p:nvSpPr>
        <p:spPr>
          <a:xfrm>
            <a:off x="609600" y="9144"/>
            <a:ext cx="573024" cy="1712976"/>
          </a:xfrm>
          <a:custGeom>
            <a:avLst/>
            <a:gdLst/>
            <a:ahLst/>
            <a:cxnLst/>
            <a:rect l="l" t="t" r="r" b="b"/>
            <a:pathLst>
              <a:path w="477520" h="1427480" extrusionOk="0">
                <a:moveTo>
                  <a:pt x="0" y="1427479"/>
                </a:moveTo>
                <a:lnTo>
                  <a:pt x="477520" y="1427479"/>
                </a:lnTo>
                <a:lnTo>
                  <a:pt x="477520" y="0"/>
                </a:lnTo>
                <a:lnTo>
                  <a:pt x="0" y="0"/>
                </a:lnTo>
                <a:lnTo>
                  <a:pt x="0" y="142747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3" name="Google Shape;633;p14"/>
          <p:cNvSpPr txBox="1"/>
          <p:nvPr/>
        </p:nvSpPr>
        <p:spPr>
          <a:xfrm>
            <a:off x="2484120" y="1462330"/>
            <a:ext cx="8209105" cy="2326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CONTEXTO GENERAL DEL PLAN MAESTRO DE EDUCACIÓN 2020-2034 </a:t>
            </a:r>
            <a:endParaRPr sz="4800" dirty="0">
              <a:solidFill>
                <a:srgbClr val="FF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8537053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AEF37B01-A3E6-4CD6-838F-921E110B81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66" t="43491" r="25345" b="11610"/>
          <a:stretch/>
        </p:blipFill>
        <p:spPr>
          <a:xfrm>
            <a:off x="5039161" y="3537781"/>
            <a:ext cx="6186624" cy="3082472"/>
          </a:xfrm>
          <a:prstGeom prst="rect">
            <a:avLst/>
          </a:prstGeom>
        </p:spPr>
      </p:pic>
      <p:sp>
        <p:nvSpPr>
          <p:cNvPr id="630" name="Google Shape;630;p14"/>
          <p:cNvSpPr txBox="1"/>
          <p:nvPr/>
        </p:nvSpPr>
        <p:spPr>
          <a:xfrm>
            <a:off x="966215" y="5911595"/>
            <a:ext cx="249935" cy="276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70" rIns="0" bIns="0" anchor="t" anchorCtr="0">
            <a:spAutoFit/>
          </a:bodyPr>
          <a:lstStyle/>
          <a:p>
            <a:pPr marL="15240"/>
            <a:r>
              <a:rPr lang="en-US" sz="1680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endParaRPr sz="168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1" name="Google Shape;631;p14"/>
          <p:cNvSpPr/>
          <p:nvPr/>
        </p:nvSpPr>
        <p:spPr>
          <a:xfrm>
            <a:off x="609601" y="4736591"/>
            <a:ext cx="6199631" cy="2121406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2" name="Google Shape;632;p14"/>
          <p:cNvSpPr/>
          <p:nvPr/>
        </p:nvSpPr>
        <p:spPr>
          <a:xfrm>
            <a:off x="609600" y="9144"/>
            <a:ext cx="573024" cy="1712976"/>
          </a:xfrm>
          <a:custGeom>
            <a:avLst/>
            <a:gdLst/>
            <a:ahLst/>
            <a:cxnLst/>
            <a:rect l="l" t="t" r="r" b="b"/>
            <a:pathLst>
              <a:path w="477520" h="1427480" extrusionOk="0">
                <a:moveTo>
                  <a:pt x="0" y="1427479"/>
                </a:moveTo>
                <a:lnTo>
                  <a:pt x="477520" y="1427479"/>
                </a:lnTo>
                <a:lnTo>
                  <a:pt x="477520" y="0"/>
                </a:lnTo>
                <a:lnTo>
                  <a:pt x="0" y="0"/>
                </a:lnTo>
                <a:lnTo>
                  <a:pt x="0" y="142747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3D00092E-0C55-4CE7-BB18-67FA4E3973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914" t="15900" r="32500" b="5074"/>
          <a:stretch/>
        </p:blipFill>
        <p:spPr>
          <a:xfrm>
            <a:off x="924028" y="0"/>
            <a:ext cx="5408455" cy="417488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31C1932A-8EA5-447E-9522-F6472C78E6C5}"/>
              </a:ext>
            </a:extLst>
          </p:cNvPr>
          <p:cNvSpPr txBox="1"/>
          <p:nvPr/>
        </p:nvSpPr>
        <p:spPr>
          <a:xfrm>
            <a:off x="6909500" y="553475"/>
            <a:ext cx="41620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bg2">
                    <a:lumMod val="75000"/>
                  </a:schemeClr>
                </a:solidFill>
              </a:rPr>
              <a:t>El Plan Maestro de Educación 2020-2034 en una primera fase (lineamientos estratégicos )</a:t>
            </a:r>
          </a:p>
          <a:p>
            <a:pPr algn="ctr"/>
            <a:r>
              <a:rPr lang="es-MX" sz="2400" dirty="0">
                <a:solidFill>
                  <a:schemeClr val="bg2">
                    <a:lumMod val="75000"/>
                  </a:schemeClr>
                </a:solidFill>
              </a:rPr>
              <a:t>se consolidó como una iniciativa público- privada a través de la Mesa Intersectorial de Educación</a:t>
            </a:r>
            <a:endParaRPr lang="es-CO" sz="24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6910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14"/>
          <p:cNvSpPr txBox="1"/>
          <p:nvPr/>
        </p:nvSpPr>
        <p:spPr>
          <a:xfrm>
            <a:off x="966215" y="5911595"/>
            <a:ext cx="249935" cy="276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70" rIns="0" bIns="0" anchor="t" anchorCtr="0">
            <a:spAutoFit/>
          </a:bodyPr>
          <a:lstStyle/>
          <a:p>
            <a:pPr marL="15240"/>
            <a:r>
              <a:rPr lang="en-US" sz="1680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endParaRPr sz="168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1" name="Google Shape;631;p14"/>
          <p:cNvSpPr/>
          <p:nvPr/>
        </p:nvSpPr>
        <p:spPr>
          <a:xfrm>
            <a:off x="609601" y="4736591"/>
            <a:ext cx="6199631" cy="212140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2" name="Google Shape;632;p14"/>
          <p:cNvSpPr/>
          <p:nvPr/>
        </p:nvSpPr>
        <p:spPr>
          <a:xfrm>
            <a:off x="609600" y="9144"/>
            <a:ext cx="573024" cy="1712976"/>
          </a:xfrm>
          <a:custGeom>
            <a:avLst/>
            <a:gdLst/>
            <a:ahLst/>
            <a:cxnLst/>
            <a:rect l="l" t="t" r="r" b="b"/>
            <a:pathLst>
              <a:path w="477520" h="1427480" extrusionOk="0">
                <a:moveTo>
                  <a:pt x="0" y="1427479"/>
                </a:moveTo>
                <a:lnTo>
                  <a:pt x="477520" y="1427479"/>
                </a:lnTo>
                <a:lnTo>
                  <a:pt x="477520" y="0"/>
                </a:lnTo>
                <a:lnTo>
                  <a:pt x="0" y="0"/>
                </a:lnTo>
                <a:lnTo>
                  <a:pt x="0" y="142747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7798A4EE-4D6A-4B2A-9E08-6AE3D78638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65" t="13908" r="32586" b="6246"/>
          <a:stretch/>
        </p:blipFill>
        <p:spPr>
          <a:xfrm>
            <a:off x="1763635" y="0"/>
            <a:ext cx="8525995" cy="6551542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xmlns="" id="{2E7E77F6-28E7-4D3F-983C-CED1A545CC8B}"/>
              </a:ext>
            </a:extLst>
          </p:cNvPr>
          <p:cNvSpPr/>
          <p:nvPr/>
        </p:nvSpPr>
        <p:spPr>
          <a:xfrm>
            <a:off x="2504840" y="5211405"/>
            <a:ext cx="151349" cy="20337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160"/>
          </a:p>
        </p:txBody>
      </p:sp>
    </p:spTree>
    <p:extLst>
      <p:ext uri="{BB962C8B-B14F-4D97-AF65-F5344CB8AC3E}">
        <p14:creationId xmlns:p14="http://schemas.microsoft.com/office/powerpoint/2010/main" val="28123187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14"/>
          <p:cNvSpPr txBox="1"/>
          <p:nvPr/>
        </p:nvSpPr>
        <p:spPr>
          <a:xfrm>
            <a:off x="966215" y="5911595"/>
            <a:ext cx="249935" cy="276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70" rIns="0" bIns="0" anchor="t" anchorCtr="0">
            <a:spAutoFit/>
          </a:bodyPr>
          <a:lstStyle/>
          <a:p>
            <a:pPr marL="15240"/>
            <a:r>
              <a:rPr lang="en-US" sz="1680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endParaRPr sz="168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1" name="Google Shape;631;p14"/>
          <p:cNvSpPr/>
          <p:nvPr/>
        </p:nvSpPr>
        <p:spPr>
          <a:xfrm>
            <a:off x="609601" y="4736591"/>
            <a:ext cx="6199631" cy="212140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2" name="Google Shape;632;p14"/>
          <p:cNvSpPr/>
          <p:nvPr/>
        </p:nvSpPr>
        <p:spPr>
          <a:xfrm>
            <a:off x="609600" y="9144"/>
            <a:ext cx="573024" cy="1712976"/>
          </a:xfrm>
          <a:custGeom>
            <a:avLst/>
            <a:gdLst/>
            <a:ahLst/>
            <a:cxnLst/>
            <a:rect l="l" t="t" r="r" b="b"/>
            <a:pathLst>
              <a:path w="477520" h="1427480" extrusionOk="0">
                <a:moveTo>
                  <a:pt x="0" y="1427479"/>
                </a:moveTo>
                <a:lnTo>
                  <a:pt x="477520" y="1427479"/>
                </a:lnTo>
                <a:lnTo>
                  <a:pt x="477520" y="0"/>
                </a:lnTo>
                <a:lnTo>
                  <a:pt x="0" y="0"/>
                </a:lnTo>
                <a:lnTo>
                  <a:pt x="0" y="142747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3" name="Google Shape;633;p14"/>
          <p:cNvSpPr txBox="1"/>
          <p:nvPr/>
        </p:nvSpPr>
        <p:spPr>
          <a:xfrm>
            <a:off x="2895600" y="2856536"/>
            <a:ext cx="7223760" cy="627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pPr algn="ctr"/>
            <a:r>
              <a:rPr lang="en-US" sz="3360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3360" dirty="0">
              <a:solidFill>
                <a:srgbClr val="FF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xmlns="" id="{C1BE0288-3537-4575-88E9-E4D99FE7529E}"/>
              </a:ext>
            </a:extLst>
          </p:cNvPr>
          <p:cNvGraphicFramePr/>
          <p:nvPr>
            <p:extLst/>
          </p:nvPr>
        </p:nvGraphicFramePr>
        <p:xfrm>
          <a:off x="4954577" y="990600"/>
          <a:ext cx="73152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7" name="Conector: angular 6">
            <a:extLst>
              <a:ext uri="{FF2B5EF4-FFF2-40B4-BE49-F238E27FC236}">
                <a16:creationId xmlns:a16="http://schemas.microsoft.com/office/drawing/2014/main" xmlns="" id="{6E576A30-55DC-401A-9922-E932A3C3E162}"/>
              </a:ext>
            </a:extLst>
          </p:cNvPr>
          <p:cNvCxnSpPr>
            <a:cxnSpLocks/>
          </p:cNvCxnSpPr>
          <p:nvPr/>
        </p:nvCxnSpPr>
        <p:spPr>
          <a:xfrm rot="16200000" flipH="1">
            <a:off x="7582561" y="2479788"/>
            <a:ext cx="807449" cy="230177"/>
          </a:xfrm>
          <a:prstGeom prst="bentConnector3">
            <a:avLst>
              <a:gd name="adj1" fmla="val -1546"/>
            </a:avLst>
          </a:prstGeom>
          <a:ln w="254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xmlns="" id="{11F5F985-7FF6-4435-9D97-A311F4DC2484}"/>
              </a:ext>
            </a:extLst>
          </p:cNvPr>
          <p:cNvCxnSpPr/>
          <p:nvPr/>
        </p:nvCxnSpPr>
        <p:spPr>
          <a:xfrm flipV="1">
            <a:off x="7581112" y="2781038"/>
            <a:ext cx="0" cy="146531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8F905B0F-CFE6-4677-AC31-9637C405B99E}"/>
              </a:ext>
            </a:extLst>
          </p:cNvPr>
          <p:cNvSpPr txBox="1"/>
          <p:nvPr/>
        </p:nvSpPr>
        <p:spPr>
          <a:xfrm>
            <a:off x="1342275" y="303404"/>
            <a:ext cx="4517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700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ESTRUCTURA DE LAS MESAS DE TRABAJO PMEY</a:t>
            </a:r>
            <a:endParaRPr lang="es-CO" sz="2700" dirty="0">
              <a:solidFill>
                <a:srgbClr val="FF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44A492E4-DA9F-4153-A4A0-07F3BE33B1C7}"/>
              </a:ext>
            </a:extLst>
          </p:cNvPr>
          <p:cNvSpPr txBox="1"/>
          <p:nvPr/>
        </p:nvSpPr>
        <p:spPr>
          <a:xfrm>
            <a:off x="1962697" y="1922811"/>
            <a:ext cx="346799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MX" sz="2160" dirty="0"/>
          </a:p>
          <a:p>
            <a:pPr algn="just"/>
            <a:r>
              <a:rPr lang="es-MX" sz="2160" dirty="0"/>
              <a:t> Llevar a III Fase el Plan Maestro de Educación a través del desarrollo de planes de acción , programas y proyectos de acuerdo a los Retos , además de otros  lineamientos como el Plan de Desarrollo Municipal y los planteados por el MEN.</a:t>
            </a:r>
          </a:p>
          <a:p>
            <a:pPr algn="just"/>
            <a:endParaRPr lang="es-MX" sz="2160" dirty="0"/>
          </a:p>
          <a:p>
            <a:pPr algn="just"/>
            <a:r>
              <a:rPr lang="es-MX" sz="2160" dirty="0"/>
              <a:t>También se tendrán en cuenta experiencias exitosas y acompañamiento de expertos .</a:t>
            </a:r>
            <a:endParaRPr lang="es-CO" sz="2160"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29F527DC-74BE-48C4-A629-79A9F79AABFD}"/>
              </a:ext>
            </a:extLst>
          </p:cNvPr>
          <p:cNvSpPr/>
          <p:nvPr/>
        </p:nvSpPr>
        <p:spPr>
          <a:xfrm>
            <a:off x="1639507" y="1445846"/>
            <a:ext cx="3348595" cy="3699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2160"/>
              <a:t>OBJETIVO DE LAS MESAS:</a:t>
            </a:r>
            <a:endParaRPr lang="es-MX" sz="2160" dirty="0"/>
          </a:p>
        </p:txBody>
      </p:sp>
      <p:cxnSp>
        <p:nvCxnSpPr>
          <p:cNvPr id="22" name="Conector: angular 21">
            <a:extLst>
              <a:ext uri="{FF2B5EF4-FFF2-40B4-BE49-F238E27FC236}">
                <a16:creationId xmlns:a16="http://schemas.microsoft.com/office/drawing/2014/main" xmlns="" id="{21CF15B1-EA70-42BD-8ED7-05531450C2FB}"/>
              </a:ext>
            </a:extLst>
          </p:cNvPr>
          <p:cNvCxnSpPr>
            <a:cxnSpLocks/>
            <a:stCxn id="20" idx="1"/>
            <a:endCxn id="19" idx="1"/>
          </p:cNvCxnSpPr>
          <p:nvPr/>
        </p:nvCxnSpPr>
        <p:spPr>
          <a:xfrm rot="10800000" flipH="1" flipV="1">
            <a:off x="1639507" y="1630839"/>
            <a:ext cx="323189" cy="2027831"/>
          </a:xfrm>
          <a:prstGeom prst="bentConnector3">
            <a:avLst>
              <a:gd name="adj1" fmla="val -8487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69607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14"/>
          <p:cNvSpPr txBox="1"/>
          <p:nvPr/>
        </p:nvSpPr>
        <p:spPr>
          <a:xfrm>
            <a:off x="966215" y="5911595"/>
            <a:ext cx="249935" cy="276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70" rIns="0" bIns="0" anchor="t" anchorCtr="0">
            <a:spAutoFit/>
          </a:bodyPr>
          <a:lstStyle/>
          <a:p>
            <a:pPr marL="15240"/>
            <a:r>
              <a:rPr lang="en-US" sz="1680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endParaRPr sz="168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1" name="Google Shape;631;p14"/>
          <p:cNvSpPr/>
          <p:nvPr/>
        </p:nvSpPr>
        <p:spPr>
          <a:xfrm>
            <a:off x="609601" y="4736591"/>
            <a:ext cx="6199631" cy="212140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2" name="Google Shape;632;p14"/>
          <p:cNvSpPr/>
          <p:nvPr/>
        </p:nvSpPr>
        <p:spPr>
          <a:xfrm>
            <a:off x="609600" y="9144"/>
            <a:ext cx="573024" cy="1712976"/>
          </a:xfrm>
          <a:custGeom>
            <a:avLst/>
            <a:gdLst/>
            <a:ahLst/>
            <a:cxnLst/>
            <a:rect l="l" t="t" r="r" b="b"/>
            <a:pathLst>
              <a:path w="477520" h="1427480" extrusionOk="0">
                <a:moveTo>
                  <a:pt x="0" y="1427479"/>
                </a:moveTo>
                <a:lnTo>
                  <a:pt x="477520" y="1427479"/>
                </a:lnTo>
                <a:lnTo>
                  <a:pt x="477520" y="0"/>
                </a:lnTo>
                <a:lnTo>
                  <a:pt x="0" y="0"/>
                </a:lnTo>
                <a:lnTo>
                  <a:pt x="0" y="142747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3" name="Google Shape;633;p14"/>
          <p:cNvSpPr txBox="1"/>
          <p:nvPr/>
        </p:nvSpPr>
        <p:spPr>
          <a:xfrm>
            <a:off x="991689" y="1656431"/>
            <a:ext cx="3581363" cy="5761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pPr marL="342900" indent="-342900" algn="just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160" dirty="0" err="1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Tahoma"/>
                <a:cs typeface="Calibri Light" panose="020F0302020204030204" pitchFamily="34" charset="0"/>
                <a:sym typeface="Tahoma"/>
              </a:rPr>
              <a:t>Trabajar</a:t>
            </a:r>
            <a:r>
              <a:rPr lang="en-US" sz="2160" dirty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Tahoma"/>
                <a:cs typeface="Calibri Light" panose="020F0302020204030204" pitchFamily="34" charset="0"/>
                <a:sym typeface="Tahoma"/>
              </a:rPr>
              <a:t> el </a:t>
            </a:r>
            <a:r>
              <a:rPr lang="en-US" sz="2160" dirty="0" err="1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Tahoma"/>
                <a:cs typeface="Calibri Light" panose="020F0302020204030204" pitchFamily="34" charset="0"/>
                <a:sym typeface="Tahoma"/>
              </a:rPr>
              <a:t>reto</a:t>
            </a:r>
            <a:r>
              <a:rPr lang="en-US" sz="2160" dirty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Tahoma"/>
                <a:cs typeface="Calibri Light" panose="020F0302020204030204" pitchFamily="34" charset="0"/>
                <a:sym typeface="Tahoma"/>
              </a:rPr>
              <a:t> 6 del plan maestro </a:t>
            </a:r>
          </a:p>
          <a:p>
            <a:pPr marL="342900" indent="-342900" algn="just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160" dirty="0" err="1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Tahoma"/>
                <a:cs typeface="Calibri Light" panose="020F0302020204030204" pitchFamily="34" charset="0"/>
                <a:sym typeface="Tahoma"/>
              </a:rPr>
              <a:t>Identificar</a:t>
            </a:r>
            <a:r>
              <a:rPr lang="en-US" sz="2160" dirty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Tahoma"/>
                <a:cs typeface="Calibri Light" panose="020F0302020204030204" pitchFamily="34" charset="0"/>
                <a:sym typeface="Tahoma"/>
              </a:rPr>
              <a:t> </a:t>
            </a:r>
            <a:r>
              <a:rPr lang="en-US" sz="2160" dirty="0" err="1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Tahoma"/>
                <a:cs typeface="Calibri Light" panose="020F0302020204030204" pitchFamily="34" charset="0"/>
                <a:sym typeface="Tahoma"/>
              </a:rPr>
              <a:t>problemáticas</a:t>
            </a:r>
            <a:r>
              <a:rPr lang="en-US" sz="2160" dirty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Tahoma"/>
                <a:cs typeface="Calibri Light" panose="020F0302020204030204" pitchFamily="34" charset="0"/>
                <a:sym typeface="Tahoma"/>
              </a:rPr>
              <a:t> y </a:t>
            </a:r>
            <a:r>
              <a:rPr lang="en-US" sz="2160" dirty="0" err="1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Tahoma"/>
                <a:cs typeface="Calibri Light" panose="020F0302020204030204" pitchFamily="34" charset="0"/>
                <a:sym typeface="Tahoma"/>
              </a:rPr>
              <a:t>necesidades</a:t>
            </a:r>
            <a:r>
              <a:rPr lang="en-US" sz="2160" dirty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Tahoma"/>
                <a:cs typeface="Calibri Light" panose="020F0302020204030204" pitchFamily="34" charset="0"/>
                <a:sym typeface="Tahoma"/>
              </a:rPr>
              <a:t> a resolver </a:t>
            </a:r>
            <a:r>
              <a:rPr lang="en-US" sz="2160" dirty="0" err="1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Tahoma"/>
                <a:cs typeface="Calibri Light" panose="020F0302020204030204" pitchFamily="34" charset="0"/>
                <a:sym typeface="Tahoma"/>
              </a:rPr>
              <a:t>relacionadas</a:t>
            </a:r>
            <a:r>
              <a:rPr lang="en-US" sz="2160" dirty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Tahoma"/>
                <a:cs typeface="Calibri Light" panose="020F0302020204030204" pitchFamily="34" charset="0"/>
                <a:sym typeface="Tahoma"/>
              </a:rPr>
              <a:t> con la educación </a:t>
            </a:r>
            <a:r>
              <a:rPr lang="en-US" sz="2160" dirty="0" err="1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Tahoma"/>
                <a:cs typeface="Calibri Light" panose="020F0302020204030204" pitchFamily="34" charset="0"/>
                <a:sym typeface="Tahoma"/>
              </a:rPr>
              <a:t>terciaria</a:t>
            </a:r>
            <a:r>
              <a:rPr lang="en-US" sz="2160" dirty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Tahoma"/>
                <a:cs typeface="Calibri Light" panose="020F0302020204030204" pitchFamily="34" charset="0"/>
                <a:sym typeface="Tahoma"/>
              </a:rPr>
              <a:t> </a:t>
            </a:r>
          </a:p>
          <a:p>
            <a:pPr marL="342900" indent="-342900" algn="just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160" dirty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Tahoma"/>
                <a:cs typeface="Calibri Light" panose="020F0302020204030204" pitchFamily="34" charset="0"/>
                <a:sym typeface="Tahoma"/>
              </a:rPr>
              <a:t>Diseñar una </a:t>
            </a:r>
            <a:r>
              <a:rPr lang="en-US" sz="2160" dirty="0" err="1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Tahoma"/>
                <a:cs typeface="Calibri Light" panose="020F0302020204030204" pitchFamily="34" charset="0"/>
                <a:sym typeface="Tahoma"/>
              </a:rPr>
              <a:t>Ruta</a:t>
            </a:r>
            <a:r>
              <a:rPr lang="en-US" sz="2160" dirty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Tahoma"/>
                <a:cs typeface="Calibri Light" panose="020F0302020204030204" pitchFamily="34" charset="0"/>
                <a:sym typeface="Tahoma"/>
              </a:rPr>
              <a:t> de educación </a:t>
            </a:r>
            <a:r>
              <a:rPr lang="en-US" sz="2160" dirty="0" err="1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Tahoma"/>
                <a:cs typeface="Calibri Light" panose="020F0302020204030204" pitchFamily="34" charset="0"/>
                <a:sym typeface="Tahoma"/>
              </a:rPr>
              <a:t>terciaria</a:t>
            </a:r>
            <a:r>
              <a:rPr lang="en-US" sz="2160" dirty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Tahoma"/>
                <a:cs typeface="Calibri Light" panose="020F0302020204030204" pitchFamily="34" charset="0"/>
                <a:sym typeface="Tahoma"/>
              </a:rPr>
              <a:t> </a:t>
            </a:r>
          </a:p>
          <a:p>
            <a:pPr marL="342900" indent="-342900" algn="just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160" dirty="0" err="1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Tahoma"/>
                <a:cs typeface="Calibri Light" panose="020F0302020204030204" pitchFamily="34" charset="0"/>
                <a:sym typeface="Tahoma"/>
              </a:rPr>
              <a:t>Llevar</a:t>
            </a:r>
            <a:r>
              <a:rPr lang="en-US" sz="2160" dirty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Tahoma"/>
                <a:cs typeface="Calibri Light" panose="020F0302020204030204" pitchFamily="34" charset="0"/>
                <a:sym typeface="Tahoma"/>
              </a:rPr>
              <a:t> a planes de </a:t>
            </a:r>
            <a:r>
              <a:rPr lang="en-US" sz="2160" dirty="0" err="1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Tahoma"/>
                <a:cs typeface="Calibri Light" panose="020F0302020204030204" pitchFamily="34" charset="0"/>
                <a:sym typeface="Tahoma"/>
              </a:rPr>
              <a:t>acción</a:t>
            </a:r>
            <a:r>
              <a:rPr lang="en-US" sz="2160" dirty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Tahoma"/>
                <a:cs typeface="Calibri Light" panose="020F0302020204030204" pitchFamily="34" charset="0"/>
                <a:sym typeface="Tahoma"/>
              </a:rPr>
              <a:t>, </a:t>
            </a:r>
            <a:r>
              <a:rPr lang="en-US" sz="2160" dirty="0" err="1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Tahoma"/>
                <a:cs typeface="Calibri Light" panose="020F0302020204030204" pitchFamily="34" charset="0"/>
                <a:sym typeface="Tahoma"/>
              </a:rPr>
              <a:t>programas</a:t>
            </a:r>
            <a:r>
              <a:rPr lang="en-US" sz="2160" dirty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Tahoma"/>
                <a:cs typeface="Calibri Light" panose="020F0302020204030204" pitchFamily="34" charset="0"/>
                <a:sym typeface="Tahoma"/>
              </a:rPr>
              <a:t> y </a:t>
            </a:r>
            <a:r>
              <a:rPr lang="en-US" sz="2160" dirty="0" err="1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Tahoma"/>
                <a:cs typeface="Calibri Light" panose="020F0302020204030204" pitchFamily="34" charset="0"/>
                <a:sym typeface="Tahoma"/>
              </a:rPr>
              <a:t>proyectos</a:t>
            </a:r>
            <a:r>
              <a:rPr lang="en-US" sz="2160" dirty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Tahoma"/>
                <a:cs typeface="Calibri Light" panose="020F0302020204030204" pitchFamily="34" charset="0"/>
                <a:sym typeface="Tahoma"/>
              </a:rPr>
              <a:t> con </a:t>
            </a:r>
            <a:r>
              <a:rPr lang="en-US" sz="2160" dirty="0" err="1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Tahoma"/>
                <a:cs typeface="Calibri Light" panose="020F0302020204030204" pitchFamily="34" charset="0"/>
                <a:sym typeface="Tahoma"/>
              </a:rPr>
              <a:t>propuestas</a:t>
            </a:r>
            <a:r>
              <a:rPr lang="en-US" sz="2160" dirty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Tahoma"/>
                <a:cs typeface="Calibri Light" panose="020F0302020204030204" pitchFamily="34" charset="0"/>
                <a:sym typeface="Tahoma"/>
              </a:rPr>
              <a:t> de </a:t>
            </a:r>
            <a:r>
              <a:rPr lang="en-US" sz="2160" dirty="0" err="1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Tahoma"/>
                <a:cs typeface="Calibri Light" panose="020F0302020204030204" pitchFamily="34" charset="0"/>
                <a:sym typeface="Tahoma"/>
              </a:rPr>
              <a:t>financiación</a:t>
            </a:r>
            <a:r>
              <a:rPr lang="en-US" sz="2160" dirty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Tahoma"/>
                <a:cs typeface="Calibri Light" panose="020F0302020204030204" pitchFamily="34" charset="0"/>
                <a:sym typeface="Tahoma"/>
              </a:rPr>
              <a:t> las </a:t>
            </a:r>
            <a:r>
              <a:rPr lang="en-US" sz="2160" dirty="0" err="1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Tahoma"/>
                <a:cs typeface="Calibri Light" panose="020F0302020204030204" pitchFamily="34" charset="0"/>
                <a:sym typeface="Tahoma"/>
              </a:rPr>
              <a:t>líneas</a:t>
            </a:r>
            <a:r>
              <a:rPr lang="en-US" sz="2160" dirty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Tahoma"/>
                <a:cs typeface="Calibri Light" panose="020F0302020204030204" pitchFamily="34" charset="0"/>
                <a:sym typeface="Tahoma"/>
              </a:rPr>
              <a:t> </a:t>
            </a:r>
            <a:r>
              <a:rPr lang="en-US" sz="2160" dirty="0" err="1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Tahoma"/>
                <a:cs typeface="Calibri Light" panose="020F0302020204030204" pitchFamily="34" charset="0"/>
                <a:sym typeface="Tahoma"/>
              </a:rPr>
              <a:t>estratégicas</a:t>
            </a:r>
            <a:r>
              <a:rPr lang="en-US" sz="2160" dirty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Tahoma"/>
                <a:cs typeface="Calibri Light" panose="020F0302020204030204" pitchFamily="34" charset="0"/>
                <a:sym typeface="Tahoma"/>
              </a:rPr>
              <a:t> </a:t>
            </a:r>
            <a:r>
              <a:rPr lang="en-US" sz="2160" dirty="0" err="1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Tahoma"/>
                <a:cs typeface="Calibri Light" panose="020F0302020204030204" pitchFamily="34" charset="0"/>
                <a:sym typeface="Tahoma"/>
              </a:rPr>
              <a:t>planteadas</a:t>
            </a:r>
            <a:r>
              <a:rPr lang="en-US" sz="2160" dirty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Tahoma"/>
                <a:cs typeface="Calibri Light" panose="020F0302020204030204" pitchFamily="34" charset="0"/>
                <a:sym typeface="Tahoma"/>
              </a:rPr>
              <a:t> </a:t>
            </a:r>
            <a:r>
              <a:rPr lang="en-US" sz="2160" dirty="0" err="1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Tahoma"/>
                <a:cs typeface="Calibri Light" panose="020F0302020204030204" pitchFamily="34" charset="0"/>
                <a:sym typeface="Tahoma"/>
              </a:rPr>
              <a:t>en</a:t>
            </a:r>
            <a:r>
              <a:rPr lang="en-US" sz="2160" dirty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Tahoma"/>
                <a:cs typeface="Calibri Light" panose="020F0302020204030204" pitchFamily="34" charset="0"/>
                <a:sym typeface="Tahoma"/>
              </a:rPr>
              <a:t> la </a:t>
            </a:r>
            <a:r>
              <a:rPr lang="en-US" sz="2160" dirty="0" err="1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Tahoma"/>
                <a:cs typeface="Calibri Light" panose="020F0302020204030204" pitchFamily="34" charset="0"/>
                <a:sym typeface="Tahoma"/>
              </a:rPr>
              <a:t>Ruta</a:t>
            </a:r>
            <a:r>
              <a:rPr lang="en-US" sz="2160" dirty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Tahoma"/>
                <a:cs typeface="Calibri Light" panose="020F0302020204030204" pitchFamily="34" charset="0"/>
                <a:sym typeface="Tahoma"/>
              </a:rPr>
              <a:t> de Educación </a:t>
            </a:r>
            <a:r>
              <a:rPr lang="en-US" sz="2160" dirty="0" err="1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Tahoma"/>
                <a:cs typeface="Calibri Light" panose="020F0302020204030204" pitchFamily="34" charset="0"/>
                <a:sym typeface="Tahoma"/>
              </a:rPr>
              <a:t>Terciaria</a:t>
            </a:r>
            <a:r>
              <a:rPr lang="en-US" sz="2160" dirty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Tahoma"/>
                <a:cs typeface="Calibri Light" panose="020F0302020204030204" pitchFamily="34" charset="0"/>
                <a:sym typeface="Tahoma"/>
              </a:rPr>
              <a:t> </a:t>
            </a:r>
          </a:p>
          <a:p>
            <a:pPr marL="342900" indent="-342900" algn="just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160" dirty="0" err="1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Tahoma"/>
                <a:cs typeface="Calibri Light" panose="020F0302020204030204" pitchFamily="34" charset="0"/>
                <a:sym typeface="Tahoma"/>
              </a:rPr>
              <a:t>Articularse</a:t>
            </a:r>
            <a:r>
              <a:rPr lang="en-US" sz="2160" dirty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Tahoma"/>
                <a:cs typeface="Calibri Light" panose="020F0302020204030204" pitchFamily="34" charset="0"/>
                <a:sym typeface="Tahoma"/>
              </a:rPr>
              <a:t> con las </a:t>
            </a:r>
            <a:r>
              <a:rPr lang="en-US" sz="2160" dirty="0" err="1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Tahoma"/>
                <a:cs typeface="Calibri Light" panose="020F0302020204030204" pitchFamily="34" charset="0"/>
                <a:sym typeface="Tahoma"/>
              </a:rPr>
              <a:t>demás</a:t>
            </a:r>
            <a:r>
              <a:rPr lang="en-US" sz="2160" dirty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Tahoma"/>
                <a:cs typeface="Calibri Light" panose="020F0302020204030204" pitchFamily="34" charset="0"/>
                <a:sym typeface="Tahoma"/>
              </a:rPr>
              <a:t> mesas </a:t>
            </a:r>
            <a:r>
              <a:rPr lang="en-US" sz="2160" dirty="0" err="1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Tahoma"/>
                <a:cs typeface="Calibri Light" panose="020F0302020204030204" pitchFamily="34" charset="0"/>
                <a:sym typeface="Tahoma"/>
              </a:rPr>
              <a:t>establecidas</a:t>
            </a:r>
            <a:r>
              <a:rPr lang="en-US" sz="2160" dirty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Tahoma"/>
                <a:cs typeface="Calibri Light" panose="020F0302020204030204" pitchFamily="34" charset="0"/>
                <a:sym typeface="Tahoma"/>
              </a:rPr>
              <a:t>.</a:t>
            </a:r>
          </a:p>
          <a:p>
            <a:r>
              <a:rPr lang="en-US" sz="2160" dirty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Tahoma"/>
                <a:cs typeface="Calibri Light" panose="020F0302020204030204" pitchFamily="34" charset="0"/>
                <a:sym typeface="Tahoma"/>
              </a:rPr>
              <a:t> </a:t>
            </a:r>
            <a:endParaRPr sz="2160" dirty="0">
              <a:solidFill>
                <a:schemeClr val="bg2">
                  <a:lumMod val="75000"/>
                </a:schemeClr>
              </a:solidFill>
              <a:latin typeface="Calibri Light" panose="020F0302020204030204" pitchFamily="34" charset="0"/>
              <a:ea typeface="Tahoma"/>
              <a:cs typeface="Calibri Light" panose="020F0302020204030204" pitchFamily="34" charset="0"/>
              <a:sym typeface="Tahoma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632FA766-B31F-4954-A523-157AA533F1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77" t="13296" r="32241" b="5074"/>
          <a:stretch/>
        </p:blipFill>
        <p:spPr>
          <a:xfrm>
            <a:off x="4989578" y="1106739"/>
            <a:ext cx="6358294" cy="495001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BD0D2A04-01E6-4C8C-95ED-3585E768D28E}"/>
              </a:ext>
            </a:extLst>
          </p:cNvPr>
          <p:cNvSpPr txBox="1"/>
          <p:nvPr/>
        </p:nvSpPr>
        <p:spPr>
          <a:xfrm>
            <a:off x="1264340" y="227023"/>
            <a:ext cx="263710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60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OBJETIVOS MESA EDUCACIÓN TERCIARIA:</a:t>
            </a:r>
          </a:p>
          <a:p>
            <a:endParaRPr lang="es-CO" sz="2160" dirty="0"/>
          </a:p>
        </p:txBody>
      </p:sp>
    </p:spTree>
    <p:extLst>
      <p:ext uri="{BB962C8B-B14F-4D97-AF65-F5344CB8AC3E}">
        <p14:creationId xmlns:p14="http://schemas.microsoft.com/office/powerpoint/2010/main" val="38645386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6"/>
          <p:cNvSpPr txBox="1">
            <a:spLocks noGrp="1"/>
          </p:cNvSpPr>
          <p:nvPr>
            <p:ph type="title"/>
          </p:nvPr>
        </p:nvSpPr>
        <p:spPr>
          <a:xfrm>
            <a:off x="1377696" y="120700"/>
            <a:ext cx="8121396" cy="847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6740" rIns="0" bIns="0" rtlCol="0" anchor="t" anchorCtr="0">
            <a:spAutoFit/>
          </a:bodyPr>
          <a:lstStyle/>
          <a:p>
            <a:pPr marL="15240">
              <a:lnSpc>
                <a:spcPct val="100000"/>
              </a:lnSpc>
            </a:pPr>
            <a:r>
              <a:rPr lang="en-US" sz="2700" dirty="0"/>
              <a:t>PLAN MAESTRO DE EDUCACIÓN Y EDUCACIÓN TERCIARIA.</a:t>
            </a:r>
            <a:endParaRPr sz="2700" dirty="0"/>
          </a:p>
          <a:p>
            <a:pPr marL="15240">
              <a:lnSpc>
                <a:spcPct val="100000"/>
              </a:lnSpc>
            </a:pPr>
            <a:r>
              <a:rPr lang="en-US" sz="2700" dirty="0" err="1">
                <a:solidFill>
                  <a:srgbClr val="F7872C"/>
                </a:solidFill>
              </a:rPr>
              <a:t>Retos</a:t>
            </a:r>
            <a:r>
              <a:rPr lang="en-US" sz="2700" dirty="0">
                <a:solidFill>
                  <a:srgbClr val="F7872C"/>
                </a:solidFill>
              </a:rPr>
              <a:t> y </a:t>
            </a:r>
            <a:r>
              <a:rPr lang="en-US" sz="2700" dirty="0" err="1">
                <a:solidFill>
                  <a:srgbClr val="F7872C"/>
                </a:solidFill>
              </a:rPr>
              <a:t>Recomendaciones</a:t>
            </a:r>
            <a:r>
              <a:rPr lang="en-US" sz="2700" dirty="0">
                <a:solidFill>
                  <a:srgbClr val="F7872C"/>
                </a:solidFill>
              </a:rPr>
              <a:t> PMEY 2020-2034</a:t>
            </a:r>
            <a:endParaRPr sz="2700" dirty="0"/>
          </a:p>
        </p:txBody>
      </p:sp>
      <p:sp>
        <p:nvSpPr>
          <p:cNvPr id="244" name="Google Shape;244;p6"/>
          <p:cNvSpPr/>
          <p:nvPr/>
        </p:nvSpPr>
        <p:spPr>
          <a:xfrm>
            <a:off x="609601" y="4925289"/>
            <a:ext cx="5094030" cy="193270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6"/>
          <p:cNvSpPr/>
          <p:nvPr/>
        </p:nvSpPr>
        <p:spPr>
          <a:xfrm>
            <a:off x="609600" y="0"/>
            <a:ext cx="573024" cy="1100328"/>
          </a:xfrm>
          <a:custGeom>
            <a:avLst/>
            <a:gdLst/>
            <a:ahLst/>
            <a:cxnLst/>
            <a:rect l="l" t="t" r="r" b="b"/>
            <a:pathLst>
              <a:path w="477520" h="916940" extrusionOk="0">
                <a:moveTo>
                  <a:pt x="0" y="916939"/>
                </a:moveTo>
                <a:lnTo>
                  <a:pt x="477518" y="916939"/>
                </a:lnTo>
                <a:lnTo>
                  <a:pt x="477518" y="0"/>
                </a:lnTo>
                <a:lnTo>
                  <a:pt x="0" y="0"/>
                </a:lnTo>
                <a:lnTo>
                  <a:pt x="0" y="916939"/>
                </a:lnTo>
                <a:close/>
              </a:path>
            </a:pathLst>
          </a:custGeom>
          <a:solidFill>
            <a:srgbClr val="001F5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6"/>
          <p:cNvSpPr/>
          <p:nvPr/>
        </p:nvSpPr>
        <p:spPr>
          <a:xfrm>
            <a:off x="7577329" y="5269991"/>
            <a:ext cx="499871" cy="524256"/>
          </a:xfrm>
          <a:custGeom>
            <a:avLst/>
            <a:gdLst/>
            <a:ahLst/>
            <a:cxnLst/>
            <a:rect l="l" t="t" r="r" b="b"/>
            <a:pathLst>
              <a:path w="416560" h="436879" extrusionOk="0">
                <a:moveTo>
                  <a:pt x="208280" y="0"/>
                </a:moveTo>
                <a:lnTo>
                  <a:pt x="160513" y="5769"/>
                </a:lnTo>
                <a:lnTo>
                  <a:pt x="116669" y="22203"/>
                </a:lnTo>
                <a:lnTo>
                  <a:pt x="77997" y="47990"/>
                </a:lnTo>
                <a:lnTo>
                  <a:pt x="45746" y="81818"/>
                </a:lnTo>
                <a:lnTo>
                  <a:pt x="21164" y="122377"/>
                </a:lnTo>
                <a:lnTo>
                  <a:pt x="5499" y="168354"/>
                </a:lnTo>
                <a:lnTo>
                  <a:pt x="0" y="218439"/>
                </a:lnTo>
                <a:lnTo>
                  <a:pt x="5499" y="268525"/>
                </a:lnTo>
                <a:lnTo>
                  <a:pt x="21164" y="314502"/>
                </a:lnTo>
                <a:lnTo>
                  <a:pt x="45746" y="355061"/>
                </a:lnTo>
                <a:lnTo>
                  <a:pt x="77997" y="388889"/>
                </a:lnTo>
                <a:lnTo>
                  <a:pt x="116669" y="414676"/>
                </a:lnTo>
                <a:lnTo>
                  <a:pt x="160513" y="431110"/>
                </a:lnTo>
                <a:lnTo>
                  <a:pt x="208280" y="436879"/>
                </a:lnTo>
                <a:lnTo>
                  <a:pt x="256046" y="431110"/>
                </a:lnTo>
                <a:lnTo>
                  <a:pt x="299890" y="414676"/>
                </a:lnTo>
                <a:lnTo>
                  <a:pt x="338562" y="388889"/>
                </a:lnTo>
                <a:lnTo>
                  <a:pt x="370813" y="355061"/>
                </a:lnTo>
                <a:lnTo>
                  <a:pt x="395395" y="314502"/>
                </a:lnTo>
                <a:lnTo>
                  <a:pt x="411060" y="268525"/>
                </a:lnTo>
                <a:lnTo>
                  <a:pt x="416560" y="218439"/>
                </a:lnTo>
                <a:lnTo>
                  <a:pt x="411060" y="168354"/>
                </a:lnTo>
                <a:lnTo>
                  <a:pt x="395395" y="122377"/>
                </a:lnTo>
                <a:lnTo>
                  <a:pt x="370813" y="81818"/>
                </a:lnTo>
                <a:lnTo>
                  <a:pt x="338562" y="47990"/>
                </a:lnTo>
                <a:lnTo>
                  <a:pt x="299890" y="22203"/>
                </a:lnTo>
                <a:lnTo>
                  <a:pt x="256046" y="5769"/>
                </a:lnTo>
                <a:lnTo>
                  <a:pt x="208280" y="0"/>
                </a:lnTo>
                <a:close/>
              </a:path>
            </a:pathLst>
          </a:custGeom>
          <a:solidFill>
            <a:srgbClr val="84C64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6"/>
          <p:cNvSpPr/>
          <p:nvPr/>
        </p:nvSpPr>
        <p:spPr>
          <a:xfrm>
            <a:off x="7577329" y="5269991"/>
            <a:ext cx="499871" cy="524256"/>
          </a:xfrm>
          <a:custGeom>
            <a:avLst/>
            <a:gdLst/>
            <a:ahLst/>
            <a:cxnLst/>
            <a:rect l="l" t="t" r="r" b="b"/>
            <a:pathLst>
              <a:path w="416560" h="436879" extrusionOk="0">
                <a:moveTo>
                  <a:pt x="0" y="218439"/>
                </a:moveTo>
                <a:lnTo>
                  <a:pt x="5499" y="168354"/>
                </a:lnTo>
                <a:lnTo>
                  <a:pt x="21164" y="122377"/>
                </a:lnTo>
                <a:lnTo>
                  <a:pt x="45746" y="81818"/>
                </a:lnTo>
                <a:lnTo>
                  <a:pt x="77997" y="47990"/>
                </a:lnTo>
                <a:lnTo>
                  <a:pt x="116669" y="22203"/>
                </a:lnTo>
                <a:lnTo>
                  <a:pt x="160513" y="5769"/>
                </a:lnTo>
                <a:lnTo>
                  <a:pt x="208280" y="0"/>
                </a:lnTo>
                <a:lnTo>
                  <a:pt x="256046" y="5769"/>
                </a:lnTo>
                <a:lnTo>
                  <a:pt x="299890" y="22203"/>
                </a:lnTo>
                <a:lnTo>
                  <a:pt x="338562" y="47990"/>
                </a:lnTo>
                <a:lnTo>
                  <a:pt x="370813" y="81818"/>
                </a:lnTo>
                <a:lnTo>
                  <a:pt x="395395" y="122377"/>
                </a:lnTo>
                <a:lnTo>
                  <a:pt x="411060" y="168354"/>
                </a:lnTo>
                <a:lnTo>
                  <a:pt x="416560" y="218439"/>
                </a:lnTo>
                <a:lnTo>
                  <a:pt x="411060" y="268525"/>
                </a:lnTo>
                <a:lnTo>
                  <a:pt x="395395" y="314502"/>
                </a:lnTo>
                <a:lnTo>
                  <a:pt x="370813" y="355061"/>
                </a:lnTo>
                <a:lnTo>
                  <a:pt x="338562" y="388889"/>
                </a:lnTo>
                <a:lnTo>
                  <a:pt x="299890" y="414676"/>
                </a:lnTo>
                <a:lnTo>
                  <a:pt x="256046" y="431110"/>
                </a:lnTo>
                <a:lnTo>
                  <a:pt x="208280" y="436879"/>
                </a:lnTo>
                <a:lnTo>
                  <a:pt x="160513" y="431110"/>
                </a:lnTo>
                <a:lnTo>
                  <a:pt x="116669" y="414676"/>
                </a:lnTo>
                <a:lnTo>
                  <a:pt x="77997" y="388889"/>
                </a:lnTo>
                <a:lnTo>
                  <a:pt x="45746" y="355061"/>
                </a:lnTo>
                <a:lnTo>
                  <a:pt x="21164" y="314502"/>
                </a:lnTo>
                <a:lnTo>
                  <a:pt x="5499" y="268525"/>
                </a:lnTo>
                <a:lnTo>
                  <a:pt x="0" y="218439"/>
                </a:lnTo>
                <a:close/>
              </a:path>
            </a:pathLst>
          </a:custGeom>
          <a:noFill/>
          <a:ln w="25400" cap="flat" cmpd="sng">
            <a:solidFill>
              <a:srgbClr val="84C6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6"/>
          <p:cNvSpPr txBox="1"/>
          <p:nvPr/>
        </p:nvSpPr>
        <p:spPr>
          <a:xfrm>
            <a:off x="7763561" y="5384291"/>
            <a:ext cx="128016" cy="273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68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6</a:t>
            </a:r>
            <a:endParaRPr sz="168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49" name="Google Shape;249;p6"/>
          <p:cNvSpPr/>
          <p:nvPr/>
        </p:nvSpPr>
        <p:spPr>
          <a:xfrm>
            <a:off x="6989064" y="5894831"/>
            <a:ext cx="496824" cy="527304"/>
          </a:xfrm>
          <a:custGeom>
            <a:avLst/>
            <a:gdLst/>
            <a:ahLst/>
            <a:cxnLst/>
            <a:rect l="l" t="t" r="r" b="b"/>
            <a:pathLst>
              <a:path w="414020" h="439420" extrusionOk="0">
                <a:moveTo>
                  <a:pt x="207009" y="0"/>
                </a:moveTo>
                <a:lnTo>
                  <a:pt x="159553" y="5802"/>
                </a:lnTo>
                <a:lnTo>
                  <a:pt x="115984" y="22330"/>
                </a:lnTo>
                <a:lnTo>
                  <a:pt x="77547" y="48265"/>
                </a:lnTo>
                <a:lnTo>
                  <a:pt x="45486" y="82290"/>
                </a:lnTo>
                <a:lnTo>
                  <a:pt x="21045" y="123084"/>
                </a:lnTo>
                <a:lnTo>
                  <a:pt x="5468" y="169330"/>
                </a:lnTo>
                <a:lnTo>
                  <a:pt x="0" y="219709"/>
                </a:lnTo>
                <a:lnTo>
                  <a:pt x="5468" y="270089"/>
                </a:lnTo>
                <a:lnTo>
                  <a:pt x="21045" y="316335"/>
                </a:lnTo>
                <a:lnTo>
                  <a:pt x="45486" y="357129"/>
                </a:lnTo>
                <a:lnTo>
                  <a:pt x="77547" y="391154"/>
                </a:lnTo>
                <a:lnTo>
                  <a:pt x="115984" y="417089"/>
                </a:lnTo>
                <a:lnTo>
                  <a:pt x="159553" y="433617"/>
                </a:lnTo>
                <a:lnTo>
                  <a:pt x="207009" y="439419"/>
                </a:lnTo>
                <a:lnTo>
                  <a:pt x="254466" y="433617"/>
                </a:lnTo>
                <a:lnTo>
                  <a:pt x="298035" y="417089"/>
                </a:lnTo>
                <a:lnTo>
                  <a:pt x="336472" y="391154"/>
                </a:lnTo>
                <a:lnTo>
                  <a:pt x="368533" y="357129"/>
                </a:lnTo>
                <a:lnTo>
                  <a:pt x="392974" y="316335"/>
                </a:lnTo>
                <a:lnTo>
                  <a:pt x="408551" y="270089"/>
                </a:lnTo>
                <a:lnTo>
                  <a:pt x="414019" y="219709"/>
                </a:lnTo>
                <a:lnTo>
                  <a:pt x="408551" y="169330"/>
                </a:lnTo>
                <a:lnTo>
                  <a:pt x="392974" y="123084"/>
                </a:lnTo>
                <a:lnTo>
                  <a:pt x="368533" y="82290"/>
                </a:lnTo>
                <a:lnTo>
                  <a:pt x="336472" y="48265"/>
                </a:lnTo>
                <a:lnTo>
                  <a:pt x="298035" y="22330"/>
                </a:lnTo>
                <a:lnTo>
                  <a:pt x="254466" y="5802"/>
                </a:lnTo>
                <a:lnTo>
                  <a:pt x="207009" y="0"/>
                </a:lnTo>
                <a:close/>
              </a:path>
            </a:pathLst>
          </a:custGeom>
          <a:solidFill>
            <a:srgbClr val="84C64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6"/>
          <p:cNvSpPr/>
          <p:nvPr/>
        </p:nvSpPr>
        <p:spPr>
          <a:xfrm>
            <a:off x="6989064" y="5894831"/>
            <a:ext cx="496824" cy="527304"/>
          </a:xfrm>
          <a:custGeom>
            <a:avLst/>
            <a:gdLst/>
            <a:ahLst/>
            <a:cxnLst/>
            <a:rect l="l" t="t" r="r" b="b"/>
            <a:pathLst>
              <a:path w="414020" h="439420" extrusionOk="0">
                <a:moveTo>
                  <a:pt x="0" y="219709"/>
                </a:moveTo>
                <a:lnTo>
                  <a:pt x="5468" y="169330"/>
                </a:lnTo>
                <a:lnTo>
                  <a:pt x="21045" y="123084"/>
                </a:lnTo>
                <a:lnTo>
                  <a:pt x="45486" y="82290"/>
                </a:lnTo>
                <a:lnTo>
                  <a:pt x="77547" y="48265"/>
                </a:lnTo>
                <a:lnTo>
                  <a:pt x="115984" y="22330"/>
                </a:lnTo>
                <a:lnTo>
                  <a:pt x="159553" y="5802"/>
                </a:lnTo>
                <a:lnTo>
                  <a:pt x="207009" y="0"/>
                </a:lnTo>
                <a:lnTo>
                  <a:pt x="254466" y="5802"/>
                </a:lnTo>
                <a:lnTo>
                  <a:pt x="298035" y="22330"/>
                </a:lnTo>
                <a:lnTo>
                  <a:pt x="336472" y="48265"/>
                </a:lnTo>
                <a:lnTo>
                  <a:pt x="368533" y="82290"/>
                </a:lnTo>
                <a:lnTo>
                  <a:pt x="392974" y="123084"/>
                </a:lnTo>
                <a:lnTo>
                  <a:pt x="408551" y="169330"/>
                </a:lnTo>
                <a:lnTo>
                  <a:pt x="414019" y="219709"/>
                </a:lnTo>
                <a:lnTo>
                  <a:pt x="408551" y="270089"/>
                </a:lnTo>
                <a:lnTo>
                  <a:pt x="392974" y="316335"/>
                </a:lnTo>
                <a:lnTo>
                  <a:pt x="368533" y="357129"/>
                </a:lnTo>
                <a:lnTo>
                  <a:pt x="336472" y="391154"/>
                </a:lnTo>
                <a:lnTo>
                  <a:pt x="298035" y="417089"/>
                </a:lnTo>
                <a:lnTo>
                  <a:pt x="254466" y="433617"/>
                </a:lnTo>
                <a:lnTo>
                  <a:pt x="207009" y="439419"/>
                </a:lnTo>
                <a:lnTo>
                  <a:pt x="159553" y="433617"/>
                </a:lnTo>
                <a:lnTo>
                  <a:pt x="115984" y="417089"/>
                </a:lnTo>
                <a:lnTo>
                  <a:pt x="77547" y="391154"/>
                </a:lnTo>
                <a:lnTo>
                  <a:pt x="45486" y="357129"/>
                </a:lnTo>
                <a:lnTo>
                  <a:pt x="21045" y="316335"/>
                </a:lnTo>
                <a:lnTo>
                  <a:pt x="5468" y="270089"/>
                </a:lnTo>
                <a:lnTo>
                  <a:pt x="0" y="219709"/>
                </a:lnTo>
                <a:close/>
              </a:path>
            </a:pathLst>
          </a:custGeom>
          <a:noFill/>
          <a:ln w="25400" cap="flat" cmpd="sng">
            <a:solidFill>
              <a:srgbClr val="84C6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6"/>
          <p:cNvSpPr txBox="1"/>
          <p:nvPr/>
        </p:nvSpPr>
        <p:spPr>
          <a:xfrm>
            <a:off x="7174230" y="6009894"/>
            <a:ext cx="128016" cy="273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68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7</a:t>
            </a:r>
            <a:endParaRPr sz="168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52" name="Google Shape;252;p6"/>
          <p:cNvSpPr/>
          <p:nvPr/>
        </p:nvSpPr>
        <p:spPr>
          <a:xfrm>
            <a:off x="6989064" y="1380743"/>
            <a:ext cx="496824" cy="524256"/>
          </a:xfrm>
          <a:custGeom>
            <a:avLst/>
            <a:gdLst/>
            <a:ahLst/>
            <a:cxnLst/>
            <a:rect l="l" t="t" r="r" b="b"/>
            <a:pathLst>
              <a:path w="414020" h="436880" extrusionOk="0">
                <a:moveTo>
                  <a:pt x="207009" y="0"/>
                </a:moveTo>
                <a:lnTo>
                  <a:pt x="159553" y="5768"/>
                </a:lnTo>
                <a:lnTo>
                  <a:pt x="115984" y="22200"/>
                </a:lnTo>
                <a:lnTo>
                  <a:pt x="77547" y="47986"/>
                </a:lnTo>
                <a:lnTo>
                  <a:pt x="45486" y="81813"/>
                </a:lnTo>
                <a:lnTo>
                  <a:pt x="21045" y="122371"/>
                </a:lnTo>
                <a:lnTo>
                  <a:pt x="5468" y="168350"/>
                </a:lnTo>
                <a:lnTo>
                  <a:pt x="0" y="218439"/>
                </a:lnTo>
                <a:lnTo>
                  <a:pt x="5468" y="268529"/>
                </a:lnTo>
                <a:lnTo>
                  <a:pt x="21045" y="314508"/>
                </a:lnTo>
                <a:lnTo>
                  <a:pt x="45486" y="355066"/>
                </a:lnTo>
                <a:lnTo>
                  <a:pt x="77547" y="388893"/>
                </a:lnTo>
                <a:lnTo>
                  <a:pt x="115984" y="414679"/>
                </a:lnTo>
                <a:lnTo>
                  <a:pt x="159553" y="431111"/>
                </a:lnTo>
                <a:lnTo>
                  <a:pt x="207009" y="436879"/>
                </a:lnTo>
                <a:lnTo>
                  <a:pt x="254466" y="431111"/>
                </a:lnTo>
                <a:lnTo>
                  <a:pt x="298035" y="414679"/>
                </a:lnTo>
                <a:lnTo>
                  <a:pt x="336472" y="388893"/>
                </a:lnTo>
                <a:lnTo>
                  <a:pt x="368533" y="355066"/>
                </a:lnTo>
                <a:lnTo>
                  <a:pt x="392974" y="314508"/>
                </a:lnTo>
                <a:lnTo>
                  <a:pt x="408551" y="268529"/>
                </a:lnTo>
                <a:lnTo>
                  <a:pt x="414019" y="218439"/>
                </a:lnTo>
                <a:lnTo>
                  <a:pt x="408551" y="168350"/>
                </a:lnTo>
                <a:lnTo>
                  <a:pt x="392974" y="122371"/>
                </a:lnTo>
                <a:lnTo>
                  <a:pt x="368533" y="81813"/>
                </a:lnTo>
                <a:lnTo>
                  <a:pt x="336472" y="47986"/>
                </a:lnTo>
                <a:lnTo>
                  <a:pt x="298035" y="22200"/>
                </a:lnTo>
                <a:lnTo>
                  <a:pt x="254466" y="5768"/>
                </a:lnTo>
                <a:lnTo>
                  <a:pt x="207009" y="0"/>
                </a:lnTo>
                <a:close/>
              </a:path>
            </a:pathLst>
          </a:custGeom>
          <a:solidFill>
            <a:srgbClr val="84C64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6"/>
          <p:cNvSpPr/>
          <p:nvPr/>
        </p:nvSpPr>
        <p:spPr>
          <a:xfrm>
            <a:off x="6989064" y="1380743"/>
            <a:ext cx="496824" cy="524256"/>
          </a:xfrm>
          <a:custGeom>
            <a:avLst/>
            <a:gdLst/>
            <a:ahLst/>
            <a:cxnLst/>
            <a:rect l="l" t="t" r="r" b="b"/>
            <a:pathLst>
              <a:path w="414020" h="436880" extrusionOk="0">
                <a:moveTo>
                  <a:pt x="0" y="218439"/>
                </a:moveTo>
                <a:lnTo>
                  <a:pt x="5468" y="168350"/>
                </a:lnTo>
                <a:lnTo>
                  <a:pt x="21045" y="122371"/>
                </a:lnTo>
                <a:lnTo>
                  <a:pt x="45486" y="81813"/>
                </a:lnTo>
                <a:lnTo>
                  <a:pt x="77547" y="47986"/>
                </a:lnTo>
                <a:lnTo>
                  <a:pt x="115984" y="22200"/>
                </a:lnTo>
                <a:lnTo>
                  <a:pt x="159553" y="5768"/>
                </a:lnTo>
                <a:lnTo>
                  <a:pt x="207009" y="0"/>
                </a:lnTo>
                <a:lnTo>
                  <a:pt x="254466" y="5768"/>
                </a:lnTo>
                <a:lnTo>
                  <a:pt x="298035" y="22200"/>
                </a:lnTo>
                <a:lnTo>
                  <a:pt x="336472" y="47986"/>
                </a:lnTo>
                <a:lnTo>
                  <a:pt x="368533" y="81813"/>
                </a:lnTo>
                <a:lnTo>
                  <a:pt x="392974" y="122371"/>
                </a:lnTo>
                <a:lnTo>
                  <a:pt x="408551" y="168350"/>
                </a:lnTo>
                <a:lnTo>
                  <a:pt x="414019" y="218439"/>
                </a:lnTo>
                <a:lnTo>
                  <a:pt x="408551" y="268529"/>
                </a:lnTo>
                <a:lnTo>
                  <a:pt x="392974" y="314508"/>
                </a:lnTo>
                <a:lnTo>
                  <a:pt x="368533" y="355066"/>
                </a:lnTo>
                <a:lnTo>
                  <a:pt x="336472" y="388893"/>
                </a:lnTo>
                <a:lnTo>
                  <a:pt x="298035" y="414679"/>
                </a:lnTo>
                <a:lnTo>
                  <a:pt x="254466" y="431111"/>
                </a:lnTo>
                <a:lnTo>
                  <a:pt x="207009" y="436879"/>
                </a:lnTo>
                <a:lnTo>
                  <a:pt x="159553" y="431111"/>
                </a:lnTo>
                <a:lnTo>
                  <a:pt x="115984" y="414679"/>
                </a:lnTo>
                <a:lnTo>
                  <a:pt x="77547" y="388893"/>
                </a:lnTo>
                <a:lnTo>
                  <a:pt x="45486" y="355066"/>
                </a:lnTo>
                <a:lnTo>
                  <a:pt x="21045" y="314508"/>
                </a:lnTo>
                <a:lnTo>
                  <a:pt x="5468" y="268529"/>
                </a:lnTo>
                <a:lnTo>
                  <a:pt x="0" y="218439"/>
                </a:lnTo>
                <a:close/>
              </a:path>
            </a:pathLst>
          </a:custGeom>
          <a:noFill/>
          <a:ln w="25400" cap="flat" cmpd="sng">
            <a:solidFill>
              <a:srgbClr val="84C6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6"/>
          <p:cNvSpPr txBox="1"/>
          <p:nvPr/>
        </p:nvSpPr>
        <p:spPr>
          <a:xfrm>
            <a:off x="7174230" y="1492758"/>
            <a:ext cx="128016" cy="273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68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1</a:t>
            </a:r>
            <a:endParaRPr sz="168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55" name="Google Shape;255;p6"/>
          <p:cNvSpPr/>
          <p:nvPr/>
        </p:nvSpPr>
        <p:spPr>
          <a:xfrm>
            <a:off x="8031481" y="4416551"/>
            <a:ext cx="499871" cy="527304"/>
          </a:xfrm>
          <a:custGeom>
            <a:avLst/>
            <a:gdLst/>
            <a:ahLst/>
            <a:cxnLst/>
            <a:rect l="l" t="t" r="r" b="b"/>
            <a:pathLst>
              <a:path w="416559" h="439420" extrusionOk="0">
                <a:moveTo>
                  <a:pt x="208279" y="0"/>
                </a:moveTo>
                <a:lnTo>
                  <a:pt x="160513" y="5805"/>
                </a:lnTo>
                <a:lnTo>
                  <a:pt x="116669" y="22341"/>
                </a:lnTo>
                <a:lnTo>
                  <a:pt x="77997" y="48285"/>
                </a:lnTo>
                <a:lnTo>
                  <a:pt x="45746" y="82316"/>
                </a:lnTo>
                <a:lnTo>
                  <a:pt x="21164" y="123112"/>
                </a:lnTo>
                <a:lnTo>
                  <a:pt x="5499" y="169350"/>
                </a:lnTo>
                <a:lnTo>
                  <a:pt x="0" y="219709"/>
                </a:lnTo>
                <a:lnTo>
                  <a:pt x="5499" y="270069"/>
                </a:lnTo>
                <a:lnTo>
                  <a:pt x="21164" y="316307"/>
                </a:lnTo>
                <a:lnTo>
                  <a:pt x="45746" y="357103"/>
                </a:lnTo>
                <a:lnTo>
                  <a:pt x="77997" y="391134"/>
                </a:lnTo>
                <a:lnTo>
                  <a:pt x="116669" y="417078"/>
                </a:lnTo>
                <a:lnTo>
                  <a:pt x="160513" y="433614"/>
                </a:lnTo>
                <a:lnTo>
                  <a:pt x="208279" y="439419"/>
                </a:lnTo>
                <a:lnTo>
                  <a:pt x="256046" y="433614"/>
                </a:lnTo>
                <a:lnTo>
                  <a:pt x="299890" y="417078"/>
                </a:lnTo>
                <a:lnTo>
                  <a:pt x="338562" y="391134"/>
                </a:lnTo>
                <a:lnTo>
                  <a:pt x="370813" y="357103"/>
                </a:lnTo>
                <a:lnTo>
                  <a:pt x="395395" y="316307"/>
                </a:lnTo>
                <a:lnTo>
                  <a:pt x="411060" y="270069"/>
                </a:lnTo>
                <a:lnTo>
                  <a:pt x="416559" y="219709"/>
                </a:lnTo>
                <a:lnTo>
                  <a:pt x="411060" y="169350"/>
                </a:lnTo>
                <a:lnTo>
                  <a:pt x="395395" y="123112"/>
                </a:lnTo>
                <a:lnTo>
                  <a:pt x="370813" y="82316"/>
                </a:lnTo>
                <a:lnTo>
                  <a:pt x="338562" y="48285"/>
                </a:lnTo>
                <a:lnTo>
                  <a:pt x="299890" y="22341"/>
                </a:lnTo>
                <a:lnTo>
                  <a:pt x="256046" y="5805"/>
                </a:lnTo>
                <a:lnTo>
                  <a:pt x="208279" y="0"/>
                </a:lnTo>
                <a:close/>
              </a:path>
            </a:pathLst>
          </a:custGeom>
          <a:solidFill>
            <a:srgbClr val="84C64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6"/>
          <p:cNvSpPr/>
          <p:nvPr/>
        </p:nvSpPr>
        <p:spPr>
          <a:xfrm>
            <a:off x="8031481" y="4416551"/>
            <a:ext cx="499871" cy="527304"/>
          </a:xfrm>
          <a:custGeom>
            <a:avLst/>
            <a:gdLst/>
            <a:ahLst/>
            <a:cxnLst/>
            <a:rect l="l" t="t" r="r" b="b"/>
            <a:pathLst>
              <a:path w="416559" h="439420" extrusionOk="0">
                <a:moveTo>
                  <a:pt x="0" y="219709"/>
                </a:moveTo>
                <a:lnTo>
                  <a:pt x="5499" y="169350"/>
                </a:lnTo>
                <a:lnTo>
                  <a:pt x="21164" y="123112"/>
                </a:lnTo>
                <a:lnTo>
                  <a:pt x="45746" y="82316"/>
                </a:lnTo>
                <a:lnTo>
                  <a:pt x="77997" y="48285"/>
                </a:lnTo>
                <a:lnTo>
                  <a:pt x="116669" y="22341"/>
                </a:lnTo>
                <a:lnTo>
                  <a:pt x="160513" y="5805"/>
                </a:lnTo>
                <a:lnTo>
                  <a:pt x="208279" y="0"/>
                </a:lnTo>
                <a:lnTo>
                  <a:pt x="256046" y="5805"/>
                </a:lnTo>
                <a:lnTo>
                  <a:pt x="299890" y="22341"/>
                </a:lnTo>
                <a:lnTo>
                  <a:pt x="338562" y="48285"/>
                </a:lnTo>
                <a:lnTo>
                  <a:pt x="370813" y="82316"/>
                </a:lnTo>
                <a:lnTo>
                  <a:pt x="395395" y="123112"/>
                </a:lnTo>
                <a:lnTo>
                  <a:pt x="411060" y="169350"/>
                </a:lnTo>
                <a:lnTo>
                  <a:pt x="416559" y="219709"/>
                </a:lnTo>
                <a:lnTo>
                  <a:pt x="411060" y="270069"/>
                </a:lnTo>
                <a:lnTo>
                  <a:pt x="395395" y="316307"/>
                </a:lnTo>
                <a:lnTo>
                  <a:pt x="370813" y="357103"/>
                </a:lnTo>
                <a:lnTo>
                  <a:pt x="338562" y="391134"/>
                </a:lnTo>
                <a:lnTo>
                  <a:pt x="299890" y="417078"/>
                </a:lnTo>
                <a:lnTo>
                  <a:pt x="256046" y="433614"/>
                </a:lnTo>
                <a:lnTo>
                  <a:pt x="208279" y="439419"/>
                </a:lnTo>
                <a:lnTo>
                  <a:pt x="160513" y="433614"/>
                </a:lnTo>
                <a:lnTo>
                  <a:pt x="116669" y="417078"/>
                </a:lnTo>
                <a:lnTo>
                  <a:pt x="77997" y="391134"/>
                </a:lnTo>
                <a:lnTo>
                  <a:pt x="45746" y="357103"/>
                </a:lnTo>
                <a:lnTo>
                  <a:pt x="21164" y="316307"/>
                </a:lnTo>
                <a:lnTo>
                  <a:pt x="5499" y="270069"/>
                </a:lnTo>
                <a:lnTo>
                  <a:pt x="0" y="219709"/>
                </a:lnTo>
                <a:close/>
              </a:path>
            </a:pathLst>
          </a:custGeom>
          <a:noFill/>
          <a:ln w="25400" cap="flat" cmpd="sng">
            <a:solidFill>
              <a:srgbClr val="84C6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6"/>
          <p:cNvSpPr txBox="1"/>
          <p:nvPr/>
        </p:nvSpPr>
        <p:spPr>
          <a:xfrm>
            <a:off x="8217102" y="4531614"/>
            <a:ext cx="128016" cy="273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68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5</a:t>
            </a:r>
            <a:endParaRPr sz="168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58" name="Google Shape;258;p6"/>
          <p:cNvSpPr/>
          <p:nvPr/>
        </p:nvSpPr>
        <p:spPr>
          <a:xfrm>
            <a:off x="7540751" y="1987295"/>
            <a:ext cx="499871" cy="527304"/>
          </a:xfrm>
          <a:custGeom>
            <a:avLst/>
            <a:gdLst/>
            <a:ahLst/>
            <a:cxnLst/>
            <a:rect l="l" t="t" r="r" b="b"/>
            <a:pathLst>
              <a:path w="416560" h="439419" extrusionOk="0">
                <a:moveTo>
                  <a:pt x="208279" y="0"/>
                </a:moveTo>
                <a:lnTo>
                  <a:pt x="160513" y="5805"/>
                </a:lnTo>
                <a:lnTo>
                  <a:pt x="116669" y="22341"/>
                </a:lnTo>
                <a:lnTo>
                  <a:pt x="77997" y="48285"/>
                </a:lnTo>
                <a:lnTo>
                  <a:pt x="45746" y="82316"/>
                </a:lnTo>
                <a:lnTo>
                  <a:pt x="21164" y="123112"/>
                </a:lnTo>
                <a:lnTo>
                  <a:pt x="5499" y="169350"/>
                </a:lnTo>
                <a:lnTo>
                  <a:pt x="0" y="219710"/>
                </a:lnTo>
                <a:lnTo>
                  <a:pt x="5499" y="270069"/>
                </a:lnTo>
                <a:lnTo>
                  <a:pt x="21164" y="316307"/>
                </a:lnTo>
                <a:lnTo>
                  <a:pt x="45746" y="357103"/>
                </a:lnTo>
                <a:lnTo>
                  <a:pt x="77997" y="391134"/>
                </a:lnTo>
                <a:lnTo>
                  <a:pt x="116669" y="417078"/>
                </a:lnTo>
                <a:lnTo>
                  <a:pt x="160513" y="433614"/>
                </a:lnTo>
                <a:lnTo>
                  <a:pt x="208279" y="439420"/>
                </a:lnTo>
                <a:lnTo>
                  <a:pt x="256046" y="433614"/>
                </a:lnTo>
                <a:lnTo>
                  <a:pt x="299890" y="417078"/>
                </a:lnTo>
                <a:lnTo>
                  <a:pt x="338562" y="391134"/>
                </a:lnTo>
                <a:lnTo>
                  <a:pt x="370813" y="357103"/>
                </a:lnTo>
                <a:lnTo>
                  <a:pt x="395395" y="316307"/>
                </a:lnTo>
                <a:lnTo>
                  <a:pt x="411060" y="270069"/>
                </a:lnTo>
                <a:lnTo>
                  <a:pt x="416560" y="219710"/>
                </a:lnTo>
                <a:lnTo>
                  <a:pt x="411060" y="169350"/>
                </a:lnTo>
                <a:lnTo>
                  <a:pt x="395395" y="123112"/>
                </a:lnTo>
                <a:lnTo>
                  <a:pt x="370813" y="82316"/>
                </a:lnTo>
                <a:lnTo>
                  <a:pt x="338562" y="48285"/>
                </a:lnTo>
                <a:lnTo>
                  <a:pt x="299890" y="22341"/>
                </a:lnTo>
                <a:lnTo>
                  <a:pt x="256046" y="5805"/>
                </a:lnTo>
                <a:lnTo>
                  <a:pt x="208279" y="0"/>
                </a:lnTo>
                <a:close/>
              </a:path>
            </a:pathLst>
          </a:custGeom>
          <a:solidFill>
            <a:srgbClr val="84C64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6"/>
          <p:cNvSpPr/>
          <p:nvPr/>
        </p:nvSpPr>
        <p:spPr>
          <a:xfrm>
            <a:off x="7540751" y="1987295"/>
            <a:ext cx="499871" cy="527304"/>
          </a:xfrm>
          <a:custGeom>
            <a:avLst/>
            <a:gdLst/>
            <a:ahLst/>
            <a:cxnLst/>
            <a:rect l="l" t="t" r="r" b="b"/>
            <a:pathLst>
              <a:path w="416560" h="439419" extrusionOk="0">
                <a:moveTo>
                  <a:pt x="0" y="219710"/>
                </a:moveTo>
                <a:lnTo>
                  <a:pt x="5499" y="169350"/>
                </a:lnTo>
                <a:lnTo>
                  <a:pt x="21164" y="123112"/>
                </a:lnTo>
                <a:lnTo>
                  <a:pt x="45746" y="82316"/>
                </a:lnTo>
                <a:lnTo>
                  <a:pt x="77997" y="48285"/>
                </a:lnTo>
                <a:lnTo>
                  <a:pt x="116669" y="22341"/>
                </a:lnTo>
                <a:lnTo>
                  <a:pt x="160513" y="5805"/>
                </a:lnTo>
                <a:lnTo>
                  <a:pt x="208279" y="0"/>
                </a:lnTo>
                <a:lnTo>
                  <a:pt x="256046" y="5805"/>
                </a:lnTo>
                <a:lnTo>
                  <a:pt x="299890" y="22341"/>
                </a:lnTo>
                <a:lnTo>
                  <a:pt x="338562" y="48285"/>
                </a:lnTo>
                <a:lnTo>
                  <a:pt x="370813" y="82316"/>
                </a:lnTo>
                <a:lnTo>
                  <a:pt x="395395" y="123112"/>
                </a:lnTo>
                <a:lnTo>
                  <a:pt x="411060" y="169350"/>
                </a:lnTo>
                <a:lnTo>
                  <a:pt x="416560" y="219710"/>
                </a:lnTo>
                <a:lnTo>
                  <a:pt x="411060" y="270069"/>
                </a:lnTo>
                <a:lnTo>
                  <a:pt x="395395" y="316307"/>
                </a:lnTo>
                <a:lnTo>
                  <a:pt x="370813" y="357103"/>
                </a:lnTo>
                <a:lnTo>
                  <a:pt x="338562" y="391134"/>
                </a:lnTo>
                <a:lnTo>
                  <a:pt x="299890" y="417078"/>
                </a:lnTo>
                <a:lnTo>
                  <a:pt x="256046" y="433614"/>
                </a:lnTo>
                <a:lnTo>
                  <a:pt x="208279" y="439420"/>
                </a:lnTo>
                <a:lnTo>
                  <a:pt x="160513" y="433614"/>
                </a:lnTo>
                <a:lnTo>
                  <a:pt x="116669" y="417078"/>
                </a:lnTo>
                <a:lnTo>
                  <a:pt x="77997" y="391134"/>
                </a:lnTo>
                <a:lnTo>
                  <a:pt x="45746" y="357103"/>
                </a:lnTo>
                <a:lnTo>
                  <a:pt x="21164" y="316307"/>
                </a:lnTo>
                <a:lnTo>
                  <a:pt x="5499" y="270069"/>
                </a:lnTo>
                <a:lnTo>
                  <a:pt x="0" y="219710"/>
                </a:lnTo>
                <a:close/>
              </a:path>
            </a:pathLst>
          </a:custGeom>
          <a:noFill/>
          <a:ln w="25400" cap="flat" cmpd="sng">
            <a:solidFill>
              <a:srgbClr val="84C6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6"/>
          <p:cNvSpPr txBox="1"/>
          <p:nvPr/>
        </p:nvSpPr>
        <p:spPr>
          <a:xfrm>
            <a:off x="7727441" y="2100148"/>
            <a:ext cx="128016" cy="273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68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2</a:t>
            </a:r>
            <a:endParaRPr sz="168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61" name="Google Shape;261;p6"/>
          <p:cNvSpPr/>
          <p:nvPr/>
        </p:nvSpPr>
        <p:spPr>
          <a:xfrm>
            <a:off x="8022335" y="2758440"/>
            <a:ext cx="499871" cy="524256"/>
          </a:xfrm>
          <a:custGeom>
            <a:avLst/>
            <a:gdLst/>
            <a:ahLst/>
            <a:cxnLst/>
            <a:rect l="l" t="t" r="r" b="b"/>
            <a:pathLst>
              <a:path w="416559" h="436880" extrusionOk="0">
                <a:moveTo>
                  <a:pt x="208280" y="0"/>
                </a:moveTo>
                <a:lnTo>
                  <a:pt x="160513" y="5768"/>
                </a:lnTo>
                <a:lnTo>
                  <a:pt x="116669" y="22200"/>
                </a:lnTo>
                <a:lnTo>
                  <a:pt x="77997" y="47986"/>
                </a:lnTo>
                <a:lnTo>
                  <a:pt x="45746" y="81813"/>
                </a:lnTo>
                <a:lnTo>
                  <a:pt x="21164" y="122371"/>
                </a:lnTo>
                <a:lnTo>
                  <a:pt x="5499" y="168350"/>
                </a:lnTo>
                <a:lnTo>
                  <a:pt x="0" y="218439"/>
                </a:lnTo>
                <a:lnTo>
                  <a:pt x="5499" y="268529"/>
                </a:lnTo>
                <a:lnTo>
                  <a:pt x="21164" y="314508"/>
                </a:lnTo>
                <a:lnTo>
                  <a:pt x="45746" y="355066"/>
                </a:lnTo>
                <a:lnTo>
                  <a:pt x="77997" y="388893"/>
                </a:lnTo>
                <a:lnTo>
                  <a:pt x="116669" y="414679"/>
                </a:lnTo>
                <a:lnTo>
                  <a:pt x="160513" y="431111"/>
                </a:lnTo>
                <a:lnTo>
                  <a:pt x="208280" y="436880"/>
                </a:lnTo>
                <a:lnTo>
                  <a:pt x="256046" y="431111"/>
                </a:lnTo>
                <a:lnTo>
                  <a:pt x="299890" y="414679"/>
                </a:lnTo>
                <a:lnTo>
                  <a:pt x="338562" y="388893"/>
                </a:lnTo>
                <a:lnTo>
                  <a:pt x="370813" y="355066"/>
                </a:lnTo>
                <a:lnTo>
                  <a:pt x="395395" y="314508"/>
                </a:lnTo>
                <a:lnTo>
                  <a:pt x="411060" y="268529"/>
                </a:lnTo>
                <a:lnTo>
                  <a:pt x="416560" y="218439"/>
                </a:lnTo>
                <a:lnTo>
                  <a:pt x="411060" y="168350"/>
                </a:lnTo>
                <a:lnTo>
                  <a:pt x="395395" y="122371"/>
                </a:lnTo>
                <a:lnTo>
                  <a:pt x="370813" y="81813"/>
                </a:lnTo>
                <a:lnTo>
                  <a:pt x="338562" y="47986"/>
                </a:lnTo>
                <a:lnTo>
                  <a:pt x="299890" y="22200"/>
                </a:lnTo>
                <a:lnTo>
                  <a:pt x="256046" y="5768"/>
                </a:lnTo>
                <a:lnTo>
                  <a:pt x="208280" y="0"/>
                </a:lnTo>
                <a:close/>
              </a:path>
            </a:pathLst>
          </a:custGeom>
          <a:solidFill>
            <a:srgbClr val="84C64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6"/>
          <p:cNvSpPr/>
          <p:nvPr/>
        </p:nvSpPr>
        <p:spPr>
          <a:xfrm>
            <a:off x="8022335" y="2758440"/>
            <a:ext cx="499871" cy="524256"/>
          </a:xfrm>
          <a:custGeom>
            <a:avLst/>
            <a:gdLst/>
            <a:ahLst/>
            <a:cxnLst/>
            <a:rect l="l" t="t" r="r" b="b"/>
            <a:pathLst>
              <a:path w="416559" h="436880" extrusionOk="0">
                <a:moveTo>
                  <a:pt x="0" y="218439"/>
                </a:moveTo>
                <a:lnTo>
                  <a:pt x="5499" y="168350"/>
                </a:lnTo>
                <a:lnTo>
                  <a:pt x="21164" y="122371"/>
                </a:lnTo>
                <a:lnTo>
                  <a:pt x="45746" y="81813"/>
                </a:lnTo>
                <a:lnTo>
                  <a:pt x="77997" y="47986"/>
                </a:lnTo>
                <a:lnTo>
                  <a:pt x="116669" y="22200"/>
                </a:lnTo>
                <a:lnTo>
                  <a:pt x="160513" y="5768"/>
                </a:lnTo>
                <a:lnTo>
                  <a:pt x="208280" y="0"/>
                </a:lnTo>
                <a:lnTo>
                  <a:pt x="256046" y="5768"/>
                </a:lnTo>
                <a:lnTo>
                  <a:pt x="299890" y="22200"/>
                </a:lnTo>
                <a:lnTo>
                  <a:pt x="338562" y="47986"/>
                </a:lnTo>
                <a:lnTo>
                  <a:pt x="370813" y="81813"/>
                </a:lnTo>
                <a:lnTo>
                  <a:pt x="395395" y="122371"/>
                </a:lnTo>
                <a:lnTo>
                  <a:pt x="411060" y="168350"/>
                </a:lnTo>
                <a:lnTo>
                  <a:pt x="416560" y="218439"/>
                </a:lnTo>
                <a:lnTo>
                  <a:pt x="411060" y="268529"/>
                </a:lnTo>
                <a:lnTo>
                  <a:pt x="395395" y="314508"/>
                </a:lnTo>
                <a:lnTo>
                  <a:pt x="370813" y="355066"/>
                </a:lnTo>
                <a:lnTo>
                  <a:pt x="338562" y="388893"/>
                </a:lnTo>
                <a:lnTo>
                  <a:pt x="299890" y="414679"/>
                </a:lnTo>
                <a:lnTo>
                  <a:pt x="256046" y="431111"/>
                </a:lnTo>
                <a:lnTo>
                  <a:pt x="208280" y="436880"/>
                </a:lnTo>
                <a:lnTo>
                  <a:pt x="160513" y="431111"/>
                </a:lnTo>
                <a:lnTo>
                  <a:pt x="116669" y="414679"/>
                </a:lnTo>
                <a:lnTo>
                  <a:pt x="77997" y="388893"/>
                </a:lnTo>
                <a:lnTo>
                  <a:pt x="45746" y="355066"/>
                </a:lnTo>
                <a:lnTo>
                  <a:pt x="21164" y="314508"/>
                </a:lnTo>
                <a:lnTo>
                  <a:pt x="5499" y="268529"/>
                </a:lnTo>
                <a:lnTo>
                  <a:pt x="0" y="218439"/>
                </a:lnTo>
                <a:close/>
              </a:path>
            </a:pathLst>
          </a:custGeom>
          <a:noFill/>
          <a:ln w="25400" cap="flat" cmpd="sng">
            <a:solidFill>
              <a:srgbClr val="84C6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6"/>
          <p:cNvSpPr txBox="1"/>
          <p:nvPr/>
        </p:nvSpPr>
        <p:spPr>
          <a:xfrm>
            <a:off x="8207958" y="2871520"/>
            <a:ext cx="128016" cy="273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68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3</a:t>
            </a:r>
            <a:endParaRPr sz="168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64" name="Google Shape;264;p6"/>
          <p:cNvSpPr/>
          <p:nvPr/>
        </p:nvSpPr>
        <p:spPr>
          <a:xfrm>
            <a:off x="8040625" y="3547872"/>
            <a:ext cx="499871" cy="524256"/>
          </a:xfrm>
          <a:custGeom>
            <a:avLst/>
            <a:gdLst/>
            <a:ahLst/>
            <a:cxnLst/>
            <a:rect l="l" t="t" r="r" b="b"/>
            <a:pathLst>
              <a:path w="416559" h="436879" extrusionOk="0">
                <a:moveTo>
                  <a:pt x="208279" y="0"/>
                </a:moveTo>
                <a:lnTo>
                  <a:pt x="160513" y="5768"/>
                </a:lnTo>
                <a:lnTo>
                  <a:pt x="116669" y="22200"/>
                </a:lnTo>
                <a:lnTo>
                  <a:pt x="77997" y="47986"/>
                </a:lnTo>
                <a:lnTo>
                  <a:pt x="45746" y="81813"/>
                </a:lnTo>
                <a:lnTo>
                  <a:pt x="21164" y="122371"/>
                </a:lnTo>
                <a:lnTo>
                  <a:pt x="5499" y="168350"/>
                </a:lnTo>
                <a:lnTo>
                  <a:pt x="0" y="218439"/>
                </a:lnTo>
                <a:lnTo>
                  <a:pt x="5499" y="268529"/>
                </a:lnTo>
                <a:lnTo>
                  <a:pt x="21164" y="314508"/>
                </a:lnTo>
                <a:lnTo>
                  <a:pt x="45746" y="355066"/>
                </a:lnTo>
                <a:lnTo>
                  <a:pt x="77997" y="388893"/>
                </a:lnTo>
                <a:lnTo>
                  <a:pt x="116669" y="414679"/>
                </a:lnTo>
                <a:lnTo>
                  <a:pt x="160513" y="431111"/>
                </a:lnTo>
                <a:lnTo>
                  <a:pt x="208279" y="436879"/>
                </a:lnTo>
                <a:lnTo>
                  <a:pt x="256046" y="431111"/>
                </a:lnTo>
                <a:lnTo>
                  <a:pt x="299890" y="414679"/>
                </a:lnTo>
                <a:lnTo>
                  <a:pt x="338562" y="388893"/>
                </a:lnTo>
                <a:lnTo>
                  <a:pt x="370813" y="355066"/>
                </a:lnTo>
                <a:lnTo>
                  <a:pt x="395395" y="314508"/>
                </a:lnTo>
                <a:lnTo>
                  <a:pt x="411060" y="268529"/>
                </a:lnTo>
                <a:lnTo>
                  <a:pt x="416559" y="218439"/>
                </a:lnTo>
                <a:lnTo>
                  <a:pt x="411060" y="168350"/>
                </a:lnTo>
                <a:lnTo>
                  <a:pt x="395395" y="122371"/>
                </a:lnTo>
                <a:lnTo>
                  <a:pt x="370813" y="81813"/>
                </a:lnTo>
                <a:lnTo>
                  <a:pt x="338562" y="47986"/>
                </a:lnTo>
                <a:lnTo>
                  <a:pt x="299890" y="22200"/>
                </a:lnTo>
                <a:lnTo>
                  <a:pt x="256046" y="5768"/>
                </a:lnTo>
                <a:lnTo>
                  <a:pt x="208279" y="0"/>
                </a:lnTo>
                <a:close/>
              </a:path>
            </a:pathLst>
          </a:custGeom>
          <a:solidFill>
            <a:srgbClr val="84C64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6"/>
          <p:cNvSpPr/>
          <p:nvPr/>
        </p:nvSpPr>
        <p:spPr>
          <a:xfrm>
            <a:off x="8040625" y="3547872"/>
            <a:ext cx="499871" cy="524256"/>
          </a:xfrm>
          <a:custGeom>
            <a:avLst/>
            <a:gdLst/>
            <a:ahLst/>
            <a:cxnLst/>
            <a:rect l="l" t="t" r="r" b="b"/>
            <a:pathLst>
              <a:path w="416559" h="436879" extrusionOk="0">
                <a:moveTo>
                  <a:pt x="0" y="218439"/>
                </a:moveTo>
                <a:lnTo>
                  <a:pt x="5499" y="168350"/>
                </a:lnTo>
                <a:lnTo>
                  <a:pt x="21164" y="122371"/>
                </a:lnTo>
                <a:lnTo>
                  <a:pt x="45746" y="81813"/>
                </a:lnTo>
                <a:lnTo>
                  <a:pt x="77997" y="47986"/>
                </a:lnTo>
                <a:lnTo>
                  <a:pt x="116669" y="22200"/>
                </a:lnTo>
                <a:lnTo>
                  <a:pt x="160513" y="5768"/>
                </a:lnTo>
                <a:lnTo>
                  <a:pt x="208279" y="0"/>
                </a:lnTo>
                <a:lnTo>
                  <a:pt x="256046" y="5768"/>
                </a:lnTo>
                <a:lnTo>
                  <a:pt x="299890" y="22200"/>
                </a:lnTo>
                <a:lnTo>
                  <a:pt x="338562" y="47986"/>
                </a:lnTo>
                <a:lnTo>
                  <a:pt x="370813" y="81813"/>
                </a:lnTo>
                <a:lnTo>
                  <a:pt x="395395" y="122371"/>
                </a:lnTo>
                <a:lnTo>
                  <a:pt x="411060" y="168350"/>
                </a:lnTo>
                <a:lnTo>
                  <a:pt x="416559" y="218439"/>
                </a:lnTo>
                <a:lnTo>
                  <a:pt x="411060" y="268529"/>
                </a:lnTo>
                <a:lnTo>
                  <a:pt x="395395" y="314508"/>
                </a:lnTo>
                <a:lnTo>
                  <a:pt x="370813" y="355066"/>
                </a:lnTo>
                <a:lnTo>
                  <a:pt x="338562" y="388893"/>
                </a:lnTo>
                <a:lnTo>
                  <a:pt x="299890" y="414679"/>
                </a:lnTo>
                <a:lnTo>
                  <a:pt x="256046" y="431111"/>
                </a:lnTo>
                <a:lnTo>
                  <a:pt x="208279" y="436879"/>
                </a:lnTo>
                <a:lnTo>
                  <a:pt x="160513" y="431111"/>
                </a:lnTo>
                <a:lnTo>
                  <a:pt x="116669" y="414679"/>
                </a:lnTo>
                <a:lnTo>
                  <a:pt x="77997" y="388893"/>
                </a:lnTo>
                <a:lnTo>
                  <a:pt x="45746" y="355066"/>
                </a:lnTo>
                <a:lnTo>
                  <a:pt x="21164" y="314508"/>
                </a:lnTo>
                <a:lnTo>
                  <a:pt x="5499" y="268529"/>
                </a:lnTo>
                <a:lnTo>
                  <a:pt x="0" y="218439"/>
                </a:lnTo>
                <a:close/>
              </a:path>
            </a:pathLst>
          </a:custGeom>
          <a:noFill/>
          <a:ln w="25400" cap="flat" cmpd="sng">
            <a:solidFill>
              <a:srgbClr val="84C6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6"/>
          <p:cNvSpPr txBox="1"/>
          <p:nvPr/>
        </p:nvSpPr>
        <p:spPr>
          <a:xfrm>
            <a:off x="8226094" y="3660647"/>
            <a:ext cx="128016" cy="273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68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4</a:t>
            </a:r>
            <a:endParaRPr sz="168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67" name="Google Shape;267;p6"/>
          <p:cNvSpPr txBox="1"/>
          <p:nvPr/>
        </p:nvSpPr>
        <p:spPr>
          <a:xfrm>
            <a:off x="7683551" y="1399031"/>
            <a:ext cx="2456687" cy="489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 marR="6096">
              <a:lnSpc>
                <a:spcPct val="106900"/>
              </a:lnSpc>
            </a:pPr>
            <a:r>
              <a:rPr lang="en-US" sz="1440" b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Garantizar Trayectorias Escolares  Completas de la Cuna a la U</a:t>
            </a:r>
            <a:endParaRPr sz="144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68" name="Google Shape;268;p6"/>
          <p:cNvSpPr txBox="1"/>
          <p:nvPr/>
        </p:nvSpPr>
        <p:spPr>
          <a:xfrm>
            <a:off x="8227771" y="2015794"/>
            <a:ext cx="1917192" cy="489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 marR="6096">
              <a:lnSpc>
                <a:spcPct val="106900"/>
              </a:lnSpc>
            </a:pPr>
            <a:r>
              <a:rPr lang="en-US" sz="1440" b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Atender Integralmente a la  Primera Infancia</a:t>
            </a:r>
            <a:endParaRPr sz="144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69" name="Google Shape;269;p6"/>
          <p:cNvSpPr txBox="1"/>
          <p:nvPr/>
        </p:nvSpPr>
        <p:spPr>
          <a:xfrm>
            <a:off x="8681161" y="2785872"/>
            <a:ext cx="2221992" cy="489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 marR="6096">
              <a:lnSpc>
                <a:spcPct val="106900"/>
              </a:lnSpc>
            </a:pPr>
            <a:r>
              <a:rPr lang="en-US" sz="1440" b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Promover la formación técnica  dirigida a la población adulta</a:t>
            </a:r>
            <a:endParaRPr sz="144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70" name="Google Shape;270;p6"/>
          <p:cNvSpPr txBox="1"/>
          <p:nvPr/>
        </p:nvSpPr>
        <p:spPr>
          <a:xfrm>
            <a:off x="8697772" y="3583838"/>
            <a:ext cx="1652016" cy="489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 marR="6096">
              <a:lnSpc>
                <a:spcPct val="107000"/>
              </a:lnSpc>
            </a:pPr>
            <a:r>
              <a:rPr lang="en-US" sz="1440" b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Mejorar aprendizajes y  prácticas pedagógicas</a:t>
            </a:r>
            <a:endParaRPr sz="144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71" name="Google Shape;271;p6"/>
          <p:cNvSpPr txBox="1"/>
          <p:nvPr/>
        </p:nvSpPr>
        <p:spPr>
          <a:xfrm>
            <a:off x="8681161" y="4339133"/>
            <a:ext cx="2414777" cy="72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 marR="6096">
              <a:lnSpc>
                <a:spcPct val="106900"/>
              </a:lnSpc>
            </a:pPr>
            <a:r>
              <a:rPr lang="en-US" sz="1440" b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Mejorar la convivencia en IEOs y  sus entornos fortaleciendo las  Competencias Socioemocionales</a:t>
            </a:r>
            <a:endParaRPr sz="144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72" name="Google Shape;272;p6"/>
          <p:cNvSpPr txBox="1"/>
          <p:nvPr/>
        </p:nvSpPr>
        <p:spPr>
          <a:xfrm>
            <a:off x="8273035" y="5334805"/>
            <a:ext cx="2364486" cy="487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1230" rIns="0" bIns="0" anchor="t" anchorCtr="0">
            <a:spAutoFit/>
          </a:bodyPr>
          <a:lstStyle/>
          <a:p>
            <a:pPr marL="15240"/>
            <a:r>
              <a:rPr lang="en-US" sz="1440" b="1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Fortalecer</a:t>
            </a:r>
            <a:r>
              <a:rPr lang="en-US" sz="1440" b="1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la </a:t>
            </a:r>
            <a:r>
              <a:rPr lang="en-US" sz="1440" b="1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articulación</a:t>
            </a:r>
            <a:r>
              <a:rPr lang="en-US" sz="1440" b="1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de la</a:t>
            </a:r>
            <a:endParaRPr sz="144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5240">
              <a:spcBef>
                <a:spcPts val="120"/>
              </a:spcBef>
            </a:pPr>
            <a:r>
              <a:rPr lang="en-US" sz="1440" b="1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media con la educación superior</a:t>
            </a:r>
            <a:endParaRPr sz="144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73" name="Google Shape;273;p6"/>
          <p:cNvSpPr txBox="1"/>
          <p:nvPr/>
        </p:nvSpPr>
        <p:spPr>
          <a:xfrm>
            <a:off x="7692694" y="6007258"/>
            <a:ext cx="1740408" cy="48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9700" rIns="0" bIns="0" anchor="t" anchorCtr="0">
            <a:spAutoFit/>
          </a:bodyPr>
          <a:lstStyle/>
          <a:p>
            <a:pPr marL="15240"/>
            <a:r>
              <a:rPr lang="en-US" sz="1440" b="1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Fortalecer</a:t>
            </a:r>
            <a:r>
              <a:rPr lang="en-US" sz="1440" b="1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la </a:t>
            </a:r>
            <a:r>
              <a:rPr lang="en-US" sz="1440" b="1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Secretaría</a:t>
            </a:r>
            <a:endParaRPr sz="144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5240">
              <a:spcBef>
                <a:spcPts val="120"/>
              </a:spcBef>
            </a:pPr>
            <a:r>
              <a:rPr lang="en-US" sz="1440" b="1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de Educación Municipal</a:t>
            </a:r>
            <a:endParaRPr sz="144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74" name="Google Shape;274;p6"/>
          <p:cNvSpPr/>
          <p:nvPr/>
        </p:nvSpPr>
        <p:spPr>
          <a:xfrm>
            <a:off x="2240280" y="3291840"/>
            <a:ext cx="2612136" cy="426720"/>
          </a:xfrm>
          <a:custGeom>
            <a:avLst/>
            <a:gdLst/>
            <a:ahLst/>
            <a:cxnLst/>
            <a:rect l="l" t="t" r="r" b="b"/>
            <a:pathLst>
              <a:path w="2176779" h="355600" extrusionOk="0">
                <a:moveTo>
                  <a:pt x="2117471" y="0"/>
                </a:moveTo>
                <a:lnTo>
                  <a:pt x="59309" y="0"/>
                </a:lnTo>
                <a:lnTo>
                  <a:pt x="36218" y="4659"/>
                </a:lnTo>
                <a:lnTo>
                  <a:pt x="17367" y="17367"/>
                </a:lnTo>
                <a:lnTo>
                  <a:pt x="4659" y="36218"/>
                </a:lnTo>
                <a:lnTo>
                  <a:pt x="0" y="59308"/>
                </a:lnTo>
                <a:lnTo>
                  <a:pt x="0" y="296291"/>
                </a:lnTo>
                <a:lnTo>
                  <a:pt x="4659" y="319381"/>
                </a:lnTo>
                <a:lnTo>
                  <a:pt x="17367" y="338232"/>
                </a:lnTo>
                <a:lnTo>
                  <a:pt x="36218" y="350940"/>
                </a:lnTo>
                <a:lnTo>
                  <a:pt x="59309" y="355600"/>
                </a:lnTo>
                <a:lnTo>
                  <a:pt x="2117471" y="355600"/>
                </a:lnTo>
                <a:lnTo>
                  <a:pt x="2140561" y="350940"/>
                </a:lnTo>
                <a:lnTo>
                  <a:pt x="2159412" y="338232"/>
                </a:lnTo>
                <a:lnTo>
                  <a:pt x="2172120" y="319381"/>
                </a:lnTo>
                <a:lnTo>
                  <a:pt x="2176779" y="296291"/>
                </a:lnTo>
                <a:lnTo>
                  <a:pt x="2176779" y="59308"/>
                </a:lnTo>
                <a:lnTo>
                  <a:pt x="2172120" y="36218"/>
                </a:lnTo>
                <a:lnTo>
                  <a:pt x="2159412" y="17367"/>
                </a:lnTo>
                <a:lnTo>
                  <a:pt x="2140561" y="4659"/>
                </a:lnTo>
                <a:lnTo>
                  <a:pt x="2117471" y="0"/>
                </a:lnTo>
                <a:close/>
              </a:path>
            </a:pathLst>
          </a:custGeom>
          <a:solidFill>
            <a:srgbClr val="0583C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6"/>
          <p:cNvSpPr/>
          <p:nvPr/>
        </p:nvSpPr>
        <p:spPr>
          <a:xfrm>
            <a:off x="2240280" y="3291840"/>
            <a:ext cx="2612136" cy="426720"/>
          </a:xfrm>
          <a:custGeom>
            <a:avLst/>
            <a:gdLst/>
            <a:ahLst/>
            <a:cxnLst/>
            <a:rect l="l" t="t" r="r" b="b"/>
            <a:pathLst>
              <a:path w="2176779" h="355600" extrusionOk="0">
                <a:moveTo>
                  <a:pt x="0" y="59308"/>
                </a:moveTo>
                <a:lnTo>
                  <a:pt x="4659" y="36218"/>
                </a:lnTo>
                <a:lnTo>
                  <a:pt x="17367" y="17367"/>
                </a:lnTo>
                <a:lnTo>
                  <a:pt x="36218" y="4659"/>
                </a:lnTo>
                <a:lnTo>
                  <a:pt x="59309" y="0"/>
                </a:lnTo>
                <a:lnTo>
                  <a:pt x="2117471" y="0"/>
                </a:lnTo>
                <a:lnTo>
                  <a:pt x="2140561" y="4659"/>
                </a:lnTo>
                <a:lnTo>
                  <a:pt x="2159412" y="17367"/>
                </a:lnTo>
                <a:lnTo>
                  <a:pt x="2172120" y="36218"/>
                </a:lnTo>
                <a:lnTo>
                  <a:pt x="2176779" y="59308"/>
                </a:lnTo>
                <a:lnTo>
                  <a:pt x="2176779" y="296291"/>
                </a:lnTo>
                <a:lnTo>
                  <a:pt x="2172120" y="319381"/>
                </a:lnTo>
                <a:lnTo>
                  <a:pt x="2159412" y="338232"/>
                </a:lnTo>
                <a:lnTo>
                  <a:pt x="2140561" y="350940"/>
                </a:lnTo>
                <a:lnTo>
                  <a:pt x="2117471" y="355600"/>
                </a:lnTo>
                <a:lnTo>
                  <a:pt x="59309" y="355600"/>
                </a:lnTo>
                <a:lnTo>
                  <a:pt x="36218" y="350940"/>
                </a:lnTo>
                <a:lnTo>
                  <a:pt x="17367" y="338232"/>
                </a:lnTo>
                <a:lnTo>
                  <a:pt x="4659" y="319381"/>
                </a:lnTo>
                <a:lnTo>
                  <a:pt x="0" y="296291"/>
                </a:lnTo>
                <a:lnTo>
                  <a:pt x="0" y="59308"/>
                </a:lnTo>
                <a:close/>
              </a:path>
            </a:pathLst>
          </a:custGeom>
          <a:noFill/>
          <a:ln w="25400" cap="flat" cmpd="sng">
            <a:solidFill>
              <a:srgbClr val="0583C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6"/>
          <p:cNvSpPr txBox="1"/>
          <p:nvPr/>
        </p:nvSpPr>
        <p:spPr>
          <a:xfrm>
            <a:off x="2519476" y="3357373"/>
            <a:ext cx="2059686" cy="273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68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Educación </a:t>
            </a:r>
            <a:r>
              <a:rPr lang="en-US" sz="1680" b="1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Terciaria</a:t>
            </a:r>
            <a:endParaRPr sz="168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6"/>
          <p:cNvSpPr/>
          <p:nvPr/>
        </p:nvSpPr>
        <p:spPr>
          <a:xfrm>
            <a:off x="3499104" y="1635253"/>
            <a:ext cx="3488436" cy="1657350"/>
          </a:xfrm>
          <a:custGeom>
            <a:avLst/>
            <a:gdLst/>
            <a:ahLst/>
            <a:cxnLst/>
            <a:rect l="l" t="t" r="r" b="b"/>
            <a:pathLst>
              <a:path w="2907029" h="1381125" extrusionOk="0">
                <a:moveTo>
                  <a:pt x="31750" y="1304544"/>
                </a:moveTo>
                <a:lnTo>
                  <a:pt x="0" y="1304544"/>
                </a:lnTo>
                <a:lnTo>
                  <a:pt x="38100" y="1380744"/>
                </a:lnTo>
                <a:lnTo>
                  <a:pt x="69850" y="1317244"/>
                </a:lnTo>
                <a:lnTo>
                  <a:pt x="31750" y="1317244"/>
                </a:lnTo>
                <a:lnTo>
                  <a:pt x="31750" y="1304544"/>
                </a:lnTo>
                <a:close/>
              </a:path>
              <a:path w="2907029" h="1381125" extrusionOk="0">
                <a:moveTo>
                  <a:pt x="2906776" y="0"/>
                </a:moveTo>
                <a:lnTo>
                  <a:pt x="34543" y="0"/>
                </a:lnTo>
                <a:lnTo>
                  <a:pt x="31750" y="2793"/>
                </a:lnTo>
                <a:lnTo>
                  <a:pt x="31750" y="1317244"/>
                </a:lnTo>
                <a:lnTo>
                  <a:pt x="44450" y="1317244"/>
                </a:lnTo>
                <a:lnTo>
                  <a:pt x="44450" y="12700"/>
                </a:lnTo>
                <a:lnTo>
                  <a:pt x="38100" y="12700"/>
                </a:lnTo>
                <a:lnTo>
                  <a:pt x="44450" y="6350"/>
                </a:lnTo>
                <a:lnTo>
                  <a:pt x="2906776" y="6350"/>
                </a:lnTo>
                <a:lnTo>
                  <a:pt x="2906776" y="0"/>
                </a:lnTo>
                <a:close/>
              </a:path>
              <a:path w="2907029" h="1381125" extrusionOk="0">
                <a:moveTo>
                  <a:pt x="76200" y="1304544"/>
                </a:moveTo>
                <a:lnTo>
                  <a:pt x="44450" y="1304544"/>
                </a:lnTo>
                <a:lnTo>
                  <a:pt x="44450" y="1317244"/>
                </a:lnTo>
                <a:lnTo>
                  <a:pt x="69850" y="1317244"/>
                </a:lnTo>
                <a:lnTo>
                  <a:pt x="76200" y="1304544"/>
                </a:lnTo>
                <a:close/>
              </a:path>
              <a:path w="2907029" h="1381125" extrusionOk="0">
                <a:moveTo>
                  <a:pt x="44450" y="6350"/>
                </a:moveTo>
                <a:lnTo>
                  <a:pt x="38100" y="12700"/>
                </a:lnTo>
                <a:lnTo>
                  <a:pt x="44450" y="12700"/>
                </a:lnTo>
                <a:lnTo>
                  <a:pt x="44450" y="6350"/>
                </a:lnTo>
                <a:close/>
              </a:path>
              <a:path w="2907029" h="1381125" extrusionOk="0">
                <a:moveTo>
                  <a:pt x="2906776" y="6350"/>
                </a:moveTo>
                <a:lnTo>
                  <a:pt x="44450" y="6350"/>
                </a:lnTo>
                <a:lnTo>
                  <a:pt x="44450" y="12700"/>
                </a:lnTo>
                <a:lnTo>
                  <a:pt x="2906776" y="12700"/>
                </a:lnTo>
                <a:lnTo>
                  <a:pt x="2906776" y="6350"/>
                </a:lnTo>
                <a:close/>
              </a:path>
            </a:pathLst>
          </a:custGeom>
          <a:solidFill>
            <a:srgbClr val="0583C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6"/>
          <p:cNvSpPr/>
          <p:nvPr/>
        </p:nvSpPr>
        <p:spPr>
          <a:xfrm>
            <a:off x="4852415" y="2241805"/>
            <a:ext cx="2690622" cy="1308354"/>
          </a:xfrm>
          <a:custGeom>
            <a:avLst/>
            <a:gdLst/>
            <a:ahLst/>
            <a:cxnLst/>
            <a:rect l="l" t="t" r="r" b="b"/>
            <a:pathLst>
              <a:path w="2242185" h="1090295" extrusionOk="0">
                <a:moveTo>
                  <a:pt x="76200" y="1013713"/>
                </a:moveTo>
                <a:lnTo>
                  <a:pt x="0" y="1051813"/>
                </a:lnTo>
                <a:lnTo>
                  <a:pt x="76200" y="1089913"/>
                </a:lnTo>
                <a:lnTo>
                  <a:pt x="76200" y="1058163"/>
                </a:lnTo>
                <a:lnTo>
                  <a:pt x="63500" y="1058163"/>
                </a:lnTo>
                <a:lnTo>
                  <a:pt x="63500" y="1045463"/>
                </a:lnTo>
                <a:lnTo>
                  <a:pt x="76200" y="1045463"/>
                </a:lnTo>
                <a:lnTo>
                  <a:pt x="76200" y="1013713"/>
                </a:lnTo>
                <a:close/>
              </a:path>
              <a:path w="2242185" h="1090295" extrusionOk="0">
                <a:moveTo>
                  <a:pt x="76200" y="1045463"/>
                </a:moveTo>
                <a:lnTo>
                  <a:pt x="63500" y="1045463"/>
                </a:lnTo>
                <a:lnTo>
                  <a:pt x="63500" y="1058163"/>
                </a:lnTo>
                <a:lnTo>
                  <a:pt x="76200" y="1058163"/>
                </a:lnTo>
                <a:lnTo>
                  <a:pt x="76200" y="1045463"/>
                </a:lnTo>
                <a:close/>
              </a:path>
              <a:path w="2242185" h="1090295" extrusionOk="0">
                <a:moveTo>
                  <a:pt x="1114679" y="1045463"/>
                </a:moveTo>
                <a:lnTo>
                  <a:pt x="76200" y="1045463"/>
                </a:lnTo>
                <a:lnTo>
                  <a:pt x="76200" y="1058163"/>
                </a:lnTo>
                <a:lnTo>
                  <a:pt x="1124585" y="1058163"/>
                </a:lnTo>
                <a:lnTo>
                  <a:pt x="1127379" y="1055369"/>
                </a:lnTo>
                <a:lnTo>
                  <a:pt x="1127379" y="1051813"/>
                </a:lnTo>
                <a:lnTo>
                  <a:pt x="1114679" y="1051813"/>
                </a:lnTo>
                <a:lnTo>
                  <a:pt x="1114679" y="1045463"/>
                </a:lnTo>
                <a:close/>
              </a:path>
              <a:path w="2242185" h="1090295" extrusionOk="0">
                <a:moveTo>
                  <a:pt x="2242185" y="0"/>
                </a:moveTo>
                <a:lnTo>
                  <a:pt x="1117600" y="0"/>
                </a:lnTo>
                <a:lnTo>
                  <a:pt x="1114679" y="2793"/>
                </a:lnTo>
                <a:lnTo>
                  <a:pt x="1114679" y="1051813"/>
                </a:lnTo>
                <a:lnTo>
                  <a:pt x="1121029" y="1045463"/>
                </a:lnTo>
                <a:lnTo>
                  <a:pt x="1127379" y="1045463"/>
                </a:lnTo>
                <a:lnTo>
                  <a:pt x="1127379" y="12700"/>
                </a:lnTo>
                <a:lnTo>
                  <a:pt x="1121029" y="12700"/>
                </a:lnTo>
                <a:lnTo>
                  <a:pt x="1127379" y="6350"/>
                </a:lnTo>
                <a:lnTo>
                  <a:pt x="2242185" y="6350"/>
                </a:lnTo>
                <a:lnTo>
                  <a:pt x="2242185" y="0"/>
                </a:lnTo>
                <a:close/>
              </a:path>
              <a:path w="2242185" h="1090295" extrusionOk="0">
                <a:moveTo>
                  <a:pt x="1127379" y="1045463"/>
                </a:moveTo>
                <a:lnTo>
                  <a:pt x="1121029" y="1045463"/>
                </a:lnTo>
                <a:lnTo>
                  <a:pt x="1114679" y="1051813"/>
                </a:lnTo>
                <a:lnTo>
                  <a:pt x="1127379" y="1051813"/>
                </a:lnTo>
                <a:lnTo>
                  <a:pt x="1127379" y="1045463"/>
                </a:lnTo>
                <a:close/>
              </a:path>
              <a:path w="2242185" h="1090295" extrusionOk="0">
                <a:moveTo>
                  <a:pt x="1127379" y="6350"/>
                </a:moveTo>
                <a:lnTo>
                  <a:pt x="1121029" y="12700"/>
                </a:lnTo>
                <a:lnTo>
                  <a:pt x="1127379" y="12700"/>
                </a:lnTo>
                <a:lnTo>
                  <a:pt x="1127379" y="6350"/>
                </a:lnTo>
                <a:close/>
              </a:path>
              <a:path w="2242185" h="1090295" extrusionOk="0">
                <a:moveTo>
                  <a:pt x="2242185" y="6350"/>
                </a:moveTo>
                <a:lnTo>
                  <a:pt x="1127379" y="6350"/>
                </a:lnTo>
                <a:lnTo>
                  <a:pt x="1127379" y="12700"/>
                </a:lnTo>
                <a:lnTo>
                  <a:pt x="2242185" y="12700"/>
                </a:lnTo>
                <a:lnTo>
                  <a:pt x="2242185" y="6350"/>
                </a:lnTo>
                <a:close/>
              </a:path>
            </a:pathLst>
          </a:custGeom>
          <a:solidFill>
            <a:srgbClr val="0583C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6"/>
          <p:cNvSpPr/>
          <p:nvPr/>
        </p:nvSpPr>
        <p:spPr>
          <a:xfrm>
            <a:off x="4861560" y="3012947"/>
            <a:ext cx="3162300" cy="687324"/>
          </a:xfrm>
          <a:custGeom>
            <a:avLst/>
            <a:gdLst/>
            <a:ahLst/>
            <a:cxnLst/>
            <a:rect l="l" t="t" r="r" b="b"/>
            <a:pathLst>
              <a:path w="2635250" h="572769" extrusionOk="0">
                <a:moveTo>
                  <a:pt x="76200" y="496443"/>
                </a:moveTo>
                <a:lnTo>
                  <a:pt x="0" y="534543"/>
                </a:lnTo>
                <a:lnTo>
                  <a:pt x="76200" y="572643"/>
                </a:lnTo>
                <a:lnTo>
                  <a:pt x="76200" y="540893"/>
                </a:lnTo>
                <a:lnTo>
                  <a:pt x="63500" y="540893"/>
                </a:lnTo>
                <a:lnTo>
                  <a:pt x="63500" y="528193"/>
                </a:lnTo>
                <a:lnTo>
                  <a:pt x="76200" y="528193"/>
                </a:lnTo>
                <a:lnTo>
                  <a:pt x="76200" y="496443"/>
                </a:lnTo>
                <a:close/>
              </a:path>
              <a:path w="2635250" h="572769" extrusionOk="0">
                <a:moveTo>
                  <a:pt x="76200" y="528193"/>
                </a:moveTo>
                <a:lnTo>
                  <a:pt x="63500" y="528193"/>
                </a:lnTo>
                <a:lnTo>
                  <a:pt x="63500" y="540893"/>
                </a:lnTo>
                <a:lnTo>
                  <a:pt x="76200" y="540893"/>
                </a:lnTo>
                <a:lnTo>
                  <a:pt x="76200" y="528193"/>
                </a:lnTo>
                <a:close/>
              </a:path>
              <a:path w="2635250" h="572769" extrusionOk="0">
                <a:moveTo>
                  <a:pt x="1311148" y="528193"/>
                </a:moveTo>
                <a:lnTo>
                  <a:pt x="76200" y="528193"/>
                </a:lnTo>
                <a:lnTo>
                  <a:pt x="76200" y="540893"/>
                </a:lnTo>
                <a:lnTo>
                  <a:pt x="1321053" y="540893"/>
                </a:lnTo>
                <a:lnTo>
                  <a:pt x="1323848" y="538099"/>
                </a:lnTo>
                <a:lnTo>
                  <a:pt x="1323848" y="534543"/>
                </a:lnTo>
                <a:lnTo>
                  <a:pt x="1311148" y="534543"/>
                </a:lnTo>
                <a:lnTo>
                  <a:pt x="1311148" y="528193"/>
                </a:lnTo>
                <a:close/>
              </a:path>
              <a:path w="2635250" h="572769" extrusionOk="0">
                <a:moveTo>
                  <a:pt x="2634996" y="0"/>
                </a:moveTo>
                <a:lnTo>
                  <a:pt x="1314069" y="0"/>
                </a:lnTo>
                <a:lnTo>
                  <a:pt x="1311148" y="2793"/>
                </a:lnTo>
                <a:lnTo>
                  <a:pt x="1311148" y="534543"/>
                </a:lnTo>
                <a:lnTo>
                  <a:pt x="1317498" y="528193"/>
                </a:lnTo>
                <a:lnTo>
                  <a:pt x="1323848" y="528193"/>
                </a:lnTo>
                <a:lnTo>
                  <a:pt x="1323848" y="12700"/>
                </a:lnTo>
                <a:lnTo>
                  <a:pt x="1317498" y="12700"/>
                </a:lnTo>
                <a:lnTo>
                  <a:pt x="1323848" y="6350"/>
                </a:lnTo>
                <a:lnTo>
                  <a:pt x="2634996" y="6350"/>
                </a:lnTo>
                <a:lnTo>
                  <a:pt x="2634996" y="0"/>
                </a:lnTo>
                <a:close/>
              </a:path>
              <a:path w="2635250" h="572769" extrusionOk="0">
                <a:moveTo>
                  <a:pt x="1323848" y="528193"/>
                </a:moveTo>
                <a:lnTo>
                  <a:pt x="1317498" y="528193"/>
                </a:lnTo>
                <a:lnTo>
                  <a:pt x="1311148" y="534543"/>
                </a:lnTo>
                <a:lnTo>
                  <a:pt x="1323848" y="534543"/>
                </a:lnTo>
                <a:lnTo>
                  <a:pt x="1323848" y="528193"/>
                </a:lnTo>
                <a:close/>
              </a:path>
              <a:path w="2635250" h="572769" extrusionOk="0">
                <a:moveTo>
                  <a:pt x="1323848" y="6350"/>
                </a:moveTo>
                <a:lnTo>
                  <a:pt x="1317498" y="12700"/>
                </a:lnTo>
                <a:lnTo>
                  <a:pt x="1323848" y="12700"/>
                </a:lnTo>
                <a:lnTo>
                  <a:pt x="1323848" y="6350"/>
                </a:lnTo>
                <a:close/>
              </a:path>
              <a:path w="2635250" h="572769" extrusionOk="0">
                <a:moveTo>
                  <a:pt x="2634996" y="6350"/>
                </a:moveTo>
                <a:lnTo>
                  <a:pt x="1323848" y="6350"/>
                </a:lnTo>
                <a:lnTo>
                  <a:pt x="1323848" y="12700"/>
                </a:lnTo>
                <a:lnTo>
                  <a:pt x="2634996" y="12700"/>
                </a:lnTo>
                <a:lnTo>
                  <a:pt x="2634996" y="6350"/>
                </a:lnTo>
                <a:close/>
              </a:path>
            </a:pathLst>
          </a:custGeom>
          <a:solidFill>
            <a:srgbClr val="ED2B2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6"/>
          <p:cNvSpPr/>
          <p:nvPr/>
        </p:nvSpPr>
        <p:spPr>
          <a:xfrm>
            <a:off x="3499104" y="3718561"/>
            <a:ext cx="4611624" cy="1507998"/>
          </a:xfrm>
          <a:custGeom>
            <a:avLst/>
            <a:gdLst/>
            <a:ahLst/>
            <a:cxnLst/>
            <a:rect l="l" t="t" r="r" b="b"/>
            <a:pathLst>
              <a:path w="3843020" h="1256664" extrusionOk="0">
                <a:moveTo>
                  <a:pt x="44450" y="63500"/>
                </a:moveTo>
                <a:lnTo>
                  <a:pt x="31750" y="63500"/>
                </a:lnTo>
                <a:lnTo>
                  <a:pt x="31750" y="1253236"/>
                </a:lnTo>
                <a:lnTo>
                  <a:pt x="34543" y="1256157"/>
                </a:lnTo>
                <a:lnTo>
                  <a:pt x="3839972" y="1256157"/>
                </a:lnTo>
                <a:lnTo>
                  <a:pt x="3842893" y="1253236"/>
                </a:lnTo>
                <a:lnTo>
                  <a:pt x="3842893" y="1249807"/>
                </a:lnTo>
                <a:lnTo>
                  <a:pt x="44450" y="1249807"/>
                </a:lnTo>
                <a:lnTo>
                  <a:pt x="38100" y="1243457"/>
                </a:lnTo>
                <a:lnTo>
                  <a:pt x="44450" y="1243457"/>
                </a:lnTo>
                <a:lnTo>
                  <a:pt x="44450" y="63500"/>
                </a:lnTo>
                <a:close/>
              </a:path>
              <a:path w="3843020" h="1256664" extrusionOk="0">
                <a:moveTo>
                  <a:pt x="44450" y="1243457"/>
                </a:moveTo>
                <a:lnTo>
                  <a:pt x="38100" y="1243457"/>
                </a:lnTo>
                <a:lnTo>
                  <a:pt x="44450" y="1249807"/>
                </a:lnTo>
                <a:lnTo>
                  <a:pt x="44450" y="1243457"/>
                </a:lnTo>
                <a:close/>
              </a:path>
              <a:path w="3843020" h="1256664" extrusionOk="0">
                <a:moveTo>
                  <a:pt x="3830193" y="1243457"/>
                </a:moveTo>
                <a:lnTo>
                  <a:pt x="44450" y="1243457"/>
                </a:lnTo>
                <a:lnTo>
                  <a:pt x="44450" y="1249807"/>
                </a:lnTo>
                <a:lnTo>
                  <a:pt x="3830193" y="1249807"/>
                </a:lnTo>
                <a:lnTo>
                  <a:pt x="3830193" y="1243457"/>
                </a:lnTo>
                <a:close/>
              </a:path>
              <a:path w="3843020" h="1256664" extrusionOk="0">
                <a:moveTo>
                  <a:pt x="3842893" y="956944"/>
                </a:moveTo>
                <a:lnTo>
                  <a:pt x="3830193" y="956944"/>
                </a:lnTo>
                <a:lnTo>
                  <a:pt x="3830193" y="1249807"/>
                </a:lnTo>
                <a:lnTo>
                  <a:pt x="3836543" y="1243457"/>
                </a:lnTo>
                <a:lnTo>
                  <a:pt x="3842893" y="1243457"/>
                </a:lnTo>
                <a:lnTo>
                  <a:pt x="3842893" y="956944"/>
                </a:lnTo>
                <a:close/>
              </a:path>
              <a:path w="3843020" h="1256664" extrusionOk="0">
                <a:moveTo>
                  <a:pt x="3842893" y="1243457"/>
                </a:moveTo>
                <a:lnTo>
                  <a:pt x="3836543" y="1243457"/>
                </a:lnTo>
                <a:lnTo>
                  <a:pt x="3830193" y="1249807"/>
                </a:lnTo>
                <a:lnTo>
                  <a:pt x="3842893" y="1249807"/>
                </a:lnTo>
                <a:lnTo>
                  <a:pt x="3842893" y="1243457"/>
                </a:lnTo>
                <a:close/>
              </a:path>
              <a:path w="3843020" h="1256664" extrusionOk="0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3843020" h="1256664" extrusionOk="0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583C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6"/>
          <p:cNvSpPr/>
          <p:nvPr/>
        </p:nvSpPr>
        <p:spPr>
          <a:xfrm>
            <a:off x="3823715" y="3733800"/>
            <a:ext cx="3755136" cy="1805940"/>
          </a:xfrm>
          <a:custGeom>
            <a:avLst/>
            <a:gdLst/>
            <a:ahLst/>
            <a:cxnLst/>
            <a:rect l="l" t="t" r="r" b="b"/>
            <a:pathLst>
              <a:path w="3129279" h="1504950" extrusionOk="0">
                <a:moveTo>
                  <a:pt x="32379" y="75789"/>
                </a:moveTo>
                <a:lnTo>
                  <a:pt x="31750" y="1502067"/>
                </a:lnTo>
                <a:lnTo>
                  <a:pt x="34543" y="1504911"/>
                </a:lnTo>
                <a:lnTo>
                  <a:pt x="3129153" y="1504911"/>
                </a:lnTo>
                <a:lnTo>
                  <a:pt x="3129153" y="1498561"/>
                </a:lnTo>
                <a:lnTo>
                  <a:pt x="44450" y="1498561"/>
                </a:lnTo>
                <a:lnTo>
                  <a:pt x="38100" y="1492211"/>
                </a:lnTo>
                <a:lnTo>
                  <a:pt x="44452" y="1492211"/>
                </a:lnTo>
                <a:lnTo>
                  <a:pt x="45079" y="76425"/>
                </a:lnTo>
                <a:lnTo>
                  <a:pt x="32379" y="75789"/>
                </a:lnTo>
                <a:close/>
              </a:path>
              <a:path w="3129279" h="1504950" extrusionOk="0">
                <a:moveTo>
                  <a:pt x="44452" y="1492211"/>
                </a:moveTo>
                <a:lnTo>
                  <a:pt x="38100" y="1492211"/>
                </a:lnTo>
                <a:lnTo>
                  <a:pt x="44450" y="1498561"/>
                </a:lnTo>
                <a:lnTo>
                  <a:pt x="44452" y="1492211"/>
                </a:lnTo>
                <a:close/>
              </a:path>
              <a:path w="3129279" h="1504950" extrusionOk="0">
                <a:moveTo>
                  <a:pt x="3129153" y="1492211"/>
                </a:moveTo>
                <a:lnTo>
                  <a:pt x="44452" y="1492211"/>
                </a:lnTo>
                <a:lnTo>
                  <a:pt x="44450" y="1498561"/>
                </a:lnTo>
                <a:lnTo>
                  <a:pt x="3129153" y="1498561"/>
                </a:lnTo>
                <a:lnTo>
                  <a:pt x="3129153" y="1492211"/>
                </a:lnTo>
                <a:close/>
              </a:path>
              <a:path w="3129279" h="1504950" extrusionOk="0">
                <a:moveTo>
                  <a:pt x="69674" y="63373"/>
                </a:moveTo>
                <a:lnTo>
                  <a:pt x="45084" y="63373"/>
                </a:lnTo>
                <a:lnTo>
                  <a:pt x="45079" y="76425"/>
                </a:lnTo>
                <a:lnTo>
                  <a:pt x="76072" y="77977"/>
                </a:lnTo>
                <a:lnTo>
                  <a:pt x="69674" y="63373"/>
                </a:lnTo>
                <a:close/>
              </a:path>
              <a:path w="3129279" h="1504950" extrusionOk="0">
                <a:moveTo>
                  <a:pt x="45084" y="63373"/>
                </a:moveTo>
                <a:lnTo>
                  <a:pt x="32384" y="63373"/>
                </a:lnTo>
                <a:lnTo>
                  <a:pt x="32379" y="75789"/>
                </a:lnTo>
                <a:lnTo>
                  <a:pt x="45079" y="76425"/>
                </a:lnTo>
                <a:lnTo>
                  <a:pt x="45084" y="63373"/>
                </a:lnTo>
                <a:close/>
              </a:path>
              <a:path w="3129279" h="1504950" extrusionOk="0">
                <a:moveTo>
                  <a:pt x="41909" y="0"/>
                </a:moveTo>
                <a:lnTo>
                  <a:pt x="0" y="74168"/>
                </a:lnTo>
                <a:lnTo>
                  <a:pt x="32379" y="75789"/>
                </a:lnTo>
                <a:lnTo>
                  <a:pt x="32384" y="63373"/>
                </a:lnTo>
                <a:lnTo>
                  <a:pt x="69674" y="63373"/>
                </a:lnTo>
                <a:lnTo>
                  <a:pt x="41909" y="0"/>
                </a:lnTo>
                <a:close/>
              </a:path>
            </a:pathLst>
          </a:custGeom>
          <a:solidFill>
            <a:srgbClr val="ED2B2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6"/>
          <p:cNvSpPr/>
          <p:nvPr/>
        </p:nvSpPr>
        <p:spPr>
          <a:xfrm>
            <a:off x="4151833" y="3733801"/>
            <a:ext cx="2838450" cy="2431542"/>
          </a:xfrm>
          <a:custGeom>
            <a:avLst/>
            <a:gdLst/>
            <a:ahLst/>
            <a:cxnLst/>
            <a:rect l="l" t="t" r="r" b="b"/>
            <a:pathLst>
              <a:path w="2365375" h="2026285" extrusionOk="0">
                <a:moveTo>
                  <a:pt x="32128" y="75967"/>
                </a:moveTo>
                <a:lnTo>
                  <a:pt x="31750" y="2023402"/>
                </a:lnTo>
                <a:lnTo>
                  <a:pt x="34670" y="2026246"/>
                </a:lnTo>
                <a:lnTo>
                  <a:pt x="2364993" y="2026246"/>
                </a:lnTo>
                <a:lnTo>
                  <a:pt x="2364993" y="2019896"/>
                </a:lnTo>
                <a:lnTo>
                  <a:pt x="44450" y="2019896"/>
                </a:lnTo>
                <a:lnTo>
                  <a:pt x="38100" y="2013546"/>
                </a:lnTo>
                <a:lnTo>
                  <a:pt x="44451" y="2013546"/>
                </a:lnTo>
                <a:lnTo>
                  <a:pt x="44828" y="76327"/>
                </a:lnTo>
                <a:lnTo>
                  <a:pt x="32128" y="75967"/>
                </a:lnTo>
                <a:close/>
              </a:path>
              <a:path w="2365375" h="2026285" extrusionOk="0">
                <a:moveTo>
                  <a:pt x="44451" y="2013546"/>
                </a:moveTo>
                <a:lnTo>
                  <a:pt x="38100" y="2013546"/>
                </a:lnTo>
                <a:lnTo>
                  <a:pt x="44450" y="2019896"/>
                </a:lnTo>
                <a:lnTo>
                  <a:pt x="44451" y="2013546"/>
                </a:lnTo>
                <a:close/>
              </a:path>
              <a:path w="2365375" h="2026285" extrusionOk="0">
                <a:moveTo>
                  <a:pt x="2364993" y="2013546"/>
                </a:moveTo>
                <a:lnTo>
                  <a:pt x="44451" y="2013546"/>
                </a:lnTo>
                <a:lnTo>
                  <a:pt x="44450" y="2019896"/>
                </a:lnTo>
                <a:lnTo>
                  <a:pt x="2364993" y="2019896"/>
                </a:lnTo>
                <a:lnTo>
                  <a:pt x="2364993" y="2013546"/>
                </a:lnTo>
                <a:close/>
              </a:path>
              <a:path w="2365375" h="2026285" extrusionOk="0">
                <a:moveTo>
                  <a:pt x="69815" y="63500"/>
                </a:moveTo>
                <a:lnTo>
                  <a:pt x="44831" y="63500"/>
                </a:lnTo>
                <a:lnTo>
                  <a:pt x="44828" y="76327"/>
                </a:lnTo>
                <a:lnTo>
                  <a:pt x="76200" y="77216"/>
                </a:lnTo>
                <a:lnTo>
                  <a:pt x="69815" y="63500"/>
                </a:lnTo>
                <a:close/>
              </a:path>
              <a:path w="2365375" h="2026285" extrusionOk="0">
                <a:moveTo>
                  <a:pt x="44831" y="63500"/>
                </a:moveTo>
                <a:lnTo>
                  <a:pt x="32131" y="63500"/>
                </a:lnTo>
                <a:lnTo>
                  <a:pt x="32128" y="75967"/>
                </a:lnTo>
                <a:lnTo>
                  <a:pt x="44828" y="76327"/>
                </a:lnTo>
                <a:lnTo>
                  <a:pt x="44831" y="63500"/>
                </a:lnTo>
                <a:close/>
              </a:path>
              <a:path w="2365375" h="2026285" extrusionOk="0">
                <a:moveTo>
                  <a:pt x="40258" y="0"/>
                </a:moveTo>
                <a:lnTo>
                  <a:pt x="0" y="75056"/>
                </a:lnTo>
                <a:lnTo>
                  <a:pt x="32128" y="75967"/>
                </a:lnTo>
                <a:lnTo>
                  <a:pt x="32131" y="63500"/>
                </a:lnTo>
                <a:lnTo>
                  <a:pt x="69815" y="63500"/>
                </a:lnTo>
                <a:lnTo>
                  <a:pt x="40258" y="0"/>
                </a:lnTo>
                <a:close/>
              </a:path>
            </a:pathLst>
          </a:custGeom>
          <a:solidFill>
            <a:srgbClr val="0583C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6"/>
          <p:cNvSpPr/>
          <p:nvPr/>
        </p:nvSpPr>
        <p:spPr>
          <a:xfrm>
            <a:off x="4431487" y="3733801"/>
            <a:ext cx="3690366" cy="507491"/>
          </a:xfrm>
          <a:custGeom>
            <a:avLst/>
            <a:gdLst/>
            <a:ahLst/>
            <a:cxnLst/>
            <a:rect l="l" t="t" r="r" b="b"/>
            <a:pathLst>
              <a:path w="3075304" h="422910" extrusionOk="0">
                <a:moveTo>
                  <a:pt x="31872" y="76179"/>
                </a:moveTo>
                <a:lnTo>
                  <a:pt x="31750" y="419607"/>
                </a:lnTo>
                <a:lnTo>
                  <a:pt x="34670" y="422401"/>
                </a:lnTo>
                <a:lnTo>
                  <a:pt x="3072130" y="422401"/>
                </a:lnTo>
                <a:lnTo>
                  <a:pt x="3074923" y="419607"/>
                </a:lnTo>
                <a:lnTo>
                  <a:pt x="3074923" y="416051"/>
                </a:lnTo>
                <a:lnTo>
                  <a:pt x="44450" y="416051"/>
                </a:lnTo>
                <a:lnTo>
                  <a:pt x="38100" y="409701"/>
                </a:lnTo>
                <a:lnTo>
                  <a:pt x="44452" y="409701"/>
                </a:lnTo>
                <a:lnTo>
                  <a:pt x="44572" y="76221"/>
                </a:lnTo>
                <a:lnTo>
                  <a:pt x="31872" y="76179"/>
                </a:lnTo>
                <a:close/>
              </a:path>
              <a:path w="3075304" h="422910" extrusionOk="0">
                <a:moveTo>
                  <a:pt x="44452" y="409701"/>
                </a:moveTo>
                <a:lnTo>
                  <a:pt x="38100" y="409701"/>
                </a:lnTo>
                <a:lnTo>
                  <a:pt x="44450" y="416051"/>
                </a:lnTo>
                <a:lnTo>
                  <a:pt x="44452" y="409701"/>
                </a:lnTo>
                <a:close/>
              </a:path>
              <a:path w="3075304" h="422910" extrusionOk="0">
                <a:moveTo>
                  <a:pt x="3062223" y="409701"/>
                </a:moveTo>
                <a:lnTo>
                  <a:pt x="44452" y="409701"/>
                </a:lnTo>
                <a:lnTo>
                  <a:pt x="44450" y="416051"/>
                </a:lnTo>
                <a:lnTo>
                  <a:pt x="3062223" y="416051"/>
                </a:lnTo>
                <a:lnTo>
                  <a:pt x="3062223" y="409701"/>
                </a:lnTo>
                <a:close/>
              </a:path>
              <a:path w="3075304" h="422910" extrusionOk="0">
                <a:moveTo>
                  <a:pt x="3074923" y="217931"/>
                </a:moveTo>
                <a:lnTo>
                  <a:pt x="3062223" y="217931"/>
                </a:lnTo>
                <a:lnTo>
                  <a:pt x="3062223" y="416051"/>
                </a:lnTo>
                <a:lnTo>
                  <a:pt x="3068573" y="409701"/>
                </a:lnTo>
                <a:lnTo>
                  <a:pt x="3074923" y="409701"/>
                </a:lnTo>
                <a:lnTo>
                  <a:pt x="3074923" y="217931"/>
                </a:lnTo>
                <a:close/>
              </a:path>
              <a:path w="3075304" h="422910" extrusionOk="0">
                <a:moveTo>
                  <a:pt x="3074923" y="409701"/>
                </a:moveTo>
                <a:lnTo>
                  <a:pt x="3068573" y="409701"/>
                </a:lnTo>
                <a:lnTo>
                  <a:pt x="3062223" y="416051"/>
                </a:lnTo>
                <a:lnTo>
                  <a:pt x="3074923" y="416051"/>
                </a:lnTo>
                <a:lnTo>
                  <a:pt x="3074923" y="409701"/>
                </a:lnTo>
                <a:close/>
              </a:path>
              <a:path w="3075304" h="422910" extrusionOk="0">
                <a:moveTo>
                  <a:pt x="69839" y="63500"/>
                </a:moveTo>
                <a:lnTo>
                  <a:pt x="44576" y="63500"/>
                </a:lnTo>
                <a:lnTo>
                  <a:pt x="44572" y="76221"/>
                </a:lnTo>
                <a:lnTo>
                  <a:pt x="76199" y="76326"/>
                </a:lnTo>
                <a:lnTo>
                  <a:pt x="69839" y="63500"/>
                </a:lnTo>
                <a:close/>
              </a:path>
              <a:path w="3075304" h="422910" extrusionOk="0">
                <a:moveTo>
                  <a:pt x="44576" y="63500"/>
                </a:moveTo>
                <a:lnTo>
                  <a:pt x="31876" y="63500"/>
                </a:lnTo>
                <a:lnTo>
                  <a:pt x="31872" y="76179"/>
                </a:lnTo>
                <a:lnTo>
                  <a:pt x="44572" y="76221"/>
                </a:lnTo>
                <a:lnTo>
                  <a:pt x="44576" y="63500"/>
                </a:lnTo>
                <a:close/>
              </a:path>
              <a:path w="3075304" h="422910" extrusionOk="0">
                <a:moveTo>
                  <a:pt x="38354" y="0"/>
                </a:moveTo>
                <a:lnTo>
                  <a:pt x="0" y="76073"/>
                </a:lnTo>
                <a:lnTo>
                  <a:pt x="31872" y="76179"/>
                </a:lnTo>
                <a:lnTo>
                  <a:pt x="31876" y="63500"/>
                </a:lnTo>
                <a:lnTo>
                  <a:pt x="69839" y="63500"/>
                </a:lnTo>
                <a:lnTo>
                  <a:pt x="38354" y="0"/>
                </a:lnTo>
                <a:close/>
              </a:path>
            </a:pathLst>
          </a:custGeom>
          <a:solidFill>
            <a:srgbClr val="0583C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6"/>
          <p:cNvSpPr txBox="1"/>
          <p:nvPr/>
        </p:nvSpPr>
        <p:spPr>
          <a:xfrm>
            <a:off x="3575305" y="1240078"/>
            <a:ext cx="2340102" cy="218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320" b="1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Modelo Educativo Municipal:</a:t>
            </a:r>
            <a:endParaRPr sz="132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6"/>
          <p:cNvSpPr txBox="1"/>
          <p:nvPr/>
        </p:nvSpPr>
        <p:spPr>
          <a:xfrm>
            <a:off x="3575304" y="1444294"/>
            <a:ext cx="1697736" cy="18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080" b="1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Pertinencia, Permanencia</a:t>
            </a:r>
            <a:endParaRPr sz="108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6"/>
          <p:cNvSpPr txBox="1"/>
          <p:nvPr/>
        </p:nvSpPr>
        <p:spPr>
          <a:xfrm>
            <a:off x="5116069" y="3842765"/>
            <a:ext cx="2673858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320" b="1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Desarrollo de Competencias:</a:t>
            </a:r>
            <a:endParaRPr sz="132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240">
              <a:spcBef>
                <a:spcPts val="24"/>
              </a:spcBef>
            </a:pPr>
            <a:r>
              <a:rPr lang="en-US" sz="1080" b="1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Formación Docente, Currículos, Calidad,</a:t>
            </a:r>
            <a:endParaRPr sz="108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6"/>
          <p:cNvSpPr txBox="1"/>
          <p:nvPr/>
        </p:nvSpPr>
        <p:spPr>
          <a:xfrm>
            <a:off x="4547615" y="4821554"/>
            <a:ext cx="2756154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320" b="1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Competencias Socioemocionales:</a:t>
            </a:r>
            <a:endParaRPr sz="132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240">
              <a:spcBef>
                <a:spcPts val="30"/>
              </a:spcBef>
            </a:pPr>
            <a:r>
              <a:rPr lang="en-US" sz="1080" b="1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Salud Mental, Convivencia</a:t>
            </a:r>
            <a:endParaRPr sz="108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6"/>
          <p:cNvSpPr txBox="1"/>
          <p:nvPr/>
        </p:nvSpPr>
        <p:spPr>
          <a:xfrm>
            <a:off x="4233215" y="5764530"/>
            <a:ext cx="2275332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320" b="1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Liderazgo y Seguimiento:</a:t>
            </a:r>
            <a:endParaRPr sz="132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240">
              <a:spcBef>
                <a:spcPts val="24"/>
              </a:spcBef>
            </a:pPr>
            <a:r>
              <a:rPr lang="en-US" sz="1080" b="1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Implementación modelo educativo</a:t>
            </a:r>
            <a:endParaRPr sz="108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6"/>
          <p:cNvSpPr txBox="1"/>
          <p:nvPr/>
        </p:nvSpPr>
        <p:spPr>
          <a:xfrm>
            <a:off x="4353001" y="2224963"/>
            <a:ext cx="1731264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320" b="1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Desarrollo Cognitivo:</a:t>
            </a:r>
            <a:endParaRPr sz="132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240">
              <a:spcBef>
                <a:spcPts val="30"/>
              </a:spcBef>
            </a:pPr>
            <a:r>
              <a:rPr lang="en-US" sz="1080" b="1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Transiciones Armónicas</a:t>
            </a:r>
            <a:endParaRPr sz="108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43076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1377696" y="120700"/>
            <a:ext cx="8121396" cy="847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6740" rIns="0" bIns="0" rtlCol="0" anchor="t" anchorCtr="0">
            <a:spAutoFit/>
          </a:bodyPr>
          <a:lstStyle/>
          <a:p>
            <a:pPr marL="15240">
              <a:lnSpc>
                <a:spcPct val="100000"/>
              </a:lnSpc>
              <a:spcBef>
                <a:spcPts val="0"/>
              </a:spcBef>
            </a:pPr>
            <a:r>
              <a:rPr lang="en-US" sz="2700" dirty="0"/>
              <a:t>PLAN MAESTRO DE EDUCACIÓN Y EDUCACIÓN TERCIARIA.</a:t>
            </a:r>
            <a:endParaRPr sz="2700" dirty="0"/>
          </a:p>
          <a:p>
            <a:pPr marL="15240">
              <a:lnSpc>
                <a:spcPct val="100000"/>
              </a:lnSpc>
              <a:spcBef>
                <a:spcPts val="0"/>
              </a:spcBef>
            </a:pPr>
            <a:r>
              <a:rPr lang="en-US" sz="2700" dirty="0" err="1">
                <a:solidFill>
                  <a:srgbClr val="F7872C"/>
                </a:solidFill>
              </a:rPr>
              <a:t>Retos</a:t>
            </a:r>
            <a:r>
              <a:rPr lang="en-US" sz="2700" dirty="0">
                <a:solidFill>
                  <a:srgbClr val="F7872C"/>
                </a:solidFill>
              </a:rPr>
              <a:t> y </a:t>
            </a:r>
            <a:r>
              <a:rPr lang="en-US" sz="2700" dirty="0" err="1">
                <a:solidFill>
                  <a:srgbClr val="F7872C"/>
                </a:solidFill>
              </a:rPr>
              <a:t>Recomendaciones</a:t>
            </a:r>
            <a:r>
              <a:rPr lang="en-US" sz="2700" dirty="0">
                <a:solidFill>
                  <a:srgbClr val="F7872C"/>
                </a:solidFill>
              </a:rPr>
              <a:t> PMEY 2020-2034</a:t>
            </a:r>
            <a:endParaRPr sz="2700" dirty="0"/>
          </a:p>
        </p:txBody>
      </p:sp>
      <p:sp>
        <p:nvSpPr>
          <p:cNvPr id="295" name="Google Shape;295;p7"/>
          <p:cNvSpPr/>
          <p:nvPr/>
        </p:nvSpPr>
        <p:spPr>
          <a:xfrm>
            <a:off x="609601" y="4925289"/>
            <a:ext cx="5094030" cy="193270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7"/>
          <p:cNvSpPr/>
          <p:nvPr/>
        </p:nvSpPr>
        <p:spPr>
          <a:xfrm>
            <a:off x="609600" y="0"/>
            <a:ext cx="573024" cy="1100328"/>
          </a:xfrm>
          <a:custGeom>
            <a:avLst/>
            <a:gdLst/>
            <a:ahLst/>
            <a:cxnLst/>
            <a:rect l="l" t="t" r="r" b="b"/>
            <a:pathLst>
              <a:path w="477520" h="916940" extrusionOk="0">
                <a:moveTo>
                  <a:pt x="0" y="916939"/>
                </a:moveTo>
                <a:lnTo>
                  <a:pt x="477518" y="916939"/>
                </a:lnTo>
                <a:lnTo>
                  <a:pt x="477518" y="0"/>
                </a:lnTo>
                <a:lnTo>
                  <a:pt x="0" y="0"/>
                </a:lnTo>
                <a:lnTo>
                  <a:pt x="0" y="916939"/>
                </a:lnTo>
                <a:close/>
              </a:path>
            </a:pathLst>
          </a:custGeom>
          <a:solidFill>
            <a:srgbClr val="001F5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7"/>
          <p:cNvSpPr/>
          <p:nvPr/>
        </p:nvSpPr>
        <p:spPr>
          <a:xfrm>
            <a:off x="1421891" y="1219200"/>
            <a:ext cx="4091940" cy="451104"/>
          </a:xfrm>
          <a:custGeom>
            <a:avLst/>
            <a:gdLst/>
            <a:ahLst/>
            <a:cxnLst/>
            <a:rect l="l" t="t" r="r" b="b"/>
            <a:pathLst>
              <a:path w="3409950" h="375919" extrusionOk="0">
                <a:moveTo>
                  <a:pt x="3333623" y="31750"/>
                </a:moveTo>
                <a:lnTo>
                  <a:pt x="2844" y="31750"/>
                </a:lnTo>
                <a:lnTo>
                  <a:pt x="0" y="34544"/>
                </a:lnTo>
                <a:lnTo>
                  <a:pt x="0" y="375920"/>
                </a:lnTo>
                <a:lnTo>
                  <a:pt x="12700" y="375920"/>
                </a:lnTo>
                <a:lnTo>
                  <a:pt x="12700" y="44450"/>
                </a:lnTo>
                <a:lnTo>
                  <a:pt x="6350" y="44450"/>
                </a:lnTo>
                <a:lnTo>
                  <a:pt x="12700" y="38100"/>
                </a:lnTo>
                <a:lnTo>
                  <a:pt x="3333623" y="38100"/>
                </a:lnTo>
                <a:lnTo>
                  <a:pt x="3333623" y="31750"/>
                </a:lnTo>
                <a:close/>
              </a:path>
              <a:path w="3409950" h="375919" extrusionOk="0">
                <a:moveTo>
                  <a:pt x="3333623" y="0"/>
                </a:moveTo>
                <a:lnTo>
                  <a:pt x="3333623" y="76200"/>
                </a:lnTo>
                <a:lnTo>
                  <a:pt x="3397123" y="44450"/>
                </a:lnTo>
                <a:lnTo>
                  <a:pt x="3346323" y="44450"/>
                </a:lnTo>
                <a:lnTo>
                  <a:pt x="3346323" y="31750"/>
                </a:lnTo>
                <a:lnTo>
                  <a:pt x="3397123" y="31750"/>
                </a:lnTo>
                <a:lnTo>
                  <a:pt x="3333623" y="0"/>
                </a:lnTo>
                <a:close/>
              </a:path>
              <a:path w="3409950" h="375919" extrusionOk="0">
                <a:moveTo>
                  <a:pt x="12700" y="38100"/>
                </a:moveTo>
                <a:lnTo>
                  <a:pt x="6350" y="44450"/>
                </a:lnTo>
                <a:lnTo>
                  <a:pt x="12700" y="44450"/>
                </a:lnTo>
                <a:lnTo>
                  <a:pt x="12700" y="38100"/>
                </a:lnTo>
                <a:close/>
              </a:path>
              <a:path w="3409950" h="375919" extrusionOk="0">
                <a:moveTo>
                  <a:pt x="3333623" y="38100"/>
                </a:moveTo>
                <a:lnTo>
                  <a:pt x="12700" y="38100"/>
                </a:lnTo>
                <a:lnTo>
                  <a:pt x="12700" y="44450"/>
                </a:lnTo>
                <a:lnTo>
                  <a:pt x="3333623" y="44450"/>
                </a:lnTo>
                <a:lnTo>
                  <a:pt x="3333623" y="38100"/>
                </a:lnTo>
                <a:close/>
              </a:path>
              <a:path w="3409950" h="375919" extrusionOk="0">
                <a:moveTo>
                  <a:pt x="3397123" y="31750"/>
                </a:moveTo>
                <a:lnTo>
                  <a:pt x="3346323" y="31750"/>
                </a:lnTo>
                <a:lnTo>
                  <a:pt x="3346323" y="44450"/>
                </a:lnTo>
                <a:lnTo>
                  <a:pt x="3397123" y="44450"/>
                </a:lnTo>
                <a:lnTo>
                  <a:pt x="3409823" y="38100"/>
                </a:lnTo>
                <a:lnTo>
                  <a:pt x="3397123" y="31750"/>
                </a:lnTo>
                <a:close/>
              </a:path>
            </a:pathLst>
          </a:custGeom>
          <a:solidFill>
            <a:srgbClr val="84C64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7"/>
          <p:cNvSpPr/>
          <p:nvPr/>
        </p:nvSpPr>
        <p:spPr>
          <a:xfrm>
            <a:off x="1283208" y="2459735"/>
            <a:ext cx="2279904" cy="243840"/>
          </a:xfrm>
          <a:custGeom>
            <a:avLst/>
            <a:gdLst/>
            <a:ahLst/>
            <a:cxnLst/>
            <a:rect l="l" t="t" r="r" b="b"/>
            <a:pathLst>
              <a:path w="1899920" h="203200" extrusionOk="0">
                <a:moveTo>
                  <a:pt x="1866011" y="0"/>
                </a:moveTo>
                <a:lnTo>
                  <a:pt x="33870" y="0"/>
                </a:lnTo>
                <a:lnTo>
                  <a:pt x="20686" y="2655"/>
                </a:lnTo>
                <a:lnTo>
                  <a:pt x="9920" y="9906"/>
                </a:lnTo>
                <a:lnTo>
                  <a:pt x="2661" y="20681"/>
                </a:lnTo>
                <a:lnTo>
                  <a:pt x="0" y="33909"/>
                </a:lnTo>
                <a:lnTo>
                  <a:pt x="0" y="169291"/>
                </a:lnTo>
                <a:lnTo>
                  <a:pt x="2661" y="182518"/>
                </a:lnTo>
                <a:lnTo>
                  <a:pt x="9920" y="193294"/>
                </a:lnTo>
                <a:lnTo>
                  <a:pt x="20686" y="200544"/>
                </a:lnTo>
                <a:lnTo>
                  <a:pt x="33870" y="203200"/>
                </a:lnTo>
                <a:lnTo>
                  <a:pt x="1866011" y="203200"/>
                </a:lnTo>
                <a:lnTo>
                  <a:pt x="1879238" y="200544"/>
                </a:lnTo>
                <a:lnTo>
                  <a:pt x="1890014" y="193294"/>
                </a:lnTo>
                <a:lnTo>
                  <a:pt x="1897264" y="182518"/>
                </a:lnTo>
                <a:lnTo>
                  <a:pt x="1899920" y="169291"/>
                </a:lnTo>
                <a:lnTo>
                  <a:pt x="1899920" y="33909"/>
                </a:lnTo>
                <a:lnTo>
                  <a:pt x="1897264" y="20681"/>
                </a:lnTo>
                <a:lnTo>
                  <a:pt x="1890014" y="9906"/>
                </a:lnTo>
                <a:lnTo>
                  <a:pt x="1879238" y="2655"/>
                </a:lnTo>
                <a:lnTo>
                  <a:pt x="1866011" y="0"/>
                </a:lnTo>
                <a:close/>
              </a:path>
            </a:pathLst>
          </a:custGeom>
          <a:solidFill>
            <a:srgbClr val="0583C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7"/>
          <p:cNvSpPr/>
          <p:nvPr/>
        </p:nvSpPr>
        <p:spPr>
          <a:xfrm>
            <a:off x="1283208" y="2459735"/>
            <a:ext cx="2279904" cy="243840"/>
          </a:xfrm>
          <a:custGeom>
            <a:avLst/>
            <a:gdLst/>
            <a:ahLst/>
            <a:cxnLst/>
            <a:rect l="l" t="t" r="r" b="b"/>
            <a:pathLst>
              <a:path w="1899920" h="203200" extrusionOk="0">
                <a:moveTo>
                  <a:pt x="0" y="33909"/>
                </a:moveTo>
                <a:lnTo>
                  <a:pt x="2661" y="20681"/>
                </a:lnTo>
                <a:lnTo>
                  <a:pt x="9920" y="9906"/>
                </a:lnTo>
                <a:lnTo>
                  <a:pt x="20686" y="2655"/>
                </a:lnTo>
                <a:lnTo>
                  <a:pt x="33870" y="0"/>
                </a:lnTo>
                <a:lnTo>
                  <a:pt x="1866011" y="0"/>
                </a:lnTo>
                <a:lnTo>
                  <a:pt x="1879238" y="2655"/>
                </a:lnTo>
                <a:lnTo>
                  <a:pt x="1890014" y="9906"/>
                </a:lnTo>
                <a:lnTo>
                  <a:pt x="1897264" y="20681"/>
                </a:lnTo>
                <a:lnTo>
                  <a:pt x="1899920" y="33909"/>
                </a:lnTo>
                <a:lnTo>
                  <a:pt x="1899920" y="169291"/>
                </a:lnTo>
                <a:lnTo>
                  <a:pt x="1897264" y="182518"/>
                </a:lnTo>
                <a:lnTo>
                  <a:pt x="1890014" y="193294"/>
                </a:lnTo>
                <a:lnTo>
                  <a:pt x="1879238" y="200544"/>
                </a:lnTo>
                <a:lnTo>
                  <a:pt x="1866011" y="203200"/>
                </a:lnTo>
                <a:lnTo>
                  <a:pt x="33870" y="203200"/>
                </a:lnTo>
                <a:lnTo>
                  <a:pt x="20686" y="200544"/>
                </a:lnTo>
                <a:lnTo>
                  <a:pt x="9920" y="193293"/>
                </a:lnTo>
                <a:lnTo>
                  <a:pt x="2661" y="182518"/>
                </a:lnTo>
                <a:lnTo>
                  <a:pt x="0" y="169291"/>
                </a:lnTo>
                <a:lnTo>
                  <a:pt x="0" y="33909"/>
                </a:lnTo>
                <a:close/>
              </a:path>
            </a:pathLst>
          </a:custGeom>
          <a:noFill/>
          <a:ln w="25400" cap="flat" cmpd="sng">
            <a:solidFill>
              <a:srgbClr val="0583C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7"/>
          <p:cNvSpPr txBox="1"/>
          <p:nvPr/>
        </p:nvSpPr>
        <p:spPr>
          <a:xfrm>
            <a:off x="1275968" y="2377863"/>
            <a:ext cx="3396996" cy="1763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1610" rIns="0" bIns="0" anchor="t" anchorCtr="0">
            <a:spAutoFit/>
          </a:bodyPr>
          <a:lstStyle/>
          <a:p>
            <a:pPr marL="129540" algn="just"/>
            <a:r>
              <a:rPr lang="en-US" sz="1680" b="1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Visión</a:t>
            </a:r>
            <a:r>
              <a:rPr lang="en-US" sz="168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80" b="1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Problemática</a:t>
            </a:r>
            <a:endParaRPr sz="168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2504" marR="6096" indent="-207264" algn="just">
              <a:spcBef>
                <a:spcPts val="384"/>
              </a:spcBef>
              <a:buClr>
                <a:srgbClr val="0583C1"/>
              </a:buClr>
              <a:buSzPts val="1200"/>
              <a:buFont typeface="Arial"/>
              <a:buChar char="•"/>
            </a:pPr>
            <a:r>
              <a:rPr lang="en-US" sz="1440" b="1" dirty="0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3 de </a:t>
            </a:r>
            <a:r>
              <a:rPr lang="en-US" sz="1440" b="1" dirty="0" err="1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cada</a:t>
            </a:r>
            <a:r>
              <a:rPr lang="en-US" sz="1440" b="1" dirty="0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 7 </a:t>
            </a:r>
            <a:r>
              <a:rPr lang="en-US" sz="1440" b="1" dirty="0" err="1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adultos</a:t>
            </a:r>
            <a:r>
              <a:rPr lang="en-US" sz="1440" b="1" dirty="0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 no </a:t>
            </a:r>
            <a:r>
              <a:rPr lang="en-US" sz="1440" b="1" dirty="0" err="1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alcanzó</a:t>
            </a:r>
            <a:r>
              <a:rPr lang="en-US" sz="1440" b="1" dirty="0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 el  </a:t>
            </a:r>
            <a:r>
              <a:rPr lang="en-US" sz="1440" b="1" dirty="0" err="1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bachillerato</a:t>
            </a:r>
            <a:r>
              <a:rPr lang="en-US" sz="1440" b="1" dirty="0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40" dirty="0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y </a:t>
            </a:r>
            <a:r>
              <a:rPr lang="en-US" sz="1440" dirty="0" err="1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requieren</a:t>
            </a:r>
            <a:r>
              <a:rPr lang="en-US" sz="1440" dirty="0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40" dirty="0" err="1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cierre</a:t>
            </a:r>
            <a:r>
              <a:rPr lang="en-US" sz="1440" dirty="0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 de  </a:t>
            </a:r>
            <a:r>
              <a:rPr lang="en-US" sz="1440" dirty="0" err="1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brechas</a:t>
            </a:r>
            <a:r>
              <a:rPr lang="en-US" sz="1440" dirty="0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4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2504" marR="8382" indent="-207264" algn="just">
              <a:spcBef>
                <a:spcPts val="366"/>
              </a:spcBef>
              <a:buClr>
                <a:srgbClr val="0583C1"/>
              </a:buClr>
              <a:buSzPts val="1200"/>
              <a:buFont typeface="Arial"/>
              <a:buChar char="•"/>
            </a:pPr>
            <a:r>
              <a:rPr lang="en-US" sz="1440" dirty="0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29.221 personas </a:t>
            </a:r>
            <a:r>
              <a:rPr lang="en-US" sz="1440" dirty="0" err="1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requieren</a:t>
            </a:r>
            <a:r>
              <a:rPr lang="en-US" sz="1440" dirty="0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 educación  </a:t>
            </a:r>
            <a:r>
              <a:rPr lang="en-US" sz="1440" b="1" dirty="0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formal y no formal </a:t>
            </a:r>
            <a:r>
              <a:rPr lang="en-US" sz="1440" dirty="0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para </a:t>
            </a:r>
            <a:r>
              <a:rPr lang="en-US" sz="1440" dirty="0" err="1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garantizar</a:t>
            </a:r>
            <a:r>
              <a:rPr lang="en-US" sz="1440" dirty="0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1440" dirty="0" err="1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oportunidades</a:t>
            </a:r>
            <a:r>
              <a:rPr lang="en-US" sz="1440" dirty="0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40" dirty="0" err="1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1440" dirty="0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 el </a:t>
            </a:r>
            <a:r>
              <a:rPr lang="en-US" sz="1440" dirty="0" err="1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mercado</a:t>
            </a:r>
            <a:r>
              <a:rPr lang="en-US" sz="1440" dirty="0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40" dirty="0" err="1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laboral</a:t>
            </a:r>
            <a:r>
              <a:rPr lang="en-US" sz="1440" dirty="0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4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7"/>
          <p:cNvSpPr/>
          <p:nvPr/>
        </p:nvSpPr>
        <p:spPr>
          <a:xfrm>
            <a:off x="1182623" y="1679447"/>
            <a:ext cx="496824" cy="524256"/>
          </a:xfrm>
          <a:custGeom>
            <a:avLst/>
            <a:gdLst/>
            <a:ahLst/>
            <a:cxnLst/>
            <a:rect l="l" t="t" r="r" b="b"/>
            <a:pathLst>
              <a:path w="414019" h="436880" extrusionOk="0">
                <a:moveTo>
                  <a:pt x="207009" y="0"/>
                </a:moveTo>
                <a:lnTo>
                  <a:pt x="159545" y="5768"/>
                </a:lnTo>
                <a:lnTo>
                  <a:pt x="115973" y="22200"/>
                </a:lnTo>
                <a:lnTo>
                  <a:pt x="77537" y="47986"/>
                </a:lnTo>
                <a:lnTo>
                  <a:pt x="45478" y="81813"/>
                </a:lnTo>
                <a:lnTo>
                  <a:pt x="21041" y="122371"/>
                </a:lnTo>
                <a:lnTo>
                  <a:pt x="5467" y="168350"/>
                </a:lnTo>
                <a:lnTo>
                  <a:pt x="0" y="218439"/>
                </a:lnTo>
                <a:lnTo>
                  <a:pt x="5467" y="268529"/>
                </a:lnTo>
                <a:lnTo>
                  <a:pt x="21041" y="314508"/>
                </a:lnTo>
                <a:lnTo>
                  <a:pt x="45478" y="355066"/>
                </a:lnTo>
                <a:lnTo>
                  <a:pt x="77537" y="388893"/>
                </a:lnTo>
                <a:lnTo>
                  <a:pt x="115973" y="414679"/>
                </a:lnTo>
                <a:lnTo>
                  <a:pt x="159545" y="431111"/>
                </a:lnTo>
                <a:lnTo>
                  <a:pt x="207009" y="436880"/>
                </a:lnTo>
                <a:lnTo>
                  <a:pt x="254474" y="431111"/>
                </a:lnTo>
                <a:lnTo>
                  <a:pt x="298046" y="414679"/>
                </a:lnTo>
                <a:lnTo>
                  <a:pt x="336482" y="388893"/>
                </a:lnTo>
                <a:lnTo>
                  <a:pt x="368541" y="355066"/>
                </a:lnTo>
                <a:lnTo>
                  <a:pt x="392978" y="314508"/>
                </a:lnTo>
                <a:lnTo>
                  <a:pt x="408552" y="268529"/>
                </a:lnTo>
                <a:lnTo>
                  <a:pt x="414020" y="218439"/>
                </a:lnTo>
                <a:lnTo>
                  <a:pt x="408552" y="168350"/>
                </a:lnTo>
                <a:lnTo>
                  <a:pt x="392978" y="122371"/>
                </a:lnTo>
                <a:lnTo>
                  <a:pt x="368541" y="81813"/>
                </a:lnTo>
                <a:lnTo>
                  <a:pt x="336482" y="47986"/>
                </a:lnTo>
                <a:lnTo>
                  <a:pt x="298046" y="22200"/>
                </a:lnTo>
                <a:lnTo>
                  <a:pt x="254474" y="5768"/>
                </a:lnTo>
                <a:lnTo>
                  <a:pt x="207009" y="0"/>
                </a:lnTo>
                <a:close/>
              </a:path>
            </a:pathLst>
          </a:custGeom>
          <a:solidFill>
            <a:srgbClr val="84C64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7"/>
          <p:cNvSpPr/>
          <p:nvPr/>
        </p:nvSpPr>
        <p:spPr>
          <a:xfrm>
            <a:off x="1182623" y="1679447"/>
            <a:ext cx="496824" cy="524256"/>
          </a:xfrm>
          <a:custGeom>
            <a:avLst/>
            <a:gdLst/>
            <a:ahLst/>
            <a:cxnLst/>
            <a:rect l="l" t="t" r="r" b="b"/>
            <a:pathLst>
              <a:path w="414019" h="436880" extrusionOk="0">
                <a:moveTo>
                  <a:pt x="0" y="218439"/>
                </a:moveTo>
                <a:lnTo>
                  <a:pt x="5467" y="168350"/>
                </a:lnTo>
                <a:lnTo>
                  <a:pt x="21041" y="122371"/>
                </a:lnTo>
                <a:lnTo>
                  <a:pt x="45478" y="81813"/>
                </a:lnTo>
                <a:lnTo>
                  <a:pt x="77537" y="47986"/>
                </a:lnTo>
                <a:lnTo>
                  <a:pt x="115973" y="22200"/>
                </a:lnTo>
                <a:lnTo>
                  <a:pt x="159545" y="5768"/>
                </a:lnTo>
                <a:lnTo>
                  <a:pt x="207009" y="0"/>
                </a:lnTo>
                <a:lnTo>
                  <a:pt x="254474" y="5768"/>
                </a:lnTo>
                <a:lnTo>
                  <a:pt x="298046" y="22200"/>
                </a:lnTo>
                <a:lnTo>
                  <a:pt x="336482" y="47986"/>
                </a:lnTo>
                <a:lnTo>
                  <a:pt x="368541" y="81813"/>
                </a:lnTo>
                <a:lnTo>
                  <a:pt x="392978" y="122371"/>
                </a:lnTo>
                <a:lnTo>
                  <a:pt x="408552" y="168350"/>
                </a:lnTo>
                <a:lnTo>
                  <a:pt x="414020" y="218439"/>
                </a:lnTo>
                <a:lnTo>
                  <a:pt x="408552" y="268529"/>
                </a:lnTo>
                <a:lnTo>
                  <a:pt x="392978" y="314508"/>
                </a:lnTo>
                <a:lnTo>
                  <a:pt x="368541" y="355066"/>
                </a:lnTo>
                <a:lnTo>
                  <a:pt x="336482" y="388893"/>
                </a:lnTo>
                <a:lnTo>
                  <a:pt x="298046" y="414679"/>
                </a:lnTo>
                <a:lnTo>
                  <a:pt x="254474" y="431111"/>
                </a:lnTo>
                <a:lnTo>
                  <a:pt x="207009" y="436880"/>
                </a:lnTo>
                <a:lnTo>
                  <a:pt x="159545" y="431111"/>
                </a:lnTo>
                <a:lnTo>
                  <a:pt x="115973" y="414679"/>
                </a:lnTo>
                <a:lnTo>
                  <a:pt x="77537" y="388893"/>
                </a:lnTo>
                <a:lnTo>
                  <a:pt x="45478" y="355066"/>
                </a:lnTo>
                <a:lnTo>
                  <a:pt x="21041" y="314508"/>
                </a:lnTo>
                <a:lnTo>
                  <a:pt x="5467" y="268529"/>
                </a:lnTo>
                <a:lnTo>
                  <a:pt x="0" y="218439"/>
                </a:lnTo>
                <a:close/>
              </a:path>
            </a:pathLst>
          </a:custGeom>
          <a:noFill/>
          <a:ln w="25400" cap="flat" cmpd="sng">
            <a:solidFill>
              <a:srgbClr val="84C6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7"/>
          <p:cNvSpPr txBox="1"/>
          <p:nvPr/>
        </p:nvSpPr>
        <p:spPr>
          <a:xfrm>
            <a:off x="1365122" y="1791461"/>
            <a:ext cx="128016" cy="273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68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3</a:t>
            </a:r>
            <a:endParaRPr sz="168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04" name="Google Shape;304;p7"/>
          <p:cNvSpPr txBox="1"/>
          <p:nvPr/>
        </p:nvSpPr>
        <p:spPr>
          <a:xfrm>
            <a:off x="1810512" y="1697080"/>
            <a:ext cx="2221992" cy="48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9700" rIns="0" bIns="0" anchor="t" anchorCtr="0">
            <a:spAutoFit/>
          </a:bodyPr>
          <a:lstStyle/>
          <a:p>
            <a:pPr marL="15240"/>
            <a:r>
              <a:rPr lang="en-US" sz="1440" b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Promover la formación técnica</a:t>
            </a:r>
            <a:endParaRPr sz="144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5240">
              <a:spcBef>
                <a:spcPts val="120"/>
              </a:spcBef>
            </a:pPr>
            <a:r>
              <a:rPr lang="en-US" sz="1440" b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dirigida a la población adulta</a:t>
            </a:r>
            <a:endParaRPr sz="144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05" name="Google Shape;305;p7"/>
          <p:cNvSpPr/>
          <p:nvPr/>
        </p:nvSpPr>
        <p:spPr>
          <a:xfrm>
            <a:off x="5585754" y="1076736"/>
            <a:ext cx="5525844" cy="2421166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28758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8"/>
          <p:cNvSpPr txBox="1">
            <a:spLocks noGrp="1"/>
          </p:cNvSpPr>
          <p:nvPr>
            <p:ph type="title"/>
          </p:nvPr>
        </p:nvSpPr>
        <p:spPr>
          <a:xfrm>
            <a:off x="1377696" y="120700"/>
            <a:ext cx="8121396" cy="847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6740" rIns="0" bIns="0" rtlCol="0" anchor="t" anchorCtr="0">
            <a:spAutoFit/>
          </a:bodyPr>
          <a:lstStyle/>
          <a:p>
            <a:pPr marL="15240">
              <a:lnSpc>
                <a:spcPct val="100000"/>
              </a:lnSpc>
              <a:spcBef>
                <a:spcPts val="0"/>
              </a:spcBef>
            </a:pPr>
            <a:r>
              <a:rPr lang="en-US" sz="2700" dirty="0"/>
              <a:t>PLAN MAESTRO DE EDUCACIÓN Y EDUCACIÓN TERCIARIA.</a:t>
            </a:r>
            <a:endParaRPr sz="2700" dirty="0"/>
          </a:p>
          <a:p>
            <a:pPr marL="15240">
              <a:lnSpc>
                <a:spcPct val="100000"/>
              </a:lnSpc>
              <a:spcBef>
                <a:spcPts val="0"/>
              </a:spcBef>
            </a:pPr>
            <a:r>
              <a:rPr lang="en-US" sz="2700" dirty="0" err="1">
                <a:solidFill>
                  <a:srgbClr val="F7872C"/>
                </a:solidFill>
              </a:rPr>
              <a:t>Retos</a:t>
            </a:r>
            <a:r>
              <a:rPr lang="en-US" sz="2700" dirty="0">
                <a:solidFill>
                  <a:srgbClr val="F7872C"/>
                </a:solidFill>
              </a:rPr>
              <a:t> y </a:t>
            </a:r>
            <a:r>
              <a:rPr lang="en-US" sz="2700" dirty="0" err="1">
                <a:solidFill>
                  <a:srgbClr val="F7872C"/>
                </a:solidFill>
              </a:rPr>
              <a:t>Recomendaciones</a:t>
            </a:r>
            <a:r>
              <a:rPr lang="en-US" sz="2700" dirty="0">
                <a:solidFill>
                  <a:srgbClr val="F7872C"/>
                </a:solidFill>
              </a:rPr>
              <a:t> PMEY 2020-2034</a:t>
            </a:r>
            <a:endParaRPr sz="2700" dirty="0"/>
          </a:p>
        </p:txBody>
      </p:sp>
      <p:sp>
        <p:nvSpPr>
          <p:cNvPr id="311" name="Google Shape;311;p8"/>
          <p:cNvSpPr/>
          <p:nvPr/>
        </p:nvSpPr>
        <p:spPr>
          <a:xfrm>
            <a:off x="609601" y="4925289"/>
            <a:ext cx="5094030" cy="193270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8"/>
          <p:cNvSpPr/>
          <p:nvPr/>
        </p:nvSpPr>
        <p:spPr>
          <a:xfrm>
            <a:off x="609600" y="0"/>
            <a:ext cx="573024" cy="1100328"/>
          </a:xfrm>
          <a:custGeom>
            <a:avLst/>
            <a:gdLst/>
            <a:ahLst/>
            <a:cxnLst/>
            <a:rect l="l" t="t" r="r" b="b"/>
            <a:pathLst>
              <a:path w="477520" h="916940" extrusionOk="0">
                <a:moveTo>
                  <a:pt x="0" y="916939"/>
                </a:moveTo>
                <a:lnTo>
                  <a:pt x="477518" y="916939"/>
                </a:lnTo>
                <a:lnTo>
                  <a:pt x="477518" y="0"/>
                </a:lnTo>
                <a:lnTo>
                  <a:pt x="0" y="0"/>
                </a:lnTo>
                <a:lnTo>
                  <a:pt x="0" y="916939"/>
                </a:lnTo>
                <a:close/>
              </a:path>
            </a:pathLst>
          </a:custGeom>
          <a:solidFill>
            <a:srgbClr val="001F5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8"/>
          <p:cNvSpPr/>
          <p:nvPr/>
        </p:nvSpPr>
        <p:spPr>
          <a:xfrm>
            <a:off x="5513831" y="1100327"/>
            <a:ext cx="5644896" cy="5358384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8"/>
          <p:cNvSpPr/>
          <p:nvPr/>
        </p:nvSpPr>
        <p:spPr>
          <a:xfrm>
            <a:off x="1182623" y="1670303"/>
            <a:ext cx="496824" cy="527304"/>
          </a:xfrm>
          <a:custGeom>
            <a:avLst/>
            <a:gdLst/>
            <a:ahLst/>
            <a:cxnLst/>
            <a:rect l="l" t="t" r="r" b="b"/>
            <a:pathLst>
              <a:path w="414019" h="439419" extrusionOk="0">
                <a:moveTo>
                  <a:pt x="207009" y="0"/>
                </a:moveTo>
                <a:lnTo>
                  <a:pt x="159545" y="5805"/>
                </a:lnTo>
                <a:lnTo>
                  <a:pt x="115973" y="22341"/>
                </a:lnTo>
                <a:lnTo>
                  <a:pt x="77537" y="48285"/>
                </a:lnTo>
                <a:lnTo>
                  <a:pt x="45478" y="82316"/>
                </a:lnTo>
                <a:lnTo>
                  <a:pt x="21041" y="123112"/>
                </a:lnTo>
                <a:lnTo>
                  <a:pt x="5467" y="169350"/>
                </a:lnTo>
                <a:lnTo>
                  <a:pt x="0" y="219709"/>
                </a:lnTo>
                <a:lnTo>
                  <a:pt x="5467" y="270069"/>
                </a:lnTo>
                <a:lnTo>
                  <a:pt x="21041" y="316307"/>
                </a:lnTo>
                <a:lnTo>
                  <a:pt x="45478" y="357103"/>
                </a:lnTo>
                <a:lnTo>
                  <a:pt x="77537" y="391134"/>
                </a:lnTo>
                <a:lnTo>
                  <a:pt x="115973" y="417078"/>
                </a:lnTo>
                <a:lnTo>
                  <a:pt x="159545" y="433614"/>
                </a:lnTo>
                <a:lnTo>
                  <a:pt x="207009" y="439419"/>
                </a:lnTo>
                <a:lnTo>
                  <a:pt x="254474" y="433614"/>
                </a:lnTo>
                <a:lnTo>
                  <a:pt x="298046" y="417078"/>
                </a:lnTo>
                <a:lnTo>
                  <a:pt x="336482" y="391134"/>
                </a:lnTo>
                <a:lnTo>
                  <a:pt x="368541" y="357103"/>
                </a:lnTo>
                <a:lnTo>
                  <a:pt x="392978" y="316307"/>
                </a:lnTo>
                <a:lnTo>
                  <a:pt x="408552" y="270069"/>
                </a:lnTo>
                <a:lnTo>
                  <a:pt x="414020" y="219709"/>
                </a:lnTo>
                <a:lnTo>
                  <a:pt x="408552" y="169350"/>
                </a:lnTo>
                <a:lnTo>
                  <a:pt x="392978" y="123112"/>
                </a:lnTo>
                <a:lnTo>
                  <a:pt x="368541" y="82316"/>
                </a:lnTo>
                <a:lnTo>
                  <a:pt x="336482" y="48285"/>
                </a:lnTo>
                <a:lnTo>
                  <a:pt x="298046" y="22341"/>
                </a:lnTo>
                <a:lnTo>
                  <a:pt x="254474" y="5805"/>
                </a:lnTo>
                <a:lnTo>
                  <a:pt x="207009" y="0"/>
                </a:lnTo>
                <a:close/>
              </a:path>
            </a:pathLst>
          </a:custGeom>
          <a:solidFill>
            <a:srgbClr val="84C64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8"/>
          <p:cNvSpPr/>
          <p:nvPr/>
        </p:nvSpPr>
        <p:spPr>
          <a:xfrm>
            <a:off x="1182623" y="1670303"/>
            <a:ext cx="496824" cy="527304"/>
          </a:xfrm>
          <a:custGeom>
            <a:avLst/>
            <a:gdLst/>
            <a:ahLst/>
            <a:cxnLst/>
            <a:rect l="l" t="t" r="r" b="b"/>
            <a:pathLst>
              <a:path w="414019" h="439419" extrusionOk="0">
                <a:moveTo>
                  <a:pt x="0" y="219709"/>
                </a:moveTo>
                <a:lnTo>
                  <a:pt x="5467" y="169350"/>
                </a:lnTo>
                <a:lnTo>
                  <a:pt x="21041" y="123112"/>
                </a:lnTo>
                <a:lnTo>
                  <a:pt x="45478" y="82316"/>
                </a:lnTo>
                <a:lnTo>
                  <a:pt x="77537" y="48285"/>
                </a:lnTo>
                <a:lnTo>
                  <a:pt x="115973" y="22341"/>
                </a:lnTo>
                <a:lnTo>
                  <a:pt x="159545" y="5805"/>
                </a:lnTo>
                <a:lnTo>
                  <a:pt x="207009" y="0"/>
                </a:lnTo>
                <a:lnTo>
                  <a:pt x="254474" y="5805"/>
                </a:lnTo>
                <a:lnTo>
                  <a:pt x="298046" y="22341"/>
                </a:lnTo>
                <a:lnTo>
                  <a:pt x="336482" y="48285"/>
                </a:lnTo>
                <a:lnTo>
                  <a:pt x="368541" y="82316"/>
                </a:lnTo>
                <a:lnTo>
                  <a:pt x="392978" y="123112"/>
                </a:lnTo>
                <a:lnTo>
                  <a:pt x="408552" y="169350"/>
                </a:lnTo>
                <a:lnTo>
                  <a:pt x="414020" y="219709"/>
                </a:lnTo>
                <a:lnTo>
                  <a:pt x="408552" y="270069"/>
                </a:lnTo>
                <a:lnTo>
                  <a:pt x="392978" y="316307"/>
                </a:lnTo>
                <a:lnTo>
                  <a:pt x="368541" y="357103"/>
                </a:lnTo>
                <a:lnTo>
                  <a:pt x="336482" y="391134"/>
                </a:lnTo>
                <a:lnTo>
                  <a:pt x="298046" y="417078"/>
                </a:lnTo>
                <a:lnTo>
                  <a:pt x="254474" y="433614"/>
                </a:lnTo>
                <a:lnTo>
                  <a:pt x="207009" y="439419"/>
                </a:lnTo>
                <a:lnTo>
                  <a:pt x="159545" y="433614"/>
                </a:lnTo>
                <a:lnTo>
                  <a:pt x="115973" y="417078"/>
                </a:lnTo>
                <a:lnTo>
                  <a:pt x="77537" y="391134"/>
                </a:lnTo>
                <a:lnTo>
                  <a:pt x="45478" y="357103"/>
                </a:lnTo>
                <a:lnTo>
                  <a:pt x="21041" y="316307"/>
                </a:lnTo>
                <a:lnTo>
                  <a:pt x="5467" y="270069"/>
                </a:lnTo>
                <a:lnTo>
                  <a:pt x="0" y="219709"/>
                </a:lnTo>
                <a:close/>
              </a:path>
            </a:pathLst>
          </a:custGeom>
          <a:noFill/>
          <a:ln w="25400" cap="flat" cmpd="sng">
            <a:solidFill>
              <a:srgbClr val="84C6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8"/>
          <p:cNvSpPr txBox="1"/>
          <p:nvPr/>
        </p:nvSpPr>
        <p:spPr>
          <a:xfrm>
            <a:off x="1365122" y="1783918"/>
            <a:ext cx="128016" cy="273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68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6</a:t>
            </a:r>
            <a:endParaRPr sz="168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17" name="Google Shape;317;p8"/>
          <p:cNvSpPr txBox="1"/>
          <p:nvPr/>
        </p:nvSpPr>
        <p:spPr>
          <a:xfrm>
            <a:off x="1839467" y="1691488"/>
            <a:ext cx="2364486" cy="72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 marR="6096">
              <a:lnSpc>
                <a:spcPct val="106900"/>
              </a:lnSpc>
            </a:pPr>
            <a:r>
              <a:rPr lang="en-US" sz="1440" b="1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Fortalecer</a:t>
            </a:r>
            <a:r>
              <a:rPr lang="en-US" sz="1440" b="1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la </a:t>
            </a:r>
            <a:r>
              <a:rPr lang="en-US" sz="1440" b="1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articulación</a:t>
            </a:r>
            <a:r>
              <a:rPr lang="en-US" sz="1440" b="1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de la  media con la educación superior</a:t>
            </a:r>
            <a:endParaRPr sz="144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18" name="Google Shape;318;p8"/>
          <p:cNvSpPr/>
          <p:nvPr/>
        </p:nvSpPr>
        <p:spPr>
          <a:xfrm>
            <a:off x="1421891" y="1219200"/>
            <a:ext cx="4091940" cy="451104"/>
          </a:xfrm>
          <a:custGeom>
            <a:avLst/>
            <a:gdLst/>
            <a:ahLst/>
            <a:cxnLst/>
            <a:rect l="l" t="t" r="r" b="b"/>
            <a:pathLst>
              <a:path w="3409950" h="375919" extrusionOk="0">
                <a:moveTo>
                  <a:pt x="3333623" y="31750"/>
                </a:moveTo>
                <a:lnTo>
                  <a:pt x="2844" y="31750"/>
                </a:lnTo>
                <a:lnTo>
                  <a:pt x="0" y="34544"/>
                </a:lnTo>
                <a:lnTo>
                  <a:pt x="0" y="375920"/>
                </a:lnTo>
                <a:lnTo>
                  <a:pt x="12700" y="375920"/>
                </a:lnTo>
                <a:lnTo>
                  <a:pt x="12700" y="44450"/>
                </a:lnTo>
                <a:lnTo>
                  <a:pt x="6350" y="44450"/>
                </a:lnTo>
                <a:lnTo>
                  <a:pt x="12700" y="38100"/>
                </a:lnTo>
                <a:lnTo>
                  <a:pt x="3333623" y="38100"/>
                </a:lnTo>
                <a:lnTo>
                  <a:pt x="3333623" y="31750"/>
                </a:lnTo>
                <a:close/>
              </a:path>
              <a:path w="3409950" h="375919" extrusionOk="0">
                <a:moveTo>
                  <a:pt x="3333623" y="0"/>
                </a:moveTo>
                <a:lnTo>
                  <a:pt x="3333623" y="76200"/>
                </a:lnTo>
                <a:lnTo>
                  <a:pt x="3397123" y="44450"/>
                </a:lnTo>
                <a:lnTo>
                  <a:pt x="3346323" y="44450"/>
                </a:lnTo>
                <a:lnTo>
                  <a:pt x="3346323" y="31750"/>
                </a:lnTo>
                <a:lnTo>
                  <a:pt x="3397123" y="31750"/>
                </a:lnTo>
                <a:lnTo>
                  <a:pt x="3333623" y="0"/>
                </a:lnTo>
                <a:close/>
              </a:path>
              <a:path w="3409950" h="375919" extrusionOk="0">
                <a:moveTo>
                  <a:pt x="12700" y="38100"/>
                </a:moveTo>
                <a:lnTo>
                  <a:pt x="6350" y="44450"/>
                </a:lnTo>
                <a:lnTo>
                  <a:pt x="12700" y="44450"/>
                </a:lnTo>
                <a:lnTo>
                  <a:pt x="12700" y="38100"/>
                </a:lnTo>
                <a:close/>
              </a:path>
              <a:path w="3409950" h="375919" extrusionOk="0">
                <a:moveTo>
                  <a:pt x="3333623" y="38100"/>
                </a:moveTo>
                <a:lnTo>
                  <a:pt x="12700" y="38100"/>
                </a:lnTo>
                <a:lnTo>
                  <a:pt x="12700" y="44450"/>
                </a:lnTo>
                <a:lnTo>
                  <a:pt x="3333623" y="44450"/>
                </a:lnTo>
                <a:lnTo>
                  <a:pt x="3333623" y="38100"/>
                </a:lnTo>
                <a:close/>
              </a:path>
              <a:path w="3409950" h="375919" extrusionOk="0">
                <a:moveTo>
                  <a:pt x="3397123" y="31750"/>
                </a:moveTo>
                <a:lnTo>
                  <a:pt x="3346323" y="31750"/>
                </a:lnTo>
                <a:lnTo>
                  <a:pt x="3346323" y="44450"/>
                </a:lnTo>
                <a:lnTo>
                  <a:pt x="3397123" y="44450"/>
                </a:lnTo>
                <a:lnTo>
                  <a:pt x="3409823" y="38100"/>
                </a:lnTo>
                <a:lnTo>
                  <a:pt x="3397123" y="31750"/>
                </a:lnTo>
                <a:close/>
              </a:path>
            </a:pathLst>
          </a:custGeom>
          <a:solidFill>
            <a:srgbClr val="84C64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8"/>
          <p:cNvSpPr/>
          <p:nvPr/>
        </p:nvSpPr>
        <p:spPr>
          <a:xfrm>
            <a:off x="1283208" y="2459735"/>
            <a:ext cx="2279904" cy="243840"/>
          </a:xfrm>
          <a:custGeom>
            <a:avLst/>
            <a:gdLst/>
            <a:ahLst/>
            <a:cxnLst/>
            <a:rect l="l" t="t" r="r" b="b"/>
            <a:pathLst>
              <a:path w="1899920" h="203200" extrusionOk="0">
                <a:moveTo>
                  <a:pt x="1866011" y="0"/>
                </a:moveTo>
                <a:lnTo>
                  <a:pt x="33870" y="0"/>
                </a:lnTo>
                <a:lnTo>
                  <a:pt x="20686" y="2655"/>
                </a:lnTo>
                <a:lnTo>
                  <a:pt x="9920" y="9906"/>
                </a:lnTo>
                <a:lnTo>
                  <a:pt x="2661" y="20681"/>
                </a:lnTo>
                <a:lnTo>
                  <a:pt x="0" y="33909"/>
                </a:lnTo>
                <a:lnTo>
                  <a:pt x="0" y="169291"/>
                </a:lnTo>
                <a:lnTo>
                  <a:pt x="2661" y="182518"/>
                </a:lnTo>
                <a:lnTo>
                  <a:pt x="9920" y="193294"/>
                </a:lnTo>
                <a:lnTo>
                  <a:pt x="20686" y="200544"/>
                </a:lnTo>
                <a:lnTo>
                  <a:pt x="33870" y="203200"/>
                </a:lnTo>
                <a:lnTo>
                  <a:pt x="1866011" y="203200"/>
                </a:lnTo>
                <a:lnTo>
                  <a:pt x="1879238" y="200544"/>
                </a:lnTo>
                <a:lnTo>
                  <a:pt x="1890014" y="193294"/>
                </a:lnTo>
                <a:lnTo>
                  <a:pt x="1897264" y="182518"/>
                </a:lnTo>
                <a:lnTo>
                  <a:pt x="1899920" y="169291"/>
                </a:lnTo>
                <a:lnTo>
                  <a:pt x="1899920" y="33909"/>
                </a:lnTo>
                <a:lnTo>
                  <a:pt x="1897264" y="20681"/>
                </a:lnTo>
                <a:lnTo>
                  <a:pt x="1890014" y="9906"/>
                </a:lnTo>
                <a:lnTo>
                  <a:pt x="1879238" y="2655"/>
                </a:lnTo>
                <a:lnTo>
                  <a:pt x="1866011" y="0"/>
                </a:lnTo>
                <a:close/>
              </a:path>
            </a:pathLst>
          </a:custGeom>
          <a:solidFill>
            <a:srgbClr val="0583C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8"/>
          <p:cNvSpPr/>
          <p:nvPr/>
        </p:nvSpPr>
        <p:spPr>
          <a:xfrm>
            <a:off x="1283208" y="2459735"/>
            <a:ext cx="2279904" cy="243840"/>
          </a:xfrm>
          <a:custGeom>
            <a:avLst/>
            <a:gdLst/>
            <a:ahLst/>
            <a:cxnLst/>
            <a:rect l="l" t="t" r="r" b="b"/>
            <a:pathLst>
              <a:path w="1899920" h="203200" extrusionOk="0">
                <a:moveTo>
                  <a:pt x="0" y="33909"/>
                </a:moveTo>
                <a:lnTo>
                  <a:pt x="2661" y="20681"/>
                </a:lnTo>
                <a:lnTo>
                  <a:pt x="9920" y="9906"/>
                </a:lnTo>
                <a:lnTo>
                  <a:pt x="20686" y="2655"/>
                </a:lnTo>
                <a:lnTo>
                  <a:pt x="33870" y="0"/>
                </a:lnTo>
                <a:lnTo>
                  <a:pt x="1866011" y="0"/>
                </a:lnTo>
                <a:lnTo>
                  <a:pt x="1879238" y="2655"/>
                </a:lnTo>
                <a:lnTo>
                  <a:pt x="1890014" y="9906"/>
                </a:lnTo>
                <a:lnTo>
                  <a:pt x="1897264" y="20681"/>
                </a:lnTo>
                <a:lnTo>
                  <a:pt x="1899920" y="33909"/>
                </a:lnTo>
                <a:lnTo>
                  <a:pt x="1899920" y="169291"/>
                </a:lnTo>
                <a:lnTo>
                  <a:pt x="1897264" y="182518"/>
                </a:lnTo>
                <a:lnTo>
                  <a:pt x="1890014" y="193294"/>
                </a:lnTo>
                <a:lnTo>
                  <a:pt x="1879238" y="200544"/>
                </a:lnTo>
                <a:lnTo>
                  <a:pt x="1866011" y="203200"/>
                </a:lnTo>
                <a:lnTo>
                  <a:pt x="33870" y="203200"/>
                </a:lnTo>
                <a:lnTo>
                  <a:pt x="20686" y="200544"/>
                </a:lnTo>
                <a:lnTo>
                  <a:pt x="9920" y="193293"/>
                </a:lnTo>
                <a:lnTo>
                  <a:pt x="2661" y="182518"/>
                </a:lnTo>
                <a:lnTo>
                  <a:pt x="0" y="169291"/>
                </a:lnTo>
                <a:lnTo>
                  <a:pt x="0" y="33909"/>
                </a:lnTo>
                <a:close/>
              </a:path>
            </a:pathLst>
          </a:custGeom>
          <a:noFill/>
          <a:ln w="25400" cap="flat" cmpd="sng">
            <a:solidFill>
              <a:srgbClr val="0583C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8"/>
          <p:cNvSpPr txBox="1"/>
          <p:nvPr/>
        </p:nvSpPr>
        <p:spPr>
          <a:xfrm>
            <a:off x="1275968" y="2377863"/>
            <a:ext cx="3396996" cy="1763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1610" rIns="0" bIns="0" anchor="t" anchorCtr="0">
            <a:spAutoFit/>
          </a:bodyPr>
          <a:lstStyle/>
          <a:p>
            <a:pPr marL="129540" algn="just"/>
            <a:r>
              <a:rPr lang="en-US" sz="168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Visión Problemática</a:t>
            </a:r>
            <a:endParaRPr sz="168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2504" marR="6096" indent="-207264" algn="just">
              <a:spcBef>
                <a:spcPts val="384"/>
              </a:spcBef>
              <a:buClr>
                <a:srgbClr val="0583C1"/>
              </a:buClr>
              <a:buSzPts val="1200"/>
              <a:buFont typeface="Arial"/>
              <a:buChar char="•"/>
            </a:pPr>
            <a:r>
              <a:rPr lang="en-US" sz="1440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Existe una </a:t>
            </a:r>
            <a:r>
              <a:rPr lang="en-US" sz="1440" b="1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baja oferta académica </a:t>
            </a:r>
            <a:r>
              <a:rPr lang="en-US" sz="1440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en  relación al amplio requerimiento del  sector industrial.</a:t>
            </a:r>
            <a:endParaRPr sz="144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2504" marR="9144" indent="-207264" algn="just">
              <a:spcBef>
                <a:spcPts val="366"/>
              </a:spcBef>
              <a:buClr>
                <a:srgbClr val="0583C1"/>
              </a:buClr>
              <a:buSzPts val="1200"/>
              <a:buFont typeface="Arial"/>
              <a:buChar char="•"/>
            </a:pPr>
            <a:r>
              <a:rPr lang="en-US" sz="1440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Las </a:t>
            </a:r>
            <a:r>
              <a:rPr lang="en-US" sz="1440" b="1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competencias adquiridas </a:t>
            </a:r>
            <a:r>
              <a:rPr lang="en-US" sz="1440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en la  trayectoria escolar </a:t>
            </a:r>
            <a:r>
              <a:rPr lang="en-US" sz="1440" b="1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no son suficientes  para desarrollar proyectos de vida</a:t>
            </a:r>
            <a:endParaRPr sz="144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83227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14"/>
          <p:cNvSpPr txBox="1"/>
          <p:nvPr/>
        </p:nvSpPr>
        <p:spPr>
          <a:xfrm>
            <a:off x="966215" y="5911595"/>
            <a:ext cx="249935" cy="276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70" rIns="0" bIns="0" anchor="t" anchorCtr="0">
            <a:spAutoFit/>
          </a:bodyPr>
          <a:lstStyle/>
          <a:p>
            <a:pPr marL="15240"/>
            <a:r>
              <a:rPr lang="en-US" sz="1680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endParaRPr sz="168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1" name="Google Shape;631;p14"/>
          <p:cNvSpPr/>
          <p:nvPr/>
        </p:nvSpPr>
        <p:spPr>
          <a:xfrm>
            <a:off x="609601" y="4736591"/>
            <a:ext cx="6199631" cy="212140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2" name="Google Shape;632;p14"/>
          <p:cNvSpPr/>
          <p:nvPr/>
        </p:nvSpPr>
        <p:spPr>
          <a:xfrm>
            <a:off x="609600" y="9144"/>
            <a:ext cx="573024" cy="1712976"/>
          </a:xfrm>
          <a:custGeom>
            <a:avLst/>
            <a:gdLst/>
            <a:ahLst/>
            <a:cxnLst/>
            <a:rect l="l" t="t" r="r" b="b"/>
            <a:pathLst>
              <a:path w="477520" h="1427480" extrusionOk="0">
                <a:moveTo>
                  <a:pt x="0" y="1427479"/>
                </a:moveTo>
                <a:lnTo>
                  <a:pt x="477520" y="1427479"/>
                </a:lnTo>
                <a:lnTo>
                  <a:pt x="477520" y="0"/>
                </a:lnTo>
                <a:lnTo>
                  <a:pt x="0" y="0"/>
                </a:lnTo>
                <a:lnTo>
                  <a:pt x="0" y="142747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3" name="Google Shape;633;p14"/>
          <p:cNvSpPr txBox="1"/>
          <p:nvPr/>
        </p:nvSpPr>
        <p:spPr>
          <a:xfrm>
            <a:off x="2717224" y="1722120"/>
            <a:ext cx="7223760" cy="2548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pPr algn="ctr"/>
            <a:r>
              <a:rPr lang="en-US" sz="5280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CIFRAS DE EDUCACIÓN TERCIARIA EN YUMBO </a:t>
            </a:r>
            <a:endParaRPr sz="5280" dirty="0">
              <a:solidFill>
                <a:srgbClr val="FF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1207107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"/>
          <p:cNvSpPr txBox="1">
            <a:spLocks noGrp="1"/>
          </p:cNvSpPr>
          <p:nvPr>
            <p:ph type="title"/>
          </p:nvPr>
        </p:nvSpPr>
        <p:spPr>
          <a:xfrm>
            <a:off x="1275589" y="120700"/>
            <a:ext cx="4411218" cy="847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6740" rIns="0" bIns="0" rtlCol="0" anchor="t" anchorCtr="0">
            <a:spAutoFit/>
          </a:bodyPr>
          <a:lstStyle/>
          <a:p>
            <a:pPr marL="15240">
              <a:lnSpc>
                <a:spcPct val="100000"/>
              </a:lnSpc>
              <a:spcBef>
                <a:spcPts val="0"/>
              </a:spcBef>
            </a:pPr>
            <a:r>
              <a:rPr lang="en-US" sz="2700" dirty="0"/>
              <a:t>CONTEXTO LOCAL.</a:t>
            </a:r>
            <a:endParaRPr sz="2700" dirty="0"/>
          </a:p>
          <a:p>
            <a:pPr marL="15240">
              <a:lnSpc>
                <a:spcPct val="100000"/>
              </a:lnSpc>
              <a:spcBef>
                <a:spcPts val="0"/>
              </a:spcBef>
            </a:pPr>
            <a:r>
              <a:rPr lang="en-US" sz="2700" dirty="0">
                <a:solidFill>
                  <a:srgbClr val="F7872C"/>
                </a:solidFill>
              </a:rPr>
              <a:t>La Educación Superior </a:t>
            </a:r>
            <a:r>
              <a:rPr lang="en-US" sz="2700" dirty="0" err="1">
                <a:solidFill>
                  <a:srgbClr val="F7872C"/>
                </a:solidFill>
              </a:rPr>
              <a:t>en</a:t>
            </a:r>
            <a:r>
              <a:rPr lang="en-US" sz="2700" dirty="0">
                <a:solidFill>
                  <a:srgbClr val="F7872C"/>
                </a:solidFill>
              </a:rPr>
              <a:t> </a:t>
            </a:r>
            <a:r>
              <a:rPr lang="en-US" sz="2700" dirty="0" err="1">
                <a:solidFill>
                  <a:srgbClr val="F7872C"/>
                </a:solidFill>
              </a:rPr>
              <a:t>Cifras</a:t>
            </a:r>
            <a:endParaRPr sz="2700" dirty="0"/>
          </a:p>
        </p:txBody>
      </p:sp>
      <p:sp>
        <p:nvSpPr>
          <p:cNvPr id="67" name="Google Shape;67;p2"/>
          <p:cNvSpPr/>
          <p:nvPr/>
        </p:nvSpPr>
        <p:spPr>
          <a:xfrm>
            <a:off x="692827" y="4906933"/>
            <a:ext cx="5094030" cy="193270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609600" y="0"/>
            <a:ext cx="573024" cy="1100328"/>
          </a:xfrm>
          <a:custGeom>
            <a:avLst/>
            <a:gdLst/>
            <a:ahLst/>
            <a:cxnLst/>
            <a:rect l="l" t="t" r="r" b="b"/>
            <a:pathLst>
              <a:path w="477520" h="916940" extrusionOk="0">
                <a:moveTo>
                  <a:pt x="0" y="916939"/>
                </a:moveTo>
                <a:lnTo>
                  <a:pt x="477518" y="916939"/>
                </a:lnTo>
                <a:lnTo>
                  <a:pt x="477518" y="0"/>
                </a:lnTo>
                <a:lnTo>
                  <a:pt x="0" y="0"/>
                </a:lnTo>
                <a:lnTo>
                  <a:pt x="0" y="916939"/>
                </a:lnTo>
                <a:close/>
              </a:path>
            </a:pathLst>
          </a:custGeom>
          <a:solidFill>
            <a:srgbClr val="001F5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1246631" y="2532887"/>
            <a:ext cx="301752" cy="1795272"/>
          </a:xfrm>
          <a:custGeom>
            <a:avLst/>
            <a:gdLst/>
            <a:ahLst/>
            <a:cxnLst/>
            <a:rect l="l" t="t" r="r" b="b"/>
            <a:pathLst>
              <a:path w="251459" h="1496060" extrusionOk="0">
                <a:moveTo>
                  <a:pt x="251460" y="0"/>
                </a:moveTo>
                <a:lnTo>
                  <a:pt x="0" y="0"/>
                </a:lnTo>
                <a:lnTo>
                  <a:pt x="0" y="1496060"/>
                </a:lnTo>
                <a:lnTo>
                  <a:pt x="251460" y="1496060"/>
                </a:lnTo>
                <a:lnTo>
                  <a:pt x="251460" y="0"/>
                </a:lnTo>
                <a:close/>
              </a:path>
            </a:pathLst>
          </a:custGeom>
          <a:solidFill>
            <a:srgbClr val="ED2B2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1773936" y="2545080"/>
            <a:ext cx="301752" cy="1783080"/>
          </a:xfrm>
          <a:custGeom>
            <a:avLst/>
            <a:gdLst/>
            <a:ahLst/>
            <a:cxnLst/>
            <a:rect l="l" t="t" r="r" b="b"/>
            <a:pathLst>
              <a:path w="251459" h="1485900" extrusionOk="0">
                <a:moveTo>
                  <a:pt x="251459" y="0"/>
                </a:moveTo>
                <a:lnTo>
                  <a:pt x="0" y="0"/>
                </a:lnTo>
                <a:lnTo>
                  <a:pt x="0" y="1485900"/>
                </a:lnTo>
                <a:lnTo>
                  <a:pt x="251459" y="1485900"/>
                </a:lnTo>
                <a:lnTo>
                  <a:pt x="251459" y="0"/>
                </a:lnTo>
                <a:close/>
              </a:path>
            </a:pathLst>
          </a:custGeom>
          <a:solidFill>
            <a:srgbClr val="ED2B2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2301240" y="2679192"/>
            <a:ext cx="301752" cy="1648968"/>
          </a:xfrm>
          <a:custGeom>
            <a:avLst/>
            <a:gdLst/>
            <a:ahLst/>
            <a:cxnLst/>
            <a:rect l="l" t="t" r="r" b="b"/>
            <a:pathLst>
              <a:path w="251460" h="1374139" extrusionOk="0">
                <a:moveTo>
                  <a:pt x="251460" y="0"/>
                </a:moveTo>
                <a:lnTo>
                  <a:pt x="0" y="0"/>
                </a:lnTo>
                <a:lnTo>
                  <a:pt x="0" y="1374139"/>
                </a:lnTo>
                <a:lnTo>
                  <a:pt x="251460" y="1374139"/>
                </a:lnTo>
                <a:lnTo>
                  <a:pt x="251460" y="0"/>
                </a:lnTo>
                <a:close/>
              </a:path>
            </a:pathLst>
          </a:custGeom>
          <a:solidFill>
            <a:srgbClr val="ED2B2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2828544" y="2621280"/>
            <a:ext cx="301752" cy="1706880"/>
          </a:xfrm>
          <a:custGeom>
            <a:avLst/>
            <a:gdLst/>
            <a:ahLst/>
            <a:cxnLst/>
            <a:rect l="l" t="t" r="r" b="b"/>
            <a:pathLst>
              <a:path w="251460" h="1422400" extrusionOk="0">
                <a:moveTo>
                  <a:pt x="251460" y="0"/>
                </a:moveTo>
                <a:lnTo>
                  <a:pt x="0" y="0"/>
                </a:lnTo>
                <a:lnTo>
                  <a:pt x="0" y="1422400"/>
                </a:lnTo>
                <a:lnTo>
                  <a:pt x="251460" y="1422400"/>
                </a:lnTo>
                <a:lnTo>
                  <a:pt x="251460" y="0"/>
                </a:lnTo>
                <a:close/>
              </a:path>
            </a:pathLst>
          </a:custGeom>
          <a:solidFill>
            <a:srgbClr val="ED2B2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3355847" y="3069335"/>
            <a:ext cx="301752" cy="1258824"/>
          </a:xfrm>
          <a:custGeom>
            <a:avLst/>
            <a:gdLst/>
            <a:ahLst/>
            <a:cxnLst/>
            <a:rect l="l" t="t" r="r" b="b"/>
            <a:pathLst>
              <a:path w="251460" h="1049020" extrusionOk="0">
                <a:moveTo>
                  <a:pt x="251460" y="0"/>
                </a:moveTo>
                <a:lnTo>
                  <a:pt x="0" y="0"/>
                </a:lnTo>
                <a:lnTo>
                  <a:pt x="0" y="1049020"/>
                </a:lnTo>
                <a:lnTo>
                  <a:pt x="251460" y="1049020"/>
                </a:lnTo>
                <a:lnTo>
                  <a:pt x="251460" y="0"/>
                </a:lnTo>
                <a:close/>
              </a:path>
            </a:pathLst>
          </a:custGeom>
          <a:solidFill>
            <a:srgbClr val="ED2B2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3883152" y="3240024"/>
            <a:ext cx="301752" cy="1088136"/>
          </a:xfrm>
          <a:custGeom>
            <a:avLst/>
            <a:gdLst/>
            <a:ahLst/>
            <a:cxnLst/>
            <a:rect l="l" t="t" r="r" b="b"/>
            <a:pathLst>
              <a:path w="251460" h="906779" extrusionOk="0">
                <a:moveTo>
                  <a:pt x="251459" y="0"/>
                </a:moveTo>
                <a:lnTo>
                  <a:pt x="0" y="0"/>
                </a:lnTo>
                <a:lnTo>
                  <a:pt x="0" y="906780"/>
                </a:lnTo>
                <a:lnTo>
                  <a:pt x="251459" y="906780"/>
                </a:lnTo>
                <a:lnTo>
                  <a:pt x="251459" y="0"/>
                </a:lnTo>
                <a:close/>
              </a:path>
            </a:pathLst>
          </a:custGeom>
          <a:solidFill>
            <a:srgbClr val="ED2B2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4410455" y="3544824"/>
            <a:ext cx="298704" cy="783336"/>
          </a:xfrm>
          <a:custGeom>
            <a:avLst/>
            <a:gdLst/>
            <a:ahLst/>
            <a:cxnLst/>
            <a:rect l="l" t="t" r="r" b="b"/>
            <a:pathLst>
              <a:path w="248920" h="652779" extrusionOk="0">
                <a:moveTo>
                  <a:pt x="248919" y="0"/>
                </a:moveTo>
                <a:lnTo>
                  <a:pt x="0" y="0"/>
                </a:lnTo>
                <a:lnTo>
                  <a:pt x="0" y="652780"/>
                </a:lnTo>
                <a:lnTo>
                  <a:pt x="248919" y="652780"/>
                </a:lnTo>
                <a:lnTo>
                  <a:pt x="248919" y="0"/>
                </a:lnTo>
                <a:close/>
              </a:path>
            </a:pathLst>
          </a:custGeom>
          <a:solidFill>
            <a:srgbClr val="ED2B2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4937760" y="3505200"/>
            <a:ext cx="298704" cy="822960"/>
          </a:xfrm>
          <a:custGeom>
            <a:avLst/>
            <a:gdLst/>
            <a:ahLst/>
            <a:cxnLst/>
            <a:rect l="l" t="t" r="r" b="b"/>
            <a:pathLst>
              <a:path w="248920" h="685800" extrusionOk="0">
                <a:moveTo>
                  <a:pt x="248920" y="0"/>
                </a:moveTo>
                <a:lnTo>
                  <a:pt x="0" y="0"/>
                </a:lnTo>
                <a:lnTo>
                  <a:pt x="0" y="685800"/>
                </a:lnTo>
                <a:lnTo>
                  <a:pt x="248920" y="685800"/>
                </a:lnTo>
                <a:lnTo>
                  <a:pt x="248920" y="0"/>
                </a:lnTo>
                <a:close/>
              </a:path>
            </a:pathLst>
          </a:custGeom>
          <a:solidFill>
            <a:srgbClr val="ED2B2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5465064" y="3380232"/>
            <a:ext cx="298704" cy="947928"/>
          </a:xfrm>
          <a:custGeom>
            <a:avLst/>
            <a:gdLst/>
            <a:ahLst/>
            <a:cxnLst/>
            <a:rect l="l" t="t" r="r" b="b"/>
            <a:pathLst>
              <a:path w="248920" h="789939" extrusionOk="0">
                <a:moveTo>
                  <a:pt x="248919" y="0"/>
                </a:moveTo>
                <a:lnTo>
                  <a:pt x="0" y="0"/>
                </a:lnTo>
                <a:lnTo>
                  <a:pt x="0" y="789939"/>
                </a:lnTo>
                <a:lnTo>
                  <a:pt x="248919" y="789939"/>
                </a:lnTo>
                <a:lnTo>
                  <a:pt x="248919" y="0"/>
                </a:lnTo>
                <a:close/>
              </a:path>
            </a:pathLst>
          </a:custGeom>
          <a:solidFill>
            <a:srgbClr val="ED2B2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5989320" y="3361944"/>
            <a:ext cx="301752" cy="966216"/>
          </a:xfrm>
          <a:custGeom>
            <a:avLst/>
            <a:gdLst/>
            <a:ahLst/>
            <a:cxnLst/>
            <a:rect l="l" t="t" r="r" b="b"/>
            <a:pathLst>
              <a:path w="251460" h="805179" extrusionOk="0">
                <a:moveTo>
                  <a:pt x="251460" y="0"/>
                </a:moveTo>
                <a:lnTo>
                  <a:pt x="0" y="0"/>
                </a:lnTo>
                <a:lnTo>
                  <a:pt x="0" y="805180"/>
                </a:lnTo>
                <a:lnTo>
                  <a:pt x="251460" y="805180"/>
                </a:lnTo>
                <a:lnTo>
                  <a:pt x="251460" y="0"/>
                </a:lnTo>
                <a:close/>
              </a:path>
            </a:pathLst>
          </a:custGeom>
          <a:solidFill>
            <a:srgbClr val="ED2B2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1133856" y="4328160"/>
            <a:ext cx="5269992" cy="0"/>
          </a:xfrm>
          <a:custGeom>
            <a:avLst/>
            <a:gdLst/>
            <a:ahLst/>
            <a:cxnLst/>
            <a:rect l="l" t="t" r="r" b="b"/>
            <a:pathLst>
              <a:path w="4391660" h="120000" extrusionOk="0">
                <a:moveTo>
                  <a:pt x="0" y="0"/>
                </a:moveTo>
                <a:lnTo>
                  <a:pt x="4391660" y="0"/>
                </a:lnTo>
              </a:path>
            </a:pathLst>
          </a:cu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1397508" y="1976507"/>
            <a:ext cx="4742688" cy="1320546"/>
          </a:xfrm>
          <a:custGeom>
            <a:avLst/>
            <a:gdLst/>
            <a:ahLst/>
            <a:cxnLst/>
            <a:rect l="l" t="t" r="r" b="b"/>
            <a:pathLst>
              <a:path w="3952240" h="1100455" extrusionOk="0">
                <a:moveTo>
                  <a:pt x="0" y="18388"/>
                </a:moveTo>
                <a:lnTo>
                  <a:pt x="48793" y="16315"/>
                </a:lnTo>
                <a:lnTo>
                  <a:pt x="97586" y="13103"/>
                </a:lnTo>
                <a:lnTo>
                  <a:pt x="146380" y="9324"/>
                </a:lnTo>
                <a:lnTo>
                  <a:pt x="195173" y="5551"/>
                </a:lnTo>
                <a:lnTo>
                  <a:pt x="243966" y="2358"/>
                </a:lnTo>
                <a:lnTo>
                  <a:pt x="292760" y="316"/>
                </a:lnTo>
                <a:lnTo>
                  <a:pt x="341553" y="0"/>
                </a:lnTo>
                <a:lnTo>
                  <a:pt x="390347" y="1980"/>
                </a:lnTo>
                <a:lnTo>
                  <a:pt x="439140" y="6831"/>
                </a:lnTo>
                <a:lnTo>
                  <a:pt x="487934" y="16017"/>
                </a:lnTo>
                <a:lnTo>
                  <a:pt x="536727" y="29698"/>
                </a:lnTo>
                <a:lnTo>
                  <a:pt x="585522" y="46488"/>
                </a:lnTo>
                <a:lnTo>
                  <a:pt x="634318" y="65003"/>
                </a:lnTo>
                <a:lnTo>
                  <a:pt x="683116" y="83858"/>
                </a:lnTo>
                <a:lnTo>
                  <a:pt x="731916" y="101667"/>
                </a:lnTo>
                <a:lnTo>
                  <a:pt x="780718" y="117046"/>
                </a:lnTo>
                <a:lnTo>
                  <a:pt x="829523" y="128610"/>
                </a:lnTo>
                <a:lnTo>
                  <a:pt x="878332" y="134974"/>
                </a:lnTo>
                <a:lnTo>
                  <a:pt x="922226" y="133499"/>
                </a:lnTo>
                <a:lnTo>
                  <a:pt x="966127" y="124669"/>
                </a:lnTo>
                <a:lnTo>
                  <a:pt x="1010033" y="110789"/>
                </a:lnTo>
                <a:lnTo>
                  <a:pt x="1053941" y="94167"/>
                </a:lnTo>
                <a:lnTo>
                  <a:pt x="1097851" y="77110"/>
                </a:lnTo>
                <a:lnTo>
                  <a:pt x="1141761" y="61923"/>
                </a:lnTo>
                <a:lnTo>
                  <a:pt x="1185669" y="50913"/>
                </a:lnTo>
                <a:lnTo>
                  <a:pt x="1229575" y="46387"/>
                </a:lnTo>
                <a:lnTo>
                  <a:pt x="1273476" y="50651"/>
                </a:lnTo>
                <a:lnTo>
                  <a:pt x="1317371" y="66013"/>
                </a:lnTo>
                <a:lnTo>
                  <a:pt x="1380126" y="110586"/>
                </a:lnTo>
                <a:lnTo>
                  <a:pt x="1411503" y="141618"/>
                </a:lnTo>
                <a:lnTo>
                  <a:pt x="1442880" y="177186"/>
                </a:lnTo>
                <a:lnTo>
                  <a:pt x="1474255" y="216318"/>
                </a:lnTo>
                <a:lnTo>
                  <a:pt x="1505629" y="258044"/>
                </a:lnTo>
                <a:lnTo>
                  <a:pt x="1537001" y="301392"/>
                </a:lnTo>
                <a:lnTo>
                  <a:pt x="1568371" y="345391"/>
                </a:lnTo>
                <a:lnTo>
                  <a:pt x="1599739" y="389070"/>
                </a:lnTo>
                <a:lnTo>
                  <a:pt x="1631105" y="431458"/>
                </a:lnTo>
                <a:lnTo>
                  <a:pt x="1662468" y="471584"/>
                </a:lnTo>
                <a:lnTo>
                  <a:pt x="1693827" y="508477"/>
                </a:lnTo>
                <a:lnTo>
                  <a:pt x="1725184" y="541166"/>
                </a:lnTo>
                <a:lnTo>
                  <a:pt x="1756537" y="568679"/>
                </a:lnTo>
                <a:lnTo>
                  <a:pt x="1800462" y="599420"/>
                </a:lnTo>
                <a:lnTo>
                  <a:pt x="1844382" y="623759"/>
                </a:lnTo>
                <a:lnTo>
                  <a:pt x="1888297" y="643081"/>
                </a:lnTo>
                <a:lnTo>
                  <a:pt x="1932209" y="658772"/>
                </a:lnTo>
                <a:lnTo>
                  <a:pt x="1976119" y="672216"/>
                </a:lnTo>
                <a:lnTo>
                  <a:pt x="2020030" y="684799"/>
                </a:lnTo>
                <a:lnTo>
                  <a:pt x="2063942" y="697906"/>
                </a:lnTo>
                <a:lnTo>
                  <a:pt x="2107857" y="712923"/>
                </a:lnTo>
                <a:lnTo>
                  <a:pt x="2151777" y="731234"/>
                </a:lnTo>
                <a:lnTo>
                  <a:pt x="2195703" y="754226"/>
                </a:lnTo>
                <a:lnTo>
                  <a:pt x="2235607" y="780260"/>
                </a:lnTo>
                <a:lnTo>
                  <a:pt x="2275517" y="810668"/>
                </a:lnTo>
                <a:lnTo>
                  <a:pt x="2315432" y="844258"/>
                </a:lnTo>
                <a:lnTo>
                  <a:pt x="2355351" y="879837"/>
                </a:lnTo>
                <a:lnTo>
                  <a:pt x="2395275" y="916214"/>
                </a:lnTo>
                <a:lnTo>
                  <a:pt x="2435202" y="952194"/>
                </a:lnTo>
                <a:lnTo>
                  <a:pt x="2475132" y="986587"/>
                </a:lnTo>
                <a:lnTo>
                  <a:pt x="2515064" y="1018199"/>
                </a:lnTo>
                <a:lnTo>
                  <a:pt x="2554998" y="1045838"/>
                </a:lnTo>
                <a:lnTo>
                  <a:pt x="2594933" y="1068311"/>
                </a:lnTo>
                <a:lnTo>
                  <a:pt x="2634869" y="1084426"/>
                </a:lnTo>
                <a:lnTo>
                  <a:pt x="2683641" y="1095829"/>
                </a:lnTo>
                <a:lnTo>
                  <a:pt x="2732421" y="1100162"/>
                </a:lnTo>
                <a:lnTo>
                  <a:pt x="2781205" y="1098589"/>
                </a:lnTo>
                <a:lnTo>
                  <a:pt x="2829993" y="1092271"/>
                </a:lnTo>
                <a:lnTo>
                  <a:pt x="2878783" y="1082371"/>
                </a:lnTo>
                <a:lnTo>
                  <a:pt x="2927571" y="1070052"/>
                </a:lnTo>
                <a:lnTo>
                  <a:pt x="2976355" y="1056474"/>
                </a:lnTo>
                <a:lnTo>
                  <a:pt x="3025135" y="1042802"/>
                </a:lnTo>
                <a:lnTo>
                  <a:pt x="3073908" y="1030197"/>
                </a:lnTo>
                <a:lnTo>
                  <a:pt x="3122718" y="1016603"/>
                </a:lnTo>
                <a:lnTo>
                  <a:pt x="3171527" y="999831"/>
                </a:lnTo>
                <a:lnTo>
                  <a:pt x="3220334" y="980841"/>
                </a:lnTo>
                <a:lnTo>
                  <a:pt x="3269138" y="960593"/>
                </a:lnTo>
                <a:lnTo>
                  <a:pt x="3317937" y="940049"/>
                </a:lnTo>
                <a:lnTo>
                  <a:pt x="3366732" y="920168"/>
                </a:lnTo>
                <a:lnTo>
                  <a:pt x="3415520" y="901912"/>
                </a:lnTo>
                <a:lnTo>
                  <a:pt x="3464301" y="886240"/>
                </a:lnTo>
                <a:lnTo>
                  <a:pt x="3513074" y="874114"/>
                </a:lnTo>
                <a:lnTo>
                  <a:pt x="3561879" y="865614"/>
                </a:lnTo>
                <a:lnTo>
                  <a:pt x="3610678" y="859817"/>
                </a:lnTo>
                <a:lnTo>
                  <a:pt x="3659472" y="856184"/>
                </a:lnTo>
                <a:lnTo>
                  <a:pt x="3708262" y="854171"/>
                </a:lnTo>
                <a:lnTo>
                  <a:pt x="3757051" y="853238"/>
                </a:lnTo>
                <a:lnTo>
                  <a:pt x="3805841" y="852844"/>
                </a:lnTo>
                <a:lnTo>
                  <a:pt x="3854635" y="852446"/>
                </a:lnTo>
                <a:lnTo>
                  <a:pt x="3903434" y="851504"/>
                </a:lnTo>
                <a:lnTo>
                  <a:pt x="3952240" y="849476"/>
                </a:lnTo>
              </a:path>
            </a:pathLst>
          </a:custGeom>
          <a:noFill/>
          <a:ln w="28575" cap="flat" cmpd="sng">
            <a:solidFill>
              <a:srgbClr val="7E7E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1350645" y="1952015"/>
            <a:ext cx="87630" cy="8763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1877949" y="1939823"/>
            <a:ext cx="87630" cy="8763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2405253" y="2092223"/>
            <a:ext cx="87630" cy="8763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2932557" y="2009927"/>
            <a:ext cx="87630" cy="8763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3459861" y="2613431"/>
            <a:ext cx="87630" cy="8763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3987165" y="2835935"/>
            <a:ext cx="87630" cy="8763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2"/>
          <p:cNvSpPr/>
          <p:nvPr/>
        </p:nvSpPr>
        <p:spPr>
          <a:xfrm>
            <a:off x="4514469" y="3232175"/>
            <a:ext cx="87630" cy="8763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5041773" y="3168167"/>
            <a:ext cx="87630" cy="8763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2"/>
          <p:cNvSpPr/>
          <p:nvPr/>
        </p:nvSpPr>
        <p:spPr>
          <a:xfrm>
            <a:off x="5569077" y="2979191"/>
            <a:ext cx="87630" cy="8763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6096381" y="2951759"/>
            <a:ext cx="87630" cy="8763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2"/>
          <p:cNvSpPr txBox="1"/>
          <p:nvPr/>
        </p:nvSpPr>
        <p:spPr>
          <a:xfrm rot="-5400000">
            <a:off x="1156397" y="3336136"/>
            <a:ext cx="485394" cy="19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00" rIns="0" bIns="0" anchor="t" anchorCtr="0">
            <a:spAutoFit/>
          </a:bodyPr>
          <a:lstStyle/>
          <a:p>
            <a:pPr marL="15240"/>
            <a:r>
              <a:rPr lang="en-US" sz="126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13,5%</a:t>
            </a:r>
            <a:endParaRPr sz="126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 txBox="1"/>
          <p:nvPr/>
        </p:nvSpPr>
        <p:spPr>
          <a:xfrm rot="-5400000">
            <a:off x="1683701" y="3341470"/>
            <a:ext cx="485394" cy="19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00" rIns="0" bIns="0" anchor="t" anchorCtr="0">
            <a:spAutoFit/>
          </a:bodyPr>
          <a:lstStyle/>
          <a:p>
            <a:pPr marL="15240"/>
            <a:r>
              <a:rPr lang="en-US" sz="126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13,4%</a:t>
            </a:r>
            <a:endParaRPr sz="126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"/>
          <p:cNvSpPr txBox="1"/>
          <p:nvPr/>
        </p:nvSpPr>
        <p:spPr>
          <a:xfrm rot="-5400000">
            <a:off x="2210930" y="3408983"/>
            <a:ext cx="485394" cy="19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00" rIns="0" bIns="0" anchor="t" anchorCtr="0">
            <a:spAutoFit/>
          </a:bodyPr>
          <a:lstStyle/>
          <a:p>
            <a:pPr marL="15240"/>
            <a:r>
              <a:rPr lang="en-US" sz="126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12,4%</a:t>
            </a:r>
            <a:endParaRPr sz="126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 txBox="1"/>
          <p:nvPr/>
        </p:nvSpPr>
        <p:spPr>
          <a:xfrm rot="-5400000">
            <a:off x="2737964" y="3378689"/>
            <a:ext cx="485394" cy="19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00" rIns="0" bIns="0" anchor="t" anchorCtr="0">
            <a:spAutoFit/>
          </a:bodyPr>
          <a:lstStyle/>
          <a:p>
            <a:pPr marL="15240"/>
            <a:r>
              <a:rPr lang="en-US" sz="126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12,8%</a:t>
            </a:r>
            <a:endParaRPr sz="126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2"/>
          <p:cNvSpPr txBox="1"/>
          <p:nvPr/>
        </p:nvSpPr>
        <p:spPr>
          <a:xfrm rot="-5400000">
            <a:off x="3309429" y="3602808"/>
            <a:ext cx="397002" cy="19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00" rIns="0" bIns="0" anchor="t" anchorCtr="0">
            <a:spAutoFit/>
          </a:bodyPr>
          <a:lstStyle/>
          <a:p>
            <a:pPr marL="15240"/>
            <a:r>
              <a:rPr lang="en-US" sz="126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9,4%</a:t>
            </a:r>
            <a:endParaRPr sz="126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 txBox="1"/>
          <p:nvPr/>
        </p:nvSpPr>
        <p:spPr>
          <a:xfrm rot="-5400000">
            <a:off x="3836733" y="3687695"/>
            <a:ext cx="397002" cy="19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00" rIns="0" bIns="0" anchor="t" anchorCtr="0">
            <a:spAutoFit/>
          </a:bodyPr>
          <a:lstStyle/>
          <a:p>
            <a:pPr marL="15240"/>
            <a:r>
              <a:rPr lang="en-US" sz="126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8,2%</a:t>
            </a:r>
            <a:endParaRPr sz="126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"/>
          <p:cNvSpPr txBox="1"/>
          <p:nvPr/>
        </p:nvSpPr>
        <p:spPr>
          <a:xfrm rot="-5400000">
            <a:off x="4364037" y="3839790"/>
            <a:ext cx="397002" cy="19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00" rIns="0" bIns="0" anchor="t" anchorCtr="0">
            <a:spAutoFit/>
          </a:bodyPr>
          <a:lstStyle/>
          <a:p>
            <a:pPr marL="15240"/>
            <a:r>
              <a:rPr lang="en-US" sz="126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5,9%</a:t>
            </a:r>
            <a:endParaRPr sz="126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"/>
          <p:cNvSpPr txBox="1"/>
          <p:nvPr/>
        </p:nvSpPr>
        <p:spPr>
          <a:xfrm rot="-5400000">
            <a:off x="4890960" y="3819525"/>
            <a:ext cx="397764" cy="19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00" rIns="0" bIns="0" anchor="t" anchorCtr="0">
            <a:spAutoFit/>
          </a:bodyPr>
          <a:lstStyle/>
          <a:p>
            <a:pPr marL="15240"/>
            <a:r>
              <a:rPr lang="en-US" sz="126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6,2%</a:t>
            </a:r>
            <a:endParaRPr sz="126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"/>
          <p:cNvSpPr txBox="1"/>
          <p:nvPr/>
        </p:nvSpPr>
        <p:spPr>
          <a:xfrm rot="-5400000">
            <a:off x="5418645" y="3757037"/>
            <a:ext cx="397002" cy="19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00" rIns="0" bIns="0" anchor="t" anchorCtr="0">
            <a:spAutoFit/>
          </a:bodyPr>
          <a:lstStyle/>
          <a:p>
            <a:pPr marL="15240"/>
            <a:r>
              <a:rPr lang="en-US" sz="126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7,1%</a:t>
            </a:r>
            <a:endParaRPr sz="126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 txBox="1"/>
          <p:nvPr/>
        </p:nvSpPr>
        <p:spPr>
          <a:xfrm rot="-5400000">
            <a:off x="5922138" y="3713919"/>
            <a:ext cx="446532" cy="263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5240">
              <a:lnSpc>
                <a:spcPct val="118750"/>
              </a:lnSpc>
            </a:pPr>
            <a:r>
              <a:rPr lang="en-US" sz="144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7,3%</a:t>
            </a:r>
            <a:endParaRPr sz="144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1211961" y="1692401"/>
            <a:ext cx="413766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2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1.182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1739264" y="1677847"/>
            <a:ext cx="414528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2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1.189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 txBox="1"/>
          <p:nvPr/>
        </p:nvSpPr>
        <p:spPr>
          <a:xfrm>
            <a:off x="2266493" y="1832305"/>
            <a:ext cx="413766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2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1.111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2793493" y="1749551"/>
            <a:ext cx="413766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2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1.153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2"/>
          <p:cNvSpPr txBox="1"/>
          <p:nvPr/>
        </p:nvSpPr>
        <p:spPr>
          <a:xfrm>
            <a:off x="3384804" y="2352217"/>
            <a:ext cx="286512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2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847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2"/>
          <p:cNvSpPr txBox="1"/>
          <p:nvPr/>
        </p:nvSpPr>
        <p:spPr>
          <a:xfrm>
            <a:off x="3912107" y="2575560"/>
            <a:ext cx="286512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2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734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2"/>
          <p:cNvSpPr txBox="1"/>
          <p:nvPr/>
        </p:nvSpPr>
        <p:spPr>
          <a:xfrm>
            <a:off x="4439412" y="2971419"/>
            <a:ext cx="286512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2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533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2"/>
          <p:cNvSpPr txBox="1"/>
          <p:nvPr/>
        </p:nvSpPr>
        <p:spPr>
          <a:xfrm>
            <a:off x="4966715" y="2907030"/>
            <a:ext cx="286512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2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566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2"/>
          <p:cNvSpPr txBox="1"/>
          <p:nvPr/>
        </p:nvSpPr>
        <p:spPr>
          <a:xfrm>
            <a:off x="5472684" y="2719578"/>
            <a:ext cx="286512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2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661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6002731" y="2651760"/>
            <a:ext cx="333756" cy="23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440" b="1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676</a:t>
            </a:r>
            <a:endParaRPr sz="144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"/>
          <p:cNvSpPr txBox="1"/>
          <p:nvPr/>
        </p:nvSpPr>
        <p:spPr>
          <a:xfrm>
            <a:off x="1865376" y="1386459"/>
            <a:ext cx="3816096" cy="273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680" b="1" dirty="0" err="1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Matricula</a:t>
            </a:r>
            <a:r>
              <a:rPr lang="en-US" sz="1680" b="1" dirty="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 Educación Superior </a:t>
            </a:r>
            <a:r>
              <a:rPr lang="en-US" sz="1680" b="1" dirty="0" err="1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Yumbo</a:t>
            </a:r>
            <a:endParaRPr sz="168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"/>
          <p:cNvSpPr/>
          <p:nvPr/>
        </p:nvSpPr>
        <p:spPr>
          <a:xfrm>
            <a:off x="1429511" y="4832604"/>
            <a:ext cx="292608" cy="0"/>
          </a:xfrm>
          <a:custGeom>
            <a:avLst/>
            <a:gdLst/>
            <a:ahLst/>
            <a:cxnLst/>
            <a:rect l="l" t="t" r="r" b="b"/>
            <a:pathLst>
              <a:path w="243840" h="120000" extrusionOk="0">
                <a:moveTo>
                  <a:pt x="0" y="0"/>
                </a:moveTo>
                <a:lnTo>
                  <a:pt x="243840" y="0"/>
                </a:lnTo>
              </a:path>
            </a:pathLst>
          </a:custGeom>
          <a:noFill/>
          <a:ln w="63500" cap="flat" cmpd="sng">
            <a:solidFill>
              <a:srgbClr val="ED2B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"/>
          <p:cNvSpPr/>
          <p:nvPr/>
        </p:nvSpPr>
        <p:spPr>
          <a:xfrm>
            <a:off x="3851147" y="4785741"/>
            <a:ext cx="292608" cy="87630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2"/>
          <p:cNvSpPr txBox="1"/>
          <p:nvPr/>
        </p:nvSpPr>
        <p:spPr>
          <a:xfrm>
            <a:off x="1204340" y="4395672"/>
            <a:ext cx="5134356" cy="717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740" rIns="0" bIns="0" anchor="t" anchorCtr="0">
            <a:spAutoFit/>
          </a:bodyPr>
          <a:lstStyle/>
          <a:p>
            <a:pPr marL="15240"/>
            <a:r>
              <a:rPr lang="en-US" sz="1260" dirty="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2010	2011	2012	2013	2014	2015	2016	2017	2018	2019</a:t>
            </a:r>
            <a:endParaRPr sz="126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7116">
              <a:spcBef>
                <a:spcPts val="978"/>
              </a:spcBef>
            </a:pPr>
            <a:r>
              <a:rPr lang="en-US" sz="1200" dirty="0" err="1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Tasa</a:t>
            </a:r>
            <a:r>
              <a:rPr lang="en-US" sz="1200" dirty="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Bruta</a:t>
            </a:r>
            <a:r>
              <a:rPr lang="en-US" sz="1200" dirty="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200" dirty="0" err="1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Cobertura</a:t>
            </a:r>
            <a:r>
              <a:rPr lang="en-US" sz="1200" dirty="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 ES	</a:t>
            </a:r>
            <a:r>
              <a:rPr lang="en-US" sz="1200" dirty="0" err="1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Matricula</a:t>
            </a:r>
            <a:r>
              <a:rPr lang="en-US" sz="1200" dirty="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 Educación Superior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2"/>
          <p:cNvSpPr txBox="1"/>
          <p:nvPr/>
        </p:nvSpPr>
        <p:spPr>
          <a:xfrm>
            <a:off x="8734723" y="3798809"/>
            <a:ext cx="1652778" cy="222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050" rIns="0" bIns="0" anchor="t" anchorCtr="0">
            <a:spAutoFit/>
          </a:bodyPr>
          <a:lstStyle/>
          <a:p>
            <a:pPr marL="15240"/>
            <a:r>
              <a:rPr lang="en-US" sz="132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Ciudad	TCB ES</a:t>
            </a:r>
            <a:endParaRPr sz="132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16" name="Google Shape;116;p2"/>
          <p:cNvGraphicFramePr/>
          <p:nvPr/>
        </p:nvGraphicFramePr>
        <p:xfrm>
          <a:off x="8418575" y="4048324"/>
          <a:ext cx="2045220" cy="227592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3670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81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55120">
                <a:tc>
                  <a:txBody>
                    <a:bodyPr/>
                    <a:lstStyle/>
                    <a:p>
                      <a:pPr marL="2857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Buga</a:t>
                      </a:r>
                      <a:endParaRPr sz="13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20580" marB="0">
                    <a:lnT w="12700" cap="flat" cmpd="sng">
                      <a:solidFill>
                        <a:srgbClr val="33A86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1778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80,0%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20580" marB="0">
                    <a:lnT w="12700" cap="flat" cmpd="sng">
                      <a:solidFill>
                        <a:srgbClr val="33A86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1550">
                <a:tc>
                  <a:txBody>
                    <a:bodyPr/>
                    <a:lstStyle/>
                    <a:p>
                      <a:pPr marL="2857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Cali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7520" marB="0"/>
                </a:tc>
                <a:tc>
                  <a:txBody>
                    <a:bodyPr/>
                    <a:lstStyle/>
                    <a:p>
                      <a:pPr marL="0" marR="1778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65,3%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752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1610">
                <a:tc>
                  <a:txBody>
                    <a:bodyPr/>
                    <a:lstStyle/>
                    <a:p>
                      <a:pPr marL="2857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Palmira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7520" marB="0"/>
                </a:tc>
                <a:tc>
                  <a:txBody>
                    <a:bodyPr/>
                    <a:lstStyle/>
                    <a:p>
                      <a:pPr marL="0" marR="1778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53,5%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752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1610">
                <a:tc>
                  <a:txBody>
                    <a:bodyPr/>
                    <a:lstStyle/>
                    <a:p>
                      <a:pPr marL="2857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Tuluá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7520" marB="0"/>
                </a:tc>
                <a:tc>
                  <a:txBody>
                    <a:bodyPr/>
                    <a:lstStyle/>
                    <a:p>
                      <a:pPr marL="0" marR="1778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52,9%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752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1580">
                <a:tc>
                  <a:txBody>
                    <a:bodyPr/>
                    <a:lstStyle/>
                    <a:p>
                      <a:pPr marL="2857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Cartago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7520" marB="0"/>
                </a:tc>
                <a:tc>
                  <a:txBody>
                    <a:bodyPr/>
                    <a:lstStyle/>
                    <a:p>
                      <a:pPr marL="0" marR="1778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42,5%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752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1580">
                <a:tc>
                  <a:txBody>
                    <a:bodyPr/>
                    <a:lstStyle/>
                    <a:p>
                      <a:pPr marL="2857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Buenaventura</a:t>
                      </a:r>
                      <a:endParaRPr sz="13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7520" marB="0"/>
                </a:tc>
                <a:tc>
                  <a:txBody>
                    <a:bodyPr/>
                    <a:lstStyle/>
                    <a:p>
                      <a:pPr marL="0" marR="1778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23,0%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752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48250">
                <a:tc>
                  <a:txBody>
                    <a:bodyPr/>
                    <a:lstStyle/>
                    <a:p>
                      <a:pPr marL="2857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u="none" strike="noStrike" cap="none">
                          <a:solidFill>
                            <a:srgbClr val="217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Yumbo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7520" marB="0">
                    <a:lnB w="9525" cap="flat" cmpd="sng">
                      <a:solidFill>
                        <a:srgbClr val="33A86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1778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u="none" strike="noStrike" cap="none">
                          <a:solidFill>
                            <a:srgbClr val="217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7,3%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7520" marB="0">
                    <a:lnB w="9525" cap="flat" cmpd="sng">
                      <a:solidFill>
                        <a:srgbClr val="33A86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4940">
                <a:tc>
                  <a:txBody>
                    <a:bodyPr/>
                    <a:lstStyle/>
                    <a:p>
                      <a:pPr marL="2857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solidFill>
                            <a:srgbClr val="5C6869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20580" marB="0">
                    <a:lnT w="9525" cap="flat" cmpd="sng">
                      <a:solidFill>
                        <a:srgbClr val="33A86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1778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solidFill>
                            <a:srgbClr val="5C6869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45,4%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20580" marB="0">
                    <a:lnT w="9525" cap="flat" cmpd="sng">
                      <a:solidFill>
                        <a:srgbClr val="33A86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9680">
                <a:tc>
                  <a:txBody>
                    <a:bodyPr/>
                    <a:lstStyle/>
                    <a:p>
                      <a:pPr marL="2857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 dirty="0">
                          <a:solidFill>
                            <a:srgbClr val="5C6869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Colombia</a:t>
                      </a:r>
                      <a:endParaRPr sz="13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7520" marB="0"/>
                </a:tc>
                <a:tc>
                  <a:txBody>
                    <a:bodyPr/>
                    <a:lstStyle/>
                    <a:p>
                      <a:pPr marL="0" marR="1778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 dirty="0">
                          <a:solidFill>
                            <a:srgbClr val="5C6869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52,2%</a:t>
                      </a:r>
                      <a:endParaRPr sz="13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752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117" name="Google Shape;117;p2"/>
          <p:cNvSpPr txBox="1"/>
          <p:nvPr/>
        </p:nvSpPr>
        <p:spPr>
          <a:xfrm>
            <a:off x="8429936" y="3333626"/>
            <a:ext cx="2033777" cy="435760"/>
          </a:xfrm>
          <a:prstGeom prst="rect">
            <a:avLst/>
          </a:prstGeom>
          <a:solidFill>
            <a:srgbClr val="00AF50"/>
          </a:solidFill>
          <a:ln>
            <a:noFill/>
          </a:ln>
        </p:spPr>
        <p:txBody>
          <a:bodyPr spcFirstLastPara="1" wrap="square" lIns="0" tIns="3810" rIns="0" bIns="0" anchor="t" anchorCtr="0">
            <a:spAutoFit/>
          </a:bodyPr>
          <a:lstStyle/>
          <a:p>
            <a:pPr marL="228600"/>
            <a:r>
              <a:rPr lang="en-US" sz="1320" b="1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Cobertura</a:t>
            </a:r>
            <a:r>
              <a:rPr lang="en-US" sz="132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20" b="1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Bruta</a:t>
            </a:r>
            <a:r>
              <a:rPr lang="en-US" sz="132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20" b="1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endParaRPr sz="132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04978">
              <a:spcBef>
                <a:spcPts val="216"/>
              </a:spcBef>
            </a:pPr>
            <a:r>
              <a:rPr lang="en-US" sz="132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Educación Superior</a:t>
            </a:r>
            <a:endParaRPr sz="132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2"/>
          <p:cNvSpPr txBox="1"/>
          <p:nvPr/>
        </p:nvSpPr>
        <p:spPr>
          <a:xfrm>
            <a:off x="7896302" y="2129790"/>
            <a:ext cx="2491199" cy="1049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680" dirty="0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Los </a:t>
            </a:r>
            <a:r>
              <a:rPr lang="en-US" sz="1680" dirty="0" err="1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matriculados</a:t>
            </a:r>
            <a:r>
              <a:rPr lang="en-US" sz="1680" dirty="0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80" dirty="0" err="1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1680" dirty="0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80" dirty="0" err="1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los</a:t>
            </a:r>
            <a:r>
              <a:rPr lang="en-US" sz="1680" dirty="0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80" dirty="0" err="1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programas</a:t>
            </a:r>
            <a:r>
              <a:rPr lang="en-US" sz="1680" dirty="0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 ofertados para educación superior </a:t>
            </a:r>
            <a:r>
              <a:rPr lang="en-US" sz="1680" dirty="0" err="1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1680" dirty="0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 el municipio serian un 7,3%</a:t>
            </a:r>
            <a:endParaRPr sz="168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2"/>
          <p:cNvSpPr txBox="1"/>
          <p:nvPr/>
        </p:nvSpPr>
        <p:spPr>
          <a:xfrm>
            <a:off x="7751825" y="969645"/>
            <a:ext cx="3382518" cy="901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 marR="6096" algn="just"/>
            <a:r>
              <a:rPr lang="en-US" sz="1920" dirty="0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Para 2019, </a:t>
            </a:r>
            <a:r>
              <a:rPr lang="en-US" sz="1920" dirty="0" err="1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1920" dirty="0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20" dirty="0" err="1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Yumbo</a:t>
            </a:r>
            <a:r>
              <a:rPr lang="en-US" sz="1920" dirty="0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20" b="1" dirty="0" err="1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habían</a:t>
            </a:r>
            <a:r>
              <a:rPr lang="en-US" sz="1920" b="1" dirty="0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1920" b="1" dirty="0" err="1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cerca</a:t>
            </a:r>
            <a:r>
              <a:rPr lang="en-US" sz="1920" b="1" dirty="0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 de 9.313 </a:t>
            </a:r>
            <a:r>
              <a:rPr lang="en-US" sz="1920" b="1" dirty="0" err="1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jóvenes</a:t>
            </a:r>
            <a:r>
              <a:rPr lang="en-US" sz="1920" b="1" dirty="0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20" dirty="0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entre  17 y 21 </a:t>
            </a:r>
            <a:r>
              <a:rPr lang="en-US" sz="1920" dirty="0" err="1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años</a:t>
            </a:r>
            <a:r>
              <a:rPr lang="en-US" sz="1920" dirty="0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92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2"/>
          <p:cNvSpPr/>
          <p:nvPr/>
        </p:nvSpPr>
        <p:spPr>
          <a:xfrm>
            <a:off x="7043243" y="1496862"/>
            <a:ext cx="213760" cy="213756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2"/>
          <p:cNvSpPr/>
          <p:nvPr/>
        </p:nvSpPr>
        <p:spPr>
          <a:xfrm>
            <a:off x="7169746" y="1170559"/>
            <a:ext cx="320040" cy="267462"/>
          </a:xfrm>
          <a:custGeom>
            <a:avLst/>
            <a:gdLst/>
            <a:ahLst/>
            <a:cxnLst/>
            <a:rect l="l" t="t" r="r" b="b"/>
            <a:pathLst>
              <a:path w="266700" h="222884" extrusionOk="0">
                <a:moveTo>
                  <a:pt x="88634" y="34136"/>
                </a:moveTo>
                <a:lnTo>
                  <a:pt x="56692" y="59296"/>
                </a:lnTo>
                <a:lnTo>
                  <a:pt x="18009" y="76382"/>
                </a:lnTo>
                <a:lnTo>
                  <a:pt x="13018" y="84074"/>
                </a:lnTo>
                <a:lnTo>
                  <a:pt x="452" y="123768"/>
                </a:lnTo>
                <a:lnTo>
                  <a:pt x="0" y="130982"/>
                </a:lnTo>
                <a:lnTo>
                  <a:pt x="25064" y="172278"/>
                </a:lnTo>
                <a:lnTo>
                  <a:pt x="60487" y="202598"/>
                </a:lnTo>
                <a:lnTo>
                  <a:pt x="103031" y="220574"/>
                </a:lnTo>
                <a:lnTo>
                  <a:pt x="122291" y="222344"/>
                </a:lnTo>
                <a:lnTo>
                  <a:pt x="256656" y="87981"/>
                </a:lnTo>
                <a:lnTo>
                  <a:pt x="68805" y="87981"/>
                </a:lnTo>
                <a:lnTo>
                  <a:pt x="63454" y="85294"/>
                </a:lnTo>
                <a:lnTo>
                  <a:pt x="60493" y="76571"/>
                </a:lnTo>
                <a:lnTo>
                  <a:pt x="61770" y="72328"/>
                </a:lnTo>
                <a:lnTo>
                  <a:pt x="64967" y="69876"/>
                </a:lnTo>
                <a:lnTo>
                  <a:pt x="71293" y="63496"/>
                </a:lnTo>
                <a:lnTo>
                  <a:pt x="87880" y="36305"/>
                </a:lnTo>
                <a:lnTo>
                  <a:pt x="88634" y="34136"/>
                </a:lnTo>
                <a:close/>
              </a:path>
              <a:path w="266700" h="222884" extrusionOk="0">
                <a:moveTo>
                  <a:pt x="220153" y="0"/>
                </a:moveTo>
                <a:lnTo>
                  <a:pt x="179651" y="35008"/>
                </a:lnTo>
                <a:lnTo>
                  <a:pt x="142721" y="56845"/>
                </a:lnTo>
                <a:lnTo>
                  <a:pt x="97194" y="77561"/>
                </a:lnTo>
                <a:lnTo>
                  <a:pt x="68805" y="87981"/>
                </a:lnTo>
                <a:lnTo>
                  <a:pt x="256656" y="87981"/>
                </a:lnTo>
                <a:lnTo>
                  <a:pt x="266207" y="78431"/>
                </a:lnTo>
                <a:lnTo>
                  <a:pt x="265865" y="77264"/>
                </a:lnTo>
                <a:lnTo>
                  <a:pt x="259379" y="59220"/>
                </a:lnTo>
                <a:lnTo>
                  <a:pt x="251540" y="43197"/>
                </a:lnTo>
                <a:lnTo>
                  <a:pt x="242347" y="27930"/>
                </a:lnTo>
                <a:lnTo>
                  <a:pt x="231865" y="13503"/>
                </a:lnTo>
                <a:lnTo>
                  <a:pt x="220153" y="0"/>
                </a:lnTo>
                <a:close/>
              </a:path>
            </a:pathLst>
          </a:custGeom>
          <a:solidFill>
            <a:srgbClr val="0583C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2"/>
          <p:cNvSpPr/>
          <p:nvPr/>
        </p:nvSpPr>
        <p:spPr>
          <a:xfrm>
            <a:off x="7145079" y="1004609"/>
            <a:ext cx="384810" cy="278892"/>
          </a:xfrm>
          <a:custGeom>
            <a:avLst/>
            <a:gdLst/>
            <a:ahLst/>
            <a:cxnLst/>
            <a:rect l="l" t="t" r="r" b="b"/>
            <a:pathLst>
              <a:path w="320675" h="232409" extrusionOk="0">
                <a:moveTo>
                  <a:pt x="161239" y="42670"/>
                </a:moveTo>
                <a:lnTo>
                  <a:pt x="118366" y="48476"/>
                </a:lnTo>
                <a:lnTo>
                  <a:pt x="79846" y="64775"/>
                </a:lnTo>
                <a:lnTo>
                  <a:pt x="47215" y="90027"/>
                </a:lnTo>
                <a:lnTo>
                  <a:pt x="22007" y="122693"/>
                </a:lnTo>
                <a:lnTo>
                  <a:pt x="5757" y="161234"/>
                </a:lnTo>
                <a:lnTo>
                  <a:pt x="0" y="204112"/>
                </a:lnTo>
                <a:lnTo>
                  <a:pt x="657" y="211582"/>
                </a:lnTo>
                <a:lnTo>
                  <a:pt x="2327" y="218858"/>
                </a:lnTo>
                <a:lnTo>
                  <a:pt x="4979" y="225833"/>
                </a:lnTo>
                <a:lnTo>
                  <a:pt x="8580" y="232402"/>
                </a:lnTo>
                <a:lnTo>
                  <a:pt x="11926" y="223974"/>
                </a:lnTo>
                <a:lnTo>
                  <a:pt x="15899" y="215829"/>
                </a:lnTo>
                <a:lnTo>
                  <a:pt x="30739" y="197228"/>
                </a:lnTo>
                <a:lnTo>
                  <a:pt x="43214" y="193095"/>
                </a:lnTo>
                <a:lnTo>
                  <a:pt x="77885" y="174596"/>
                </a:lnTo>
                <a:lnTo>
                  <a:pt x="105621" y="147756"/>
                </a:lnTo>
                <a:lnTo>
                  <a:pt x="114933" y="134236"/>
                </a:lnTo>
                <a:lnTo>
                  <a:pt x="118237" y="132444"/>
                </a:lnTo>
                <a:lnTo>
                  <a:pt x="219768" y="132444"/>
                </a:lnTo>
                <a:lnTo>
                  <a:pt x="220034" y="132202"/>
                </a:lnTo>
                <a:lnTo>
                  <a:pt x="233071" y="118393"/>
                </a:lnTo>
                <a:lnTo>
                  <a:pt x="234769" y="116366"/>
                </a:lnTo>
                <a:lnTo>
                  <a:pt x="237173" y="115140"/>
                </a:lnTo>
                <a:lnTo>
                  <a:pt x="239766" y="114998"/>
                </a:lnTo>
                <a:lnTo>
                  <a:pt x="242406" y="114810"/>
                </a:lnTo>
                <a:lnTo>
                  <a:pt x="295072" y="114810"/>
                </a:lnTo>
                <a:lnTo>
                  <a:pt x="289424" y="105555"/>
                </a:lnTo>
                <a:lnTo>
                  <a:pt x="264754" y="80013"/>
                </a:lnTo>
                <a:lnTo>
                  <a:pt x="296247" y="64454"/>
                </a:lnTo>
                <a:lnTo>
                  <a:pt x="300255" y="62379"/>
                </a:lnTo>
                <a:lnTo>
                  <a:pt x="301763" y="57475"/>
                </a:lnTo>
                <a:lnTo>
                  <a:pt x="246367" y="57381"/>
                </a:lnTo>
                <a:lnTo>
                  <a:pt x="252639" y="48328"/>
                </a:lnTo>
                <a:lnTo>
                  <a:pt x="222134" y="48328"/>
                </a:lnTo>
                <a:lnTo>
                  <a:pt x="220373" y="45122"/>
                </a:lnTo>
                <a:lnTo>
                  <a:pt x="188565" y="45122"/>
                </a:lnTo>
                <a:lnTo>
                  <a:pt x="181786" y="44089"/>
                </a:lnTo>
                <a:lnTo>
                  <a:pt x="174964" y="43330"/>
                </a:lnTo>
                <a:lnTo>
                  <a:pt x="168111" y="42854"/>
                </a:lnTo>
                <a:lnTo>
                  <a:pt x="161239" y="42670"/>
                </a:lnTo>
                <a:close/>
              </a:path>
              <a:path w="320675" h="232409" extrusionOk="0">
                <a:moveTo>
                  <a:pt x="295072" y="114810"/>
                </a:moveTo>
                <a:lnTo>
                  <a:pt x="242406" y="114810"/>
                </a:lnTo>
                <a:lnTo>
                  <a:pt x="245047" y="115753"/>
                </a:lnTo>
                <a:lnTo>
                  <a:pt x="246932" y="117545"/>
                </a:lnTo>
                <a:lnTo>
                  <a:pt x="275703" y="151569"/>
                </a:lnTo>
                <a:lnTo>
                  <a:pt x="297473" y="190438"/>
                </a:lnTo>
                <a:lnTo>
                  <a:pt x="301715" y="201770"/>
                </a:lnTo>
                <a:lnTo>
                  <a:pt x="320609" y="182877"/>
                </a:lnTo>
                <a:lnTo>
                  <a:pt x="319053" y="168716"/>
                </a:lnTo>
                <a:lnTo>
                  <a:pt x="307704" y="135509"/>
                </a:lnTo>
                <a:lnTo>
                  <a:pt x="295072" y="114810"/>
                </a:lnTo>
                <a:close/>
              </a:path>
              <a:path w="320675" h="232409" extrusionOk="0">
                <a:moveTo>
                  <a:pt x="219768" y="132444"/>
                </a:moveTo>
                <a:lnTo>
                  <a:pt x="118237" y="132444"/>
                </a:lnTo>
                <a:lnTo>
                  <a:pt x="125210" y="132821"/>
                </a:lnTo>
                <a:lnTo>
                  <a:pt x="128289" y="134943"/>
                </a:lnTo>
                <a:lnTo>
                  <a:pt x="129746" y="138102"/>
                </a:lnTo>
                <a:lnTo>
                  <a:pt x="131116" y="142278"/>
                </a:lnTo>
                <a:lnTo>
                  <a:pt x="132221" y="151988"/>
                </a:lnTo>
                <a:lnTo>
                  <a:pt x="130457" y="167052"/>
                </a:lnTo>
                <a:lnTo>
                  <a:pt x="123240" y="187232"/>
                </a:lnTo>
                <a:lnTo>
                  <a:pt x="122014" y="189873"/>
                </a:lnTo>
                <a:lnTo>
                  <a:pt x="119468" y="194588"/>
                </a:lnTo>
                <a:lnTo>
                  <a:pt x="133778" y="188488"/>
                </a:lnTo>
                <a:lnTo>
                  <a:pt x="175198" y="167037"/>
                </a:lnTo>
                <a:lnTo>
                  <a:pt x="205998" y="144950"/>
                </a:lnTo>
                <a:lnTo>
                  <a:pt x="219768" y="132444"/>
                </a:lnTo>
                <a:close/>
              </a:path>
              <a:path w="320675" h="232409" extrusionOk="0">
                <a:moveTo>
                  <a:pt x="294644" y="48706"/>
                </a:moveTo>
                <a:lnTo>
                  <a:pt x="291156" y="49271"/>
                </a:lnTo>
                <a:lnTo>
                  <a:pt x="246367" y="57381"/>
                </a:lnTo>
                <a:lnTo>
                  <a:pt x="301714" y="57381"/>
                </a:lnTo>
                <a:lnTo>
                  <a:pt x="298039" y="50403"/>
                </a:lnTo>
                <a:lnTo>
                  <a:pt x="294644" y="48706"/>
                </a:lnTo>
                <a:close/>
              </a:path>
              <a:path w="320675" h="232409" extrusionOk="0">
                <a:moveTo>
                  <a:pt x="249054" y="27959"/>
                </a:moveTo>
                <a:lnTo>
                  <a:pt x="245895" y="30411"/>
                </a:lnTo>
                <a:lnTo>
                  <a:pt x="222134" y="48328"/>
                </a:lnTo>
                <a:lnTo>
                  <a:pt x="252639" y="48328"/>
                </a:lnTo>
                <a:lnTo>
                  <a:pt x="259662" y="38191"/>
                </a:lnTo>
                <a:lnTo>
                  <a:pt x="259190" y="33759"/>
                </a:lnTo>
                <a:lnTo>
                  <a:pt x="256362" y="30977"/>
                </a:lnTo>
                <a:lnTo>
                  <a:pt x="253533" y="28242"/>
                </a:lnTo>
                <a:lnTo>
                  <a:pt x="249054" y="27959"/>
                </a:lnTo>
                <a:close/>
              </a:path>
              <a:path w="320675" h="232409" extrusionOk="0">
                <a:moveTo>
                  <a:pt x="191300" y="0"/>
                </a:moveTo>
                <a:lnTo>
                  <a:pt x="187434" y="2216"/>
                </a:lnTo>
                <a:lnTo>
                  <a:pt x="184558" y="3819"/>
                </a:lnTo>
                <a:lnTo>
                  <a:pt x="182955" y="7072"/>
                </a:lnTo>
                <a:lnTo>
                  <a:pt x="183379" y="10325"/>
                </a:lnTo>
                <a:lnTo>
                  <a:pt x="188565" y="45122"/>
                </a:lnTo>
                <a:lnTo>
                  <a:pt x="220373" y="45122"/>
                </a:lnTo>
                <a:lnTo>
                  <a:pt x="198466" y="5233"/>
                </a:lnTo>
                <a:lnTo>
                  <a:pt x="196250" y="1367"/>
                </a:lnTo>
                <a:lnTo>
                  <a:pt x="191300" y="0"/>
                </a:lnTo>
                <a:close/>
              </a:path>
            </a:pathLst>
          </a:custGeom>
          <a:solidFill>
            <a:srgbClr val="0583C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2"/>
          <p:cNvSpPr/>
          <p:nvPr/>
        </p:nvSpPr>
        <p:spPr>
          <a:xfrm>
            <a:off x="7207098" y="2893609"/>
            <a:ext cx="96012" cy="96012"/>
          </a:xfrm>
          <a:custGeom>
            <a:avLst/>
            <a:gdLst/>
            <a:ahLst/>
            <a:cxnLst/>
            <a:rect l="l" t="t" r="r" b="b"/>
            <a:pathLst>
              <a:path w="80010" h="80010" extrusionOk="0">
                <a:moveTo>
                  <a:pt x="39954" y="0"/>
                </a:moveTo>
                <a:lnTo>
                  <a:pt x="24402" y="3139"/>
                </a:lnTo>
                <a:lnTo>
                  <a:pt x="11702" y="11702"/>
                </a:lnTo>
                <a:lnTo>
                  <a:pt x="3139" y="24404"/>
                </a:lnTo>
                <a:lnTo>
                  <a:pt x="0" y="39957"/>
                </a:lnTo>
                <a:lnTo>
                  <a:pt x="3139" y="55511"/>
                </a:lnTo>
                <a:lnTo>
                  <a:pt x="11702" y="68212"/>
                </a:lnTo>
                <a:lnTo>
                  <a:pt x="24402" y="76775"/>
                </a:lnTo>
                <a:lnTo>
                  <a:pt x="39954" y="79915"/>
                </a:lnTo>
                <a:lnTo>
                  <a:pt x="55507" y="76775"/>
                </a:lnTo>
                <a:lnTo>
                  <a:pt x="68207" y="68212"/>
                </a:lnTo>
                <a:lnTo>
                  <a:pt x="76769" y="55511"/>
                </a:lnTo>
                <a:lnTo>
                  <a:pt x="79909" y="39957"/>
                </a:lnTo>
                <a:lnTo>
                  <a:pt x="76769" y="24404"/>
                </a:lnTo>
                <a:lnTo>
                  <a:pt x="68207" y="11702"/>
                </a:lnTo>
                <a:lnTo>
                  <a:pt x="55507" y="3139"/>
                </a:lnTo>
                <a:lnTo>
                  <a:pt x="39954" y="0"/>
                </a:lnTo>
                <a:close/>
              </a:path>
            </a:pathLst>
          </a:custGeom>
          <a:solidFill>
            <a:srgbClr val="0583C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2"/>
          <p:cNvSpPr/>
          <p:nvPr/>
        </p:nvSpPr>
        <p:spPr>
          <a:xfrm>
            <a:off x="7159259" y="3002711"/>
            <a:ext cx="190500" cy="96012"/>
          </a:xfrm>
          <a:custGeom>
            <a:avLst/>
            <a:gdLst/>
            <a:ahLst/>
            <a:cxnLst/>
            <a:rect l="l" t="t" r="r" b="b"/>
            <a:pathLst>
              <a:path w="158750" h="80010" extrusionOk="0">
                <a:moveTo>
                  <a:pt x="79205" y="0"/>
                </a:moveTo>
                <a:lnTo>
                  <a:pt x="36317" y="8438"/>
                </a:lnTo>
                <a:lnTo>
                  <a:pt x="3036" y="27798"/>
                </a:lnTo>
                <a:lnTo>
                  <a:pt x="0" y="39869"/>
                </a:lnTo>
                <a:lnTo>
                  <a:pt x="0" y="79827"/>
                </a:lnTo>
                <a:lnTo>
                  <a:pt x="158393" y="79827"/>
                </a:lnTo>
                <a:lnTo>
                  <a:pt x="158393" y="39869"/>
                </a:lnTo>
                <a:lnTo>
                  <a:pt x="122192" y="8214"/>
                </a:lnTo>
                <a:lnTo>
                  <a:pt x="79205" y="0"/>
                </a:lnTo>
                <a:close/>
              </a:path>
            </a:pathLst>
          </a:custGeom>
          <a:solidFill>
            <a:srgbClr val="0583C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2"/>
          <p:cNvSpPr/>
          <p:nvPr/>
        </p:nvSpPr>
        <p:spPr>
          <a:xfrm>
            <a:off x="7416812" y="2893609"/>
            <a:ext cx="96012" cy="96012"/>
          </a:xfrm>
          <a:custGeom>
            <a:avLst/>
            <a:gdLst/>
            <a:ahLst/>
            <a:cxnLst/>
            <a:rect l="l" t="t" r="r" b="b"/>
            <a:pathLst>
              <a:path w="80010" h="80010" extrusionOk="0">
                <a:moveTo>
                  <a:pt x="39954" y="0"/>
                </a:moveTo>
                <a:lnTo>
                  <a:pt x="24411" y="3139"/>
                </a:lnTo>
                <a:lnTo>
                  <a:pt x="11710" y="11702"/>
                </a:lnTo>
                <a:lnTo>
                  <a:pt x="3142" y="24404"/>
                </a:lnTo>
                <a:lnTo>
                  <a:pt x="0" y="39957"/>
                </a:lnTo>
                <a:lnTo>
                  <a:pt x="3142" y="55511"/>
                </a:lnTo>
                <a:lnTo>
                  <a:pt x="11710" y="68212"/>
                </a:lnTo>
                <a:lnTo>
                  <a:pt x="24411" y="76775"/>
                </a:lnTo>
                <a:lnTo>
                  <a:pt x="39954" y="79915"/>
                </a:lnTo>
                <a:lnTo>
                  <a:pt x="55516" y="76775"/>
                </a:lnTo>
                <a:lnTo>
                  <a:pt x="68215" y="68212"/>
                </a:lnTo>
                <a:lnTo>
                  <a:pt x="76772" y="55511"/>
                </a:lnTo>
                <a:lnTo>
                  <a:pt x="79909" y="39957"/>
                </a:lnTo>
                <a:lnTo>
                  <a:pt x="76772" y="24404"/>
                </a:lnTo>
                <a:lnTo>
                  <a:pt x="68215" y="11702"/>
                </a:lnTo>
                <a:lnTo>
                  <a:pt x="55516" y="3139"/>
                </a:lnTo>
                <a:lnTo>
                  <a:pt x="39954" y="0"/>
                </a:lnTo>
                <a:close/>
              </a:path>
            </a:pathLst>
          </a:custGeom>
          <a:solidFill>
            <a:srgbClr val="0583C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2"/>
          <p:cNvSpPr/>
          <p:nvPr/>
        </p:nvSpPr>
        <p:spPr>
          <a:xfrm>
            <a:off x="7370452" y="3002711"/>
            <a:ext cx="190500" cy="96012"/>
          </a:xfrm>
          <a:custGeom>
            <a:avLst/>
            <a:gdLst/>
            <a:ahLst/>
            <a:cxnLst/>
            <a:rect l="l" t="t" r="r" b="b"/>
            <a:pathLst>
              <a:path w="158750" h="80010" extrusionOk="0">
                <a:moveTo>
                  <a:pt x="79205" y="0"/>
                </a:moveTo>
                <a:lnTo>
                  <a:pt x="36323" y="8438"/>
                </a:lnTo>
                <a:lnTo>
                  <a:pt x="3036" y="27798"/>
                </a:lnTo>
                <a:lnTo>
                  <a:pt x="0" y="39869"/>
                </a:lnTo>
                <a:lnTo>
                  <a:pt x="0" y="79827"/>
                </a:lnTo>
                <a:lnTo>
                  <a:pt x="158410" y="79827"/>
                </a:lnTo>
                <a:lnTo>
                  <a:pt x="158410" y="39869"/>
                </a:lnTo>
                <a:lnTo>
                  <a:pt x="122199" y="8214"/>
                </a:lnTo>
                <a:lnTo>
                  <a:pt x="79205" y="0"/>
                </a:lnTo>
                <a:close/>
              </a:path>
            </a:pathLst>
          </a:custGeom>
          <a:solidFill>
            <a:srgbClr val="0583C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2"/>
          <p:cNvSpPr/>
          <p:nvPr/>
        </p:nvSpPr>
        <p:spPr>
          <a:xfrm>
            <a:off x="7628027" y="2893609"/>
            <a:ext cx="96012" cy="96012"/>
          </a:xfrm>
          <a:custGeom>
            <a:avLst/>
            <a:gdLst/>
            <a:ahLst/>
            <a:cxnLst/>
            <a:rect l="l" t="t" r="r" b="b"/>
            <a:pathLst>
              <a:path w="80010" h="80010" extrusionOk="0">
                <a:moveTo>
                  <a:pt x="39954" y="0"/>
                </a:moveTo>
                <a:lnTo>
                  <a:pt x="24411" y="3139"/>
                </a:lnTo>
                <a:lnTo>
                  <a:pt x="11710" y="11702"/>
                </a:lnTo>
                <a:lnTo>
                  <a:pt x="3142" y="24404"/>
                </a:lnTo>
                <a:lnTo>
                  <a:pt x="0" y="39957"/>
                </a:lnTo>
                <a:lnTo>
                  <a:pt x="3142" y="55511"/>
                </a:lnTo>
                <a:lnTo>
                  <a:pt x="11710" y="68212"/>
                </a:lnTo>
                <a:lnTo>
                  <a:pt x="24411" y="76775"/>
                </a:lnTo>
                <a:lnTo>
                  <a:pt x="39954" y="79915"/>
                </a:lnTo>
                <a:lnTo>
                  <a:pt x="55516" y="76775"/>
                </a:lnTo>
                <a:lnTo>
                  <a:pt x="68215" y="68212"/>
                </a:lnTo>
                <a:lnTo>
                  <a:pt x="76772" y="55511"/>
                </a:lnTo>
                <a:lnTo>
                  <a:pt x="79909" y="39957"/>
                </a:lnTo>
                <a:lnTo>
                  <a:pt x="76772" y="24404"/>
                </a:lnTo>
                <a:lnTo>
                  <a:pt x="68215" y="11702"/>
                </a:lnTo>
                <a:lnTo>
                  <a:pt x="55516" y="3139"/>
                </a:lnTo>
                <a:lnTo>
                  <a:pt x="39954" y="0"/>
                </a:lnTo>
                <a:close/>
              </a:path>
            </a:pathLst>
          </a:custGeom>
          <a:solidFill>
            <a:srgbClr val="0583C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"/>
          <p:cNvSpPr/>
          <p:nvPr/>
        </p:nvSpPr>
        <p:spPr>
          <a:xfrm>
            <a:off x="7581666" y="3002711"/>
            <a:ext cx="190500" cy="96012"/>
          </a:xfrm>
          <a:custGeom>
            <a:avLst/>
            <a:gdLst/>
            <a:ahLst/>
            <a:cxnLst/>
            <a:rect l="l" t="t" r="r" b="b"/>
            <a:pathLst>
              <a:path w="158750" h="80010" extrusionOk="0">
                <a:moveTo>
                  <a:pt x="79205" y="0"/>
                </a:moveTo>
                <a:lnTo>
                  <a:pt x="36323" y="8438"/>
                </a:lnTo>
                <a:lnTo>
                  <a:pt x="3036" y="27798"/>
                </a:lnTo>
                <a:lnTo>
                  <a:pt x="0" y="39869"/>
                </a:lnTo>
                <a:lnTo>
                  <a:pt x="0" y="79827"/>
                </a:lnTo>
                <a:lnTo>
                  <a:pt x="158410" y="79827"/>
                </a:lnTo>
                <a:lnTo>
                  <a:pt x="158410" y="39869"/>
                </a:lnTo>
                <a:lnTo>
                  <a:pt x="122199" y="8214"/>
                </a:lnTo>
                <a:lnTo>
                  <a:pt x="79205" y="0"/>
                </a:lnTo>
                <a:close/>
              </a:path>
            </a:pathLst>
          </a:custGeom>
          <a:solidFill>
            <a:srgbClr val="0583C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2"/>
          <p:cNvSpPr/>
          <p:nvPr/>
        </p:nvSpPr>
        <p:spPr>
          <a:xfrm>
            <a:off x="6985430" y="2435444"/>
            <a:ext cx="125461" cy="125471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2"/>
          <p:cNvSpPr/>
          <p:nvPr/>
        </p:nvSpPr>
        <p:spPr>
          <a:xfrm>
            <a:off x="6875702" y="2467867"/>
            <a:ext cx="548640" cy="673608"/>
          </a:xfrm>
          <a:custGeom>
            <a:avLst/>
            <a:gdLst/>
            <a:ahLst/>
            <a:cxnLst/>
            <a:rect l="l" t="t" r="r" b="b"/>
            <a:pathLst>
              <a:path w="457200" h="561339" extrusionOk="0">
                <a:moveTo>
                  <a:pt x="209014" y="195388"/>
                </a:moveTo>
                <a:lnTo>
                  <a:pt x="78677" y="195388"/>
                </a:lnTo>
                <a:lnTo>
                  <a:pt x="78677" y="560735"/>
                </a:lnTo>
                <a:lnTo>
                  <a:pt x="130688" y="560735"/>
                </a:lnTo>
                <a:lnTo>
                  <a:pt x="130688" y="325652"/>
                </a:lnTo>
                <a:lnTo>
                  <a:pt x="209014" y="325652"/>
                </a:lnTo>
                <a:lnTo>
                  <a:pt x="209014" y="195388"/>
                </a:lnTo>
                <a:close/>
              </a:path>
              <a:path w="457200" h="561339" extrusionOk="0">
                <a:moveTo>
                  <a:pt x="209014" y="325652"/>
                </a:moveTo>
                <a:lnTo>
                  <a:pt x="157090" y="325652"/>
                </a:lnTo>
                <a:lnTo>
                  <a:pt x="157090" y="560735"/>
                </a:lnTo>
                <a:lnTo>
                  <a:pt x="209014" y="560735"/>
                </a:lnTo>
                <a:lnTo>
                  <a:pt x="209014" y="325652"/>
                </a:lnTo>
                <a:close/>
              </a:path>
              <a:path w="457200" h="561339" extrusionOk="0">
                <a:moveTo>
                  <a:pt x="143713" y="90565"/>
                </a:moveTo>
                <a:lnTo>
                  <a:pt x="100590" y="97078"/>
                </a:lnTo>
                <a:lnTo>
                  <a:pt x="58186" y="116299"/>
                </a:lnTo>
                <a:lnTo>
                  <a:pt x="37930" y="140204"/>
                </a:lnTo>
                <a:lnTo>
                  <a:pt x="32003" y="165137"/>
                </a:lnTo>
                <a:lnTo>
                  <a:pt x="18965" y="220188"/>
                </a:lnTo>
                <a:lnTo>
                  <a:pt x="5926" y="275734"/>
                </a:lnTo>
                <a:lnTo>
                  <a:pt x="0" y="302153"/>
                </a:lnTo>
                <a:lnTo>
                  <a:pt x="2074" y="312431"/>
                </a:lnTo>
                <a:lnTo>
                  <a:pt x="7732" y="320823"/>
                </a:lnTo>
                <a:lnTo>
                  <a:pt x="16124" y="326482"/>
                </a:lnTo>
                <a:lnTo>
                  <a:pt x="26401" y="328556"/>
                </a:lnTo>
                <a:lnTo>
                  <a:pt x="34783" y="326965"/>
                </a:lnTo>
                <a:lnTo>
                  <a:pt x="42054" y="322908"/>
                </a:lnTo>
                <a:lnTo>
                  <a:pt x="47704" y="316790"/>
                </a:lnTo>
                <a:lnTo>
                  <a:pt x="51219" y="309018"/>
                </a:lnTo>
                <a:lnTo>
                  <a:pt x="78677" y="195388"/>
                </a:lnTo>
                <a:lnTo>
                  <a:pt x="209014" y="195388"/>
                </a:lnTo>
                <a:lnTo>
                  <a:pt x="209014" y="193716"/>
                </a:lnTo>
                <a:lnTo>
                  <a:pt x="311187" y="193716"/>
                </a:lnTo>
                <a:lnTo>
                  <a:pt x="319024" y="180866"/>
                </a:lnTo>
                <a:lnTo>
                  <a:pt x="259353" y="180866"/>
                </a:lnTo>
                <a:lnTo>
                  <a:pt x="249496" y="138884"/>
                </a:lnTo>
                <a:lnTo>
                  <a:pt x="248194" y="133471"/>
                </a:lnTo>
                <a:lnTo>
                  <a:pt x="215635" y="107364"/>
                </a:lnTo>
                <a:lnTo>
                  <a:pt x="176087" y="93727"/>
                </a:lnTo>
                <a:lnTo>
                  <a:pt x="154552" y="91135"/>
                </a:lnTo>
                <a:lnTo>
                  <a:pt x="143713" y="90565"/>
                </a:lnTo>
                <a:close/>
              </a:path>
              <a:path w="457200" h="561339" extrusionOk="0">
                <a:moveTo>
                  <a:pt x="311187" y="193716"/>
                </a:moveTo>
                <a:lnTo>
                  <a:pt x="209014" y="193716"/>
                </a:lnTo>
                <a:lnTo>
                  <a:pt x="219368" y="237947"/>
                </a:lnTo>
                <a:lnTo>
                  <a:pt x="221268" y="240363"/>
                </a:lnTo>
                <a:lnTo>
                  <a:pt x="223887" y="241688"/>
                </a:lnTo>
                <a:lnTo>
                  <a:pt x="231863" y="246862"/>
                </a:lnTo>
                <a:lnTo>
                  <a:pt x="240501" y="250695"/>
                </a:lnTo>
                <a:lnTo>
                  <a:pt x="249632" y="253126"/>
                </a:lnTo>
                <a:lnTo>
                  <a:pt x="259089" y="254098"/>
                </a:lnTo>
                <a:lnTo>
                  <a:pt x="267392" y="255259"/>
                </a:lnTo>
                <a:lnTo>
                  <a:pt x="275621" y="251523"/>
                </a:lnTo>
                <a:lnTo>
                  <a:pt x="280210" y="244504"/>
                </a:lnTo>
                <a:lnTo>
                  <a:pt x="311187" y="193716"/>
                </a:lnTo>
                <a:close/>
              </a:path>
              <a:path w="457200" h="561339" extrusionOk="0">
                <a:moveTo>
                  <a:pt x="312753" y="117830"/>
                </a:moveTo>
                <a:lnTo>
                  <a:pt x="275997" y="153791"/>
                </a:lnTo>
                <a:lnTo>
                  <a:pt x="259353" y="180866"/>
                </a:lnTo>
                <a:lnTo>
                  <a:pt x="319024" y="180866"/>
                </a:lnTo>
                <a:lnTo>
                  <a:pt x="333894" y="156487"/>
                </a:lnTo>
                <a:lnTo>
                  <a:pt x="337326" y="151074"/>
                </a:lnTo>
                <a:lnTo>
                  <a:pt x="338616" y="144605"/>
                </a:lnTo>
                <a:lnTo>
                  <a:pt x="337502" y="138268"/>
                </a:lnTo>
                <a:lnTo>
                  <a:pt x="356949" y="118817"/>
                </a:lnTo>
                <a:lnTo>
                  <a:pt x="319637" y="118817"/>
                </a:lnTo>
                <a:lnTo>
                  <a:pt x="312753" y="117830"/>
                </a:lnTo>
                <a:close/>
              </a:path>
              <a:path w="457200" h="561339" extrusionOk="0">
                <a:moveTo>
                  <a:pt x="446832" y="0"/>
                </a:moveTo>
                <a:lnTo>
                  <a:pt x="438516" y="0"/>
                </a:lnTo>
                <a:lnTo>
                  <a:pt x="433323" y="5104"/>
                </a:lnTo>
                <a:lnTo>
                  <a:pt x="319637" y="118817"/>
                </a:lnTo>
                <a:lnTo>
                  <a:pt x="356949" y="118817"/>
                </a:lnTo>
                <a:lnTo>
                  <a:pt x="457085" y="18702"/>
                </a:lnTo>
                <a:lnTo>
                  <a:pt x="457129" y="10297"/>
                </a:lnTo>
                <a:lnTo>
                  <a:pt x="451980" y="5104"/>
                </a:lnTo>
                <a:lnTo>
                  <a:pt x="446832" y="0"/>
                </a:lnTo>
                <a:close/>
              </a:path>
            </a:pathLst>
          </a:custGeom>
          <a:solidFill>
            <a:srgbClr val="0583C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2"/>
          <p:cNvSpPr/>
          <p:nvPr/>
        </p:nvSpPr>
        <p:spPr>
          <a:xfrm>
            <a:off x="7074773" y="2327505"/>
            <a:ext cx="601980" cy="433578"/>
          </a:xfrm>
          <a:custGeom>
            <a:avLst/>
            <a:gdLst/>
            <a:ahLst/>
            <a:cxnLst/>
            <a:rect l="l" t="t" r="r" b="b"/>
            <a:pathLst>
              <a:path w="501650" h="361314" extrusionOk="0">
                <a:moveTo>
                  <a:pt x="501616" y="35205"/>
                </a:moveTo>
                <a:lnTo>
                  <a:pt x="466413" y="35205"/>
                </a:lnTo>
                <a:lnTo>
                  <a:pt x="466413" y="325652"/>
                </a:lnTo>
                <a:lnTo>
                  <a:pt x="166067" y="325652"/>
                </a:lnTo>
                <a:lnTo>
                  <a:pt x="144593" y="360857"/>
                </a:lnTo>
                <a:lnTo>
                  <a:pt x="466413" y="360858"/>
                </a:lnTo>
                <a:lnTo>
                  <a:pt x="480119" y="358091"/>
                </a:lnTo>
                <a:lnTo>
                  <a:pt x="491308" y="350546"/>
                </a:lnTo>
                <a:lnTo>
                  <a:pt x="498850" y="339355"/>
                </a:lnTo>
                <a:lnTo>
                  <a:pt x="501616" y="325652"/>
                </a:lnTo>
                <a:lnTo>
                  <a:pt x="501616" y="35205"/>
                </a:lnTo>
                <a:close/>
              </a:path>
              <a:path w="501650" h="361314" extrusionOk="0">
                <a:moveTo>
                  <a:pt x="466413" y="0"/>
                </a:moveTo>
                <a:lnTo>
                  <a:pt x="35202" y="0"/>
                </a:lnTo>
                <a:lnTo>
                  <a:pt x="2766" y="21498"/>
                </a:lnTo>
                <a:lnTo>
                  <a:pt x="0" y="35205"/>
                </a:lnTo>
                <a:lnTo>
                  <a:pt x="0" y="66889"/>
                </a:lnTo>
                <a:lnTo>
                  <a:pt x="9832" y="70301"/>
                </a:lnTo>
                <a:lnTo>
                  <a:pt x="19061" y="75009"/>
                </a:lnTo>
                <a:lnTo>
                  <a:pt x="27560" y="80937"/>
                </a:lnTo>
                <a:lnTo>
                  <a:pt x="35202" y="88013"/>
                </a:lnTo>
                <a:lnTo>
                  <a:pt x="35202" y="35205"/>
                </a:lnTo>
                <a:lnTo>
                  <a:pt x="501616" y="35205"/>
                </a:lnTo>
                <a:lnTo>
                  <a:pt x="498850" y="21498"/>
                </a:lnTo>
                <a:lnTo>
                  <a:pt x="491308" y="10308"/>
                </a:lnTo>
                <a:lnTo>
                  <a:pt x="480119" y="2765"/>
                </a:lnTo>
                <a:lnTo>
                  <a:pt x="466413" y="0"/>
                </a:lnTo>
                <a:close/>
              </a:path>
            </a:pathLst>
          </a:custGeom>
          <a:solidFill>
            <a:srgbClr val="0583C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2"/>
          <p:cNvSpPr txBox="1"/>
          <p:nvPr/>
        </p:nvSpPr>
        <p:spPr>
          <a:xfrm>
            <a:off x="8628127" y="6541063"/>
            <a:ext cx="2830830" cy="305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5240">
              <a:lnSpc>
                <a:spcPct val="117857"/>
              </a:lnSpc>
            </a:pPr>
            <a:r>
              <a:rPr lang="en-US" sz="1680" i="1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Fuente: Yumbo Cómo Vamos</a:t>
            </a:r>
            <a:endParaRPr sz="168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1884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ELL\Desktop\logo 20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337" y="5573751"/>
            <a:ext cx="12331337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A1BBF4B1-FB34-4AAE-A817-32DDE1A82904}"/>
              </a:ext>
            </a:extLst>
          </p:cNvPr>
          <p:cNvSpPr txBox="1"/>
          <p:nvPr/>
        </p:nvSpPr>
        <p:spPr>
          <a:xfrm>
            <a:off x="1527407" y="1284249"/>
            <a:ext cx="92765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Llevar a III Fase el Plan Maestro de Educación a través del desarrollo de </a:t>
            </a:r>
            <a:r>
              <a:rPr lang="es-ES" sz="2000" b="1" dirty="0"/>
              <a:t>planes de acción </a:t>
            </a:r>
            <a:r>
              <a:rPr lang="es-ES" sz="2000" dirty="0"/>
              <a:t>, programas y proyectos de acuerdo a los Retos , además de otros  lineamientos como el Plan de Desarrollo Municipal y los planteados por el MEN. También se tendrán en cuenta experiencias exitosas y acompañamiento de expertos 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EE80A5DA-334A-449A-BBAB-5B8E5BA7DD57}"/>
              </a:ext>
            </a:extLst>
          </p:cNvPr>
          <p:cNvSpPr txBox="1"/>
          <p:nvPr/>
        </p:nvSpPr>
        <p:spPr>
          <a:xfrm>
            <a:off x="344556" y="2972429"/>
            <a:ext cx="50225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/>
              <a:t>El plan de acción </a:t>
            </a:r>
            <a:r>
              <a:rPr lang="es-ES" sz="2000" dirty="0"/>
              <a:t>es un documento corto y ágil que permite el ordenamiento, seguimiento y evaluación de los objetivos propuestos, siendo posible la priorización de estrategias y la visibilidad de los pasos a seguir. </a:t>
            </a:r>
            <a:endParaRPr lang="es-CO" sz="20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4B137D0A-DF6D-4169-9FE3-8A13701BCC26}"/>
              </a:ext>
            </a:extLst>
          </p:cNvPr>
          <p:cNvSpPr txBox="1"/>
          <p:nvPr/>
        </p:nvSpPr>
        <p:spPr>
          <a:xfrm>
            <a:off x="6268278" y="2950773"/>
            <a:ext cx="55791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Todo plan de acción nace de la base de un buen </a:t>
            </a:r>
            <a:r>
              <a:rPr lang="es-ES" sz="2000" b="1" dirty="0"/>
              <a:t>diagnóstico</a:t>
            </a:r>
            <a:r>
              <a:rPr lang="es-ES" sz="2000" dirty="0"/>
              <a:t> que permita visibilizar integralmente el proceso; este diagnóstico debe contemplar las variables necesarias para obtener la información adecuada para la elaboración de una matriz DOFA.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7B8464B7-976E-4FA4-8592-9647064935E9}"/>
              </a:ext>
            </a:extLst>
          </p:cNvPr>
          <p:cNvSpPr txBox="1"/>
          <p:nvPr/>
        </p:nvSpPr>
        <p:spPr>
          <a:xfrm>
            <a:off x="1292276" y="526758"/>
            <a:ext cx="8204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latin typeface="+mj-lt"/>
              </a:rPr>
              <a:t>          OBJETIVO  GENERAL  DE LAS MESAS TÉCNICAS: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728C22D4-049E-41B9-B1A3-592CA9678514}"/>
              </a:ext>
            </a:extLst>
          </p:cNvPr>
          <p:cNvSpPr txBox="1"/>
          <p:nvPr/>
        </p:nvSpPr>
        <p:spPr>
          <a:xfrm>
            <a:off x="2160103" y="4765532"/>
            <a:ext cx="7129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La compilación de los planes de acción de cada una de las mesas responderá a la conformación del plan estratégico del PMEY 2020-2034. </a:t>
            </a:r>
          </a:p>
        </p:txBody>
      </p:sp>
    </p:spTree>
    <p:extLst>
      <p:ext uri="{BB962C8B-B14F-4D97-AF65-F5344CB8AC3E}">
        <p14:creationId xmlns:p14="http://schemas.microsoft.com/office/powerpoint/2010/main" val="394862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"/>
          <p:cNvSpPr/>
          <p:nvPr/>
        </p:nvSpPr>
        <p:spPr>
          <a:xfrm>
            <a:off x="609601" y="4925289"/>
            <a:ext cx="5094030" cy="193270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3"/>
          <p:cNvSpPr/>
          <p:nvPr/>
        </p:nvSpPr>
        <p:spPr>
          <a:xfrm>
            <a:off x="609600" y="0"/>
            <a:ext cx="573024" cy="1100328"/>
          </a:xfrm>
          <a:custGeom>
            <a:avLst/>
            <a:gdLst/>
            <a:ahLst/>
            <a:cxnLst/>
            <a:rect l="l" t="t" r="r" b="b"/>
            <a:pathLst>
              <a:path w="477520" h="916940" extrusionOk="0">
                <a:moveTo>
                  <a:pt x="0" y="916939"/>
                </a:moveTo>
                <a:lnTo>
                  <a:pt x="477518" y="916939"/>
                </a:lnTo>
                <a:lnTo>
                  <a:pt x="477518" y="0"/>
                </a:lnTo>
                <a:lnTo>
                  <a:pt x="0" y="0"/>
                </a:lnTo>
                <a:lnTo>
                  <a:pt x="0" y="916939"/>
                </a:lnTo>
                <a:close/>
              </a:path>
            </a:pathLst>
          </a:custGeom>
          <a:solidFill>
            <a:srgbClr val="001F5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42" name="Google Shape;142;p3"/>
          <p:cNvGraphicFramePr/>
          <p:nvPr/>
        </p:nvGraphicFramePr>
        <p:xfrm>
          <a:off x="4416398" y="1675532"/>
          <a:ext cx="7024140" cy="419298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0208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92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831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309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87850">
                <a:tc gridSpan="4">
                  <a:txBody>
                    <a:bodyPr/>
                    <a:lstStyle/>
                    <a:p>
                      <a:pPr marL="44005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u="none" strike="noStrike" cap="none" dirty="0" err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Matricula</a:t>
                      </a:r>
                      <a:r>
                        <a:rPr lang="en-US" sz="1300" b="1" u="none" strike="noStrike" cap="none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Educación Superior </a:t>
                      </a:r>
                      <a:r>
                        <a:rPr lang="en-US" sz="1300" b="1" u="none" strike="noStrike" cap="none" dirty="0" err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Según</a:t>
                      </a:r>
                      <a:r>
                        <a:rPr lang="en-US" sz="1300" b="1" u="none" strike="noStrike" cap="none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300" b="1" u="none" strike="noStrike" cap="none" dirty="0" err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Programas</a:t>
                      </a:r>
                      <a:r>
                        <a:rPr lang="en-US" sz="1300" b="1" u="none" strike="noStrike" cap="none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Ofertados </a:t>
                      </a:r>
                      <a:r>
                        <a:rPr lang="en-US" sz="1300" b="1" u="none" strike="noStrike" cap="none" dirty="0" err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</a:t>
                      </a:r>
                      <a:r>
                        <a:rPr lang="en-US" sz="1300" b="1" u="none" strike="noStrike" cap="none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300" b="1" u="none" strike="noStrike" cap="none" dirty="0" err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Yumbo</a:t>
                      </a:r>
                      <a:r>
                        <a:rPr lang="en-US" sz="1300" b="1" u="none" strike="noStrike" cap="none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2019</a:t>
                      </a:r>
                      <a:endParaRPr sz="13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0380" marB="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0560">
                <a:tc>
                  <a:txBody>
                    <a:bodyPr/>
                    <a:lstStyle/>
                    <a:p>
                      <a:pPr marL="1016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IES y Programa de Formación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27260" marB="0">
                    <a:lnB w="9525" cap="flat" cmpd="sng">
                      <a:solidFill>
                        <a:srgbClr val="60995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54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Sem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444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26670" marB="0">
                    <a:lnB w="9525" cap="flat" cmpd="sng">
                      <a:solidFill>
                        <a:srgbClr val="60995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Sem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II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26670" marB="0">
                    <a:lnB w="9525" cap="flat" cmpd="sng">
                      <a:solidFill>
                        <a:srgbClr val="60995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25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Partipación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1143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Mujeres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26670" marB="0">
                    <a:lnB w="9525" cap="flat" cmpd="sng">
                      <a:solidFill>
                        <a:srgbClr val="60995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7000">
                <a:tc>
                  <a:txBody>
                    <a:bodyPr/>
                    <a:lstStyle/>
                    <a:p>
                      <a:pPr marL="1016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u="none" strike="noStrike" cap="none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Corporación</a:t>
                      </a:r>
                      <a:r>
                        <a:rPr lang="en-US" sz="1300" b="1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300" b="1" u="none" strike="noStrike" cap="none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Unificada</a:t>
                      </a:r>
                      <a:r>
                        <a:rPr lang="en-US" sz="1300" b="1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Nacional de Educación Superior -CUN-</a:t>
                      </a:r>
                      <a:endParaRPr sz="13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2180" marB="0">
                    <a:lnT w="9525" cap="flat" cmpd="sng">
                      <a:solidFill>
                        <a:srgbClr val="60995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6985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2180" marB="0">
                    <a:lnT w="9525" cap="flat" cmpd="sng">
                      <a:solidFill>
                        <a:srgbClr val="60995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5016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2180" marB="0">
                    <a:lnT w="9525" cap="flat" cmpd="sng">
                      <a:solidFill>
                        <a:srgbClr val="60995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1524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50,0%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2180" marB="0">
                    <a:lnT w="9525" cap="flat" cmpd="sng">
                      <a:solidFill>
                        <a:srgbClr val="60995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0190">
                <a:tc>
                  <a:txBody>
                    <a:bodyPr/>
                    <a:lstStyle/>
                    <a:p>
                      <a:pPr marL="8636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Contaduría Pública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40" marB="0"/>
                </a:tc>
                <a:tc>
                  <a:txBody>
                    <a:bodyPr/>
                    <a:lstStyle/>
                    <a:p>
                      <a:pPr marL="0" marR="6985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40" marB="0"/>
                </a:tc>
                <a:tc>
                  <a:txBody>
                    <a:bodyPr/>
                    <a:lstStyle/>
                    <a:p>
                      <a:pPr marL="26606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40" marB="0"/>
                </a:tc>
                <a:tc>
                  <a:txBody>
                    <a:bodyPr/>
                    <a:lstStyle/>
                    <a:p>
                      <a:pPr marL="1270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0,0%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4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0490">
                <a:tc>
                  <a:txBody>
                    <a:bodyPr/>
                    <a:lstStyle/>
                    <a:p>
                      <a:pPr marL="8636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Técnica Profesional en Administración de Procesos Municipales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40" marB="0"/>
                </a:tc>
                <a:tc>
                  <a:txBody>
                    <a:bodyPr/>
                    <a:lstStyle/>
                    <a:p>
                      <a:pPr marL="0" marR="10096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40" marB="0"/>
                </a:tc>
                <a:tc>
                  <a:txBody>
                    <a:bodyPr/>
                    <a:lstStyle/>
                    <a:p>
                      <a:pPr marL="0" marR="5016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40" marB="0"/>
                </a:tc>
                <a:tc>
                  <a:txBody>
                    <a:bodyPr/>
                    <a:lstStyle/>
                    <a:p>
                      <a:pPr marL="13334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100,0%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4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0400">
                <a:tc>
                  <a:txBody>
                    <a:bodyPr/>
                    <a:lstStyle/>
                    <a:p>
                      <a:pPr marL="1016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Corporación Universitaria Minuto de Dios -UNIMINUTO-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40" marB="0"/>
                </a:tc>
                <a:tc>
                  <a:txBody>
                    <a:bodyPr/>
                    <a:lstStyle/>
                    <a:p>
                      <a:pPr marL="0" marR="6667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13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40" marB="0"/>
                </a:tc>
                <a:tc>
                  <a:txBody>
                    <a:bodyPr/>
                    <a:lstStyle/>
                    <a:p>
                      <a:pPr marL="0" marR="4699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40" marB="0"/>
                </a:tc>
                <a:tc>
                  <a:txBody>
                    <a:bodyPr/>
                    <a:lstStyle/>
                    <a:p>
                      <a:pPr marL="1524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24,0%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4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0280">
                <a:tc>
                  <a:txBody>
                    <a:bodyPr/>
                    <a:lstStyle/>
                    <a:p>
                      <a:pPr marL="8636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Tecnología en Logística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40" marB="0"/>
                </a:tc>
                <a:tc>
                  <a:txBody>
                    <a:bodyPr/>
                    <a:lstStyle/>
                    <a:p>
                      <a:pPr marL="0" marR="6667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13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40" marB="0"/>
                </a:tc>
                <a:tc>
                  <a:txBody>
                    <a:bodyPr/>
                    <a:lstStyle/>
                    <a:p>
                      <a:pPr marL="0" marR="4699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40" marB="0"/>
                </a:tc>
                <a:tc>
                  <a:txBody>
                    <a:bodyPr/>
                    <a:lstStyle/>
                    <a:p>
                      <a:pPr marL="1016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24,0%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4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30340">
                <a:tc>
                  <a:txBody>
                    <a:bodyPr/>
                    <a:lstStyle/>
                    <a:p>
                      <a:pPr marL="1016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Universidad Autónoma Indígena Intercultural -UAIIN-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40" marB="0"/>
                </a:tc>
                <a:tc>
                  <a:txBody>
                    <a:bodyPr/>
                    <a:lstStyle/>
                    <a:p>
                      <a:pPr marL="0" marR="6985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40" marB="0"/>
                </a:tc>
                <a:tc>
                  <a:txBody>
                    <a:bodyPr/>
                    <a:lstStyle/>
                    <a:p>
                      <a:pPr marL="26606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40" marB="0"/>
                </a:tc>
                <a:tc>
                  <a:txBody>
                    <a:bodyPr/>
                    <a:lstStyle/>
                    <a:p>
                      <a:pPr marL="13334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100,0%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4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30490">
                <a:tc>
                  <a:txBody>
                    <a:bodyPr/>
                    <a:lstStyle/>
                    <a:p>
                      <a:pPr marL="8636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Licenciatura en Pedagogías Comunitarias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40" marB="0"/>
                </a:tc>
                <a:tc>
                  <a:txBody>
                    <a:bodyPr/>
                    <a:lstStyle/>
                    <a:p>
                      <a:pPr marL="0" marR="6985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40" marB="0"/>
                </a:tc>
                <a:tc>
                  <a:txBody>
                    <a:bodyPr/>
                    <a:lstStyle/>
                    <a:p>
                      <a:pPr marL="26606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40" marB="0"/>
                </a:tc>
                <a:tc>
                  <a:txBody>
                    <a:bodyPr/>
                    <a:lstStyle/>
                    <a:p>
                      <a:pPr marL="13334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100,0%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4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30280">
                <a:tc>
                  <a:txBody>
                    <a:bodyPr/>
                    <a:lstStyle/>
                    <a:p>
                      <a:pPr marL="1016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Universidad del Valle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40" marB="0"/>
                </a:tc>
                <a:tc>
                  <a:txBody>
                    <a:bodyPr/>
                    <a:lstStyle/>
                    <a:p>
                      <a:pPr marL="0" marR="6413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661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40" marB="0"/>
                </a:tc>
                <a:tc>
                  <a:txBody>
                    <a:bodyPr/>
                    <a:lstStyle/>
                    <a:p>
                      <a:pPr marL="0" marR="4445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636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40" marB="0"/>
                </a:tc>
                <a:tc>
                  <a:txBody>
                    <a:bodyPr/>
                    <a:lstStyle/>
                    <a:p>
                      <a:pPr marL="1524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34,1%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4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30340">
                <a:tc>
                  <a:txBody>
                    <a:bodyPr/>
                    <a:lstStyle/>
                    <a:p>
                      <a:pPr marL="8636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Tecnología en Construcciones Soldadas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40" marB="0"/>
                </a:tc>
                <a:tc>
                  <a:txBody>
                    <a:bodyPr/>
                    <a:lstStyle/>
                    <a:p>
                      <a:pPr marL="0" marR="6985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40" marB="0"/>
                </a:tc>
                <a:tc>
                  <a:txBody>
                    <a:bodyPr/>
                    <a:lstStyle/>
                    <a:p>
                      <a:pPr marL="0" marR="5016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40" marB="0"/>
                </a:tc>
                <a:tc>
                  <a:txBody>
                    <a:bodyPr/>
                    <a:lstStyle/>
                    <a:p>
                      <a:pPr marL="1016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22,2%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4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30190">
                <a:tc>
                  <a:txBody>
                    <a:bodyPr/>
                    <a:lstStyle/>
                    <a:p>
                      <a:pPr marL="8636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Tecnología en Electrónica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40" marB="0"/>
                </a:tc>
                <a:tc>
                  <a:txBody>
                    <a:bodyPr/>
                    <a:lstStyle/>
                    <a:p>
                      <a:pPr marL="0" marR="6667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90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40" marB="0"/>
                </a:tc>
                <a:tc>
                  <a:txBody>
                    <a:bodyPr/>
                    <a:lstStyle/>
                    <a:p>
                      <a:pPr marL="0" marR="4699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69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40" marB="0"/>
                </a:tc>
                <a:tc>
                  <a:txBody>
                    <a:bodyPr/>
                    <a:lstStyle/>
                    <a:p>
                      <a:pPr marL="1016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11,3%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4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30550">
                <a:tc>
                  <a:txBody>
                    <a:bodyPr/>
                    <a:lstStyle/>
                    <a:p>
                      <a:pPr marL="8636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Tecnología en Gestión Logística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40" marB="0"/>
                </a:tc>
                <a:tc>
                  <a:txBody>
                    <a:bodyPr/>
                    <a:lstStyle/>
                    <a:p>
                      <a:pPr marL="0" marR="6413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203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40" marB="0"/>
                </a:tc>
                <a:tc>
                  <a:txBody>
                    <a:bodyPr/>
                    <a:lstStyle/>
                    <a:p>
                      <a:pPr marL="0" marR="4445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198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40" marB="0"/>
                </a:tc>
                <a:tc>
                  <a:txBody>
                    <a:bodyPr/>
                    <a:lstStyle/>
                    <a:p>
                      <a:pPr marL="1016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56,6%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4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30460">
                <a:tc>
                  <a:txBody>
                    <a:bodyPr/>
                    <a:lstStyle/>
                    <a:p>
                      <a:pPr marL="8636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Tecnología en Mantenimiento de Sistemas Electromecánicos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40" marB="0"/>
                </a:tc>
                <a:tc>
                  <a:txBody>
                    <a:bodyPr/>
                    <a:lstStyle/>
                    <a:p>
                      <a:pPr marL="0" marR="6667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68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40" marB="0"/>
                </a:tc>
                <a:tc>
                  <a:txBody>
                    <a:bodyPr/>
                    <a:lstStyle/>
                    <a:p>
                      <a:pPr marL="0" marR="4699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82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40" marB="0"/>
                </a:tc>
                <a:tc>
                  <a:txBody>
                    <a:bodyPr/>
                    <a:lstStyle/>
                    <a:p>
                      <a:pPr marL="1270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4,7%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40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30280">
                <a:tc>
                  <a:txBody>
                    <a:bodyPr/>
                    <a:lstStyle/>
                    <a:p>
                      <a:pPr marL="8636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Tecnología en Sistemas de Información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40" marB="0"/>
                </a:tc>
                <a:tc>
                  <a:txBody>
                    <a:bodyPr/>
                    <a:lstStyle/>
                    <a:p>
                      <a:pPr marL="0" marR="6413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177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40" marB="0"/>
                </a:tc>
                <a:tc>
                  <a:txBody>
                    <a:bodyPr/>
                    <a:lstStyle/>
                    <a:p>
                      <a:pPr marL="0" marR="4445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175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40" marB="0"/>
                </a:tc>
                <a:tc>
                  <a:txBody>
                    <a:bodyPr/>
                    <a:lstStyle/>
                    <a:p>
                      <a:pPr marL="1016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20,7%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40" marB="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22390">
                <a:tc>
                  <a:txBody>
                    <a:bodyPr/>
                    <a:lstStyle/>
                    <a:p>
                      <a:pPr marL="8636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Tecnología Química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40" marB="0">
                    <a:lnB w="9525" cap="flat" cmpd="sng">
                      <a:solidFill>
                        <a:srgbClr val="60995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413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116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40" marB="0">
                    <a:lnB w="9525" cap="flat" cmpd="sng">
                      <a:solidFill>
                        <a:srgbClr val="60995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4445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110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40" marB="0">
                    <a:lnB w="9525" cap="flat" cmpd="sng">
                      <a:solidFill>
                        <a:srgbClr val="60995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16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50,9%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40" marB="0">
                    <a:lnB w="9525" cap="flat" cmpd="sng">
                      <a:solidFill>
                        <a:srgbClr val="60995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39034">
                <a:tc>
                  <a:txBody>
                    <a:bodyPr/>
                    <a:lstStyle/>
                    <a:p>
                      <a:pPr marL="10160" marR="0" lvl="0" indent="0" algn="l" rtl="0">
                        <a:lnSpc>
                          <a:spcPct val="112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Total general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3710" marB="0">
                    <a:lnT w="9525" cap="flat" cmpd="sng">
                      <a:solidFill>
                        <a:srgbClr val="60995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64135" lvl="0" indent="0" algn="r" rtl="0">
                        <a:lnSpc>
                          <a:spcPct val="112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676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3710" marB="0">
                    <a:lnT w="9525" cap="flat" cmpd="sng">
                      <a:solidFill>
                        <a:srgbClr val="60995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44450" lvl="0" indent="0" algn="r" rtl="0">
                        <a:lnSpc>
                          <a:spcPct val="112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649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3710" marB="0">
                    <a:lnT w="9525" cap="flat" cmpd="sng">
                      <a:solidFill>
                        <a:srgbClr val="60995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15240" marR="0" lvl="0" indent="0" algn="ctr" rtl="0">
                        <a:lnSpc>
                          <a:spcPct val="112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34,0%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3710" marB="0">
                    <a:lnT w="9525" cap="flat" cmpd="sng">
                      <a:solidFill>
                        <a:srgbClr val="60995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  <p:sp>
        <p:nvSpPr>
          <p:cNvPr id="143" name="Google Shape;143;p3"/>
          <p:cNvSpPr/>
          <p:nvPr/>
        </p:nvSpPr>
        <p:spPr>
          <a:xfrm>
            <a:off x="879211" y="1741958"/>
            <a:ext cx="146530" cy="14698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3"/>
          <p:cNvSpPr/>
          <p:nvPr/>
        </p:nvSpPr>
        <p:spPr>
          <a:xfrm>
            <a:off x="754480" y="1909937"/>
            <a:ext cx="396240" cy="672084"/>
          </a:xfrm>
          <a:custGeom>
            <a:avLst/>
            <a:gdLst/>
            <a:ahLst/>
            <a:cxnLst/>
            <a:rect l="l" t="t" r="r" b="b"/>
            <a:pathLst>
              <a:path w="330200" h="560069" extrusionOk="0">
                <a:moveTo>
                  <a:pt x="234773" y="92389"/>
                </a:moveTo>
                <a:lnTo>
                  <a:pt x="95220" y="92389"/>
                </a:lnTo>
                <a:lnTo>
                  <a:pt x="95220" y="559938"/>
                </a:lnTo>
                <a:lnTo>
                  <a:pt x="147553" y="559938"/>
                </a:lnTo>
                <a:lnTo>
                  <a:pt x="147553" y="288720"/>
                </a:lnTo>
                <a:lnTo>
                  <a:pt x="234773" y="288720"/>
                </a:lnTo>
                <a:lnTo>
                  <a:pt x="234773" y="92389"/>
                </a:lnTo>
                <a:close/>
              </a:path>
              <a:path w="330200" h="560069" extrusionOk="0">
                <a:moveTo>
                  <a:pt x="234773" y="288720"/>
                </a:moveTo>
                <a:lnTo>
                  <a:pt x="182441" y="288720"/>
                </a:lnTo>
                <a:lnTo>
                  <a:pt x="182441" y="559938"/>
                </a:lnTo>
                <a:lnTo>
                  <a:pt x="234773" y="559938"/>
                </a:lnTo>
                <a:lnTo>
                  <a:pt x="234773" y="288720"/>
                </a:lnTo>
                <a:close/>
              </a:path>
              <a:path w="330200" h="560069" extrusionOk="0">
                <a:moveTo>
                  <a:pt x="164997" y="0"/>
                </a:moveTo>
                <a:lnTo>
                  <a:pt x="117898" y="7874"/>
                </a:lnTo>
                <a:lnTo>
                  <a:pt x="70884" y="33987"/>
                </a:lnTo>
                <a:lnTo>
                  <a:pt x="586" y="246112"/>
                </a:lnTo>
                <a:lnTo>
                  <a:pt x="0" y="256509"/>
                </a:lnTo>
                <a:lnTo>
                  <a:pt x="3314" y="265998"/>
                </a:lnTo>
                <a:lnTo>
                  <a:pt x="9931" y="273549"/>
                </a:lnTo>
                <a:lnTo>
                  <a:pt x="19251" y="278134"/>
                </a:lnTo>
                <a:lnTo>
                  <a:pt x="21410" y="278724"/>
                </a:lnTo>
                <a:lnTo>
                  <a:pt x="23643" y="279017"/>
                </a:lnTo>
                <a:lnTo>
                  <a:pt x="25880" y="279009"/>
                </a:lnTo>
                <a:lnTo>
                  <a:pt x="95220" y="92389"/>
                </a:lnTo>
                <a:lnTo>
                  <a:pt x="288930" y="92389"/>
                </a:lnTo>
                <a:lnTo>
                  <a:pt x="276268" y="51356"/>
                </a:lnTo>
                <a:lnTo>
                  <a:pt x="244433" y="24404"/>
                </a:lnTo>
                <a:lnTo>
                  <a:pt x="200690" y="4822"/>
                </a:lnTo>
                <a:lnTo>
                  <a:pt x="177053" y="431"/>
                </a:lnTo>
                <a:lnTo>
                  <a:pt x="164997" y="0"/>
                </a:lnTo>
                <a:close/>
              </a:path>
              <a:path w="330200" h="560069" extrusionOk="0">
                <a:moveTo>
                  <a:pt x="288930" y="92389"/>
                </a:moveTo>
                <a:lnTo>
                  <a:pt x="234773" y="92389"/>
                </a:lnTo>
                <a:lnTo>
                  <a:pt x="278383" y="259498"/>
                </a:lnTo>
                <a:lnTo>
                  <a:pt x="282075" y="267592"/>
                </a:lnTo>
                <a:lnTo>
                  <a:pt x="288066" y="273840"/>
                </a:lnTo>
                <a:lnTo>
                  <a:pt x="295758" y="277794"/>
                </a:lnTo>
                <a:lnTo>
                  <a:pt x="304549" y="279009"/>
                </a:lnTo>
                <a:lnTo>
                  <a:pt x="306858" y="279009"/>
                </a:lnTo>
                <a:lnTo>
                  <a:pt x="330051" y="256426"/>
                </a:lnTo>
                <a:lnTo>
                  <a:pt x="329407" y="246112"/>
                </a:lnTo>
                <a:lnTo>
                  <a:pt x="288930" y="92389"/>
                </a:lnTo>
                <a:close/>
              </a:path>
            </a:pathLst>
          </a:custGeom>
          <a:solidFill>
            <a:srgbClr val="0583C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3"/>
          <p:cNvSpPr/>
          <p:nvPr/>
        </p:nvSpPr>
        <p:spPr>
          <a:xfrm>
            <a:off x="1423446" y="1741958"/>
            <a:ext cx="146530" cy="146982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3"/>
          <p:cNvSpPr/>
          <p:nvPr/>
        </p:nvSpPr>
        <p:spPr>
          <a:xfrm>
            <a:off x="1298730" y="1909937"/>
            <a:ext cx="396240" cy="672084"/>
          </a:xfrm>
          <a:custGeom>
            <a:avLst/>
            <a:gdLst/>
            <a:ahLst/>
            <a:cxnLst/>
            <a:rect l="l" t="t" r="r" b="b"/>
            <a:pathLst>
              <a:path w="330200" h="560069" extrusionOk="0">
                <a:moveTo>
                  <a:pt x="147539" y="349963"/>
                </a:moveTo>
                <a:lnTo>
                  <a:pt x="95207" y="349963"/>
                </a:lnTo>
                <a:lnTo>
                  <a:pt x="95207" y="559938"/>
                </a:lnTo>
                <a:lnTo>
                  <a:pt x="147539" y="559938"/>
                </a:lnTo>
                <a:lnTo>
                  <a:pt x="147539" y="349963"/>
                </a:lnTo>
                <a:close/>
              </a:path>
              <a:path w="330200" h="560069" extrusionOk="0">
                <a:moveTo>
                  <a:pt x="234760" y="349963"/>
                </a:moveTo>
                <a:lnTo>
                  <a:pt x="182427" y="349963"/>
                </a:lnTo>
                <a:lnTo>
                  <a:pt x="182427" y="559938"/>
                </a:lnTo>
                <a:lnTo>
                  <a:pt x="234760" y="559938"/>
                </a:lnTo>
                <a:lnTo>
                  <a:pt x="234760" y="349963"/>
                </a:lnTo>
                <a:close/>
              </a:path>
              <a:path w="330200" h="560069" extrusionOk="0">
                <a:moveTo>
                  <a:pt x="234760" y="92389"/>
                </a:moveTo>
                <a:lnTo>
                  <a:pt x="95207" y="92389"/>
                </a:lnTo>
                <a:lnTo>
                  <a:pt x="95207" y="145932"/>
                </a:lnTo>
                <a:lnTo>
                  <a:pt x="40781" y="349963"/>
                </a:lnTo>
                <a:lnTo>
                  <a:pt x="279765" y="349963"/>
                </a:lnTo>
                <a:lnTo>
                  <a:pt x="234760" y="181191"/>
                </a:lnTo>
                <a:lnTo>
                  <a:pt x="234760" y="92389"/>
                </a:lnTo>
                <a:close/>
              </a:path>
              <a:path w="330200" h="560069" extrusionOk="0">
                <a:moveTo>
                  <a:pt x="164983" y="0"/>
                </a:moveTo>
                <a:lnTo>
                  <a:pt x="117884" y="7874"/>
                </a:lnTo>
                <a:lnTo>
                  <a:pt x="70877" y="33987"/>
                </a:lnTo>
                <a:lnTo>
                  <a:pt x="573" y="246112"/>
                </a:lnTo>
                <a:lnTo>
                  <a:pt x="0" y="256509"/>
                </a:lnTo>
                <a:lnTo>
                  <a:pt x="3315" y="265998"/>
                </a:lnTo>
                <a:lnTo>
                  <a:pt x="9925" y="273549"/>
                </a:lnTo>
                <a:lnTo>
                  <a:pt x="19238" y="278134"/>
                </a:lnTo>
                <a:lnTo>
                  <a:pt x="21418" y="278724"/>
                </a:lnTo>
                <a:lnTo>
                  <a:pt x="23642" y="279017"/>
                </a:lnTo>
                <a:lnTo>
                  <a:pt x="25867" y="279009"/>
                </a:lnTo>
                <a:lnTo>
                  <a:pt x="95207" y="92389"/>
                </a:lnTo>
                <a:lnTo>
                  <a:pt x="288916" y="92389"/>
                </a:lnTo>
                <a:lnTo>
                  <a:pt x="276189" y="51400"/>
                </a:lnTo>
                <a:lnTo>
                  <a:pt x="244436" y="24404"/>
                </a:lnTo>
                <a:lnTo>
                  <a:pt x="200682" y="4822"/>
                </a:lnTo>
                <a:lnTo>
                  <a:pt x="177046" y="431"/>
                </a:lnTo>
                <a:lnTo>
                  <a:pt x="164983" y="0"/>
                </a:lnTo>
                <a:close/>
              </a:path>
              <a:path w="330200" h="560069" extrusionOk="0">
                <a:moveTo>
                  <a:pt x="288916" y="92389"/>
                </a:moveTo>
                <a:lnTo>
                  <a:pt x="234760" y="92389"/>
                </a:lnTo>
                <a:lnTo>
                  <a:pt x="278370" y="259498"/>
                </a:lnTo>
                <a:lnTo>
                  <a:pt x="282072" y="267592"/>
                </a:lnTo>
                <a:lnTo>
                  <a:pt x="288068" y="273840"/>
                </a:lnTo>
                <a:lnTo>
                  <a:pt x="295756" y="277794"/>
                </a:lnTo>
                <a:lnTo>
                  <a:pt x="304536" y="279009"/>
                </a:lnTo>
                <a:lnTo>
                  <a:pt x="306870" y="279009"/>
                </a:lnTo>
                <a:lnTo>
                  <a:pt x="330053" y="256426"/>
                </a:lnTo>
                <a:lnTo>
                  <a:pt x="329394" y="246112"/>
                </a:lnTo>
                <a:lnTo>
                  <a:pt x="288916" y="92389"/>
                </a:lnTo>
                <a:close/>
              </a:path>
            </a:pathLst>
          </a:custGeom>
          <a:solidFill>
            <a:srgbClr val="0583C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3"/>
          <p:cNvSpPr/>
          <p:nvPr/>
        </p:nvSpPr>
        <p:spPr>
          <a:xfrm>
            <a:off x="1224594" y="1720960"/>
            <a:ext cx="0" cy="882396"/>
          </a:xfrm>
          <a:custGeom>
            <a:avLst/>
            <a:gdLst/>
            <a:ahLst/>
            <a:cxnLst/>
            <a:rect l="l" t="t" r="r" b="b"/>
            <a:pathLst>
              <a:path w="120000" h="735330" extrusionOk="0">
                <a:moveTo>
                  <a:pt x="0" y="0"/>
                </a:moveTo>
                <a:lnTo>
                  <a:pt x="0" y="734917"/>
                </a:lnTo>
              </a:path>
            </a:pathLst>
          </a:custGeom>
          <a:noFill/>
          <a:ln w="34850" cap="flat" cmpd="sng">
            <a:solidFill>
              <a:srgbClr val="0583C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3"/>
          <p:cNvSpPr/>
          <p:nvPr/>
        </p:nvSpPr>
        <p:spPr>
          <a:xfrm>
            <a:off x="1182623" y="4514088"/>
            <a:ext cx="2528316" cy="0"/>
          </a:xfrm>
          <a:custGeom>
            <a:avLst/>
            <a:gdLst/>
            <a:ahLst/>
            <a:cxnLst/>
            <a:rect l="l" t="t" r="r" b="b"/>
            <a:pathLst>
              <a:path w="2106930" h="120000" extrusionOk="0">
                <a:moveTo>
                  <a:pt x="0" y="0"/>
                </a:moveTo>
                <a:lnTo>
                  <a:pt x="2106930" y="0"/>
                </a:lnTo>
              </a:path>
            </a:pathLst>
          </a:custGeom>
          <a:noFill/>
          <a:ln w="9525" cap="flat" cmpd="sng">
            <a:solidFill>
              <a:srgbClr val="ED2B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3"/>
          <p:cNvSpPr/>
          <p:nvPr/>
        </p:nvSpPr>
        <p:spPr>
          <a:xfrm>
            <a:off x="1417320" y="3374135"/>
            <a:ext cx="637032" cy="1143000"/>
          </a:xfrm>
          <a:custGeom>
            <a:avLst/>
            <a:gdLst/>
            <a:ahLst/>
            <a:cxnLst/>
            <a:rect l="l" t="t" r="r" b="b"/>
            <a:pathLst>
              <a:path w="530860" h="952500" extrusionOk="0">
                <a:moveTo>
                  <a:pt x="0" y="952500"/>
                </a:moveTo>
                <a:lnTo>
                  <a:pt x="530860" y="952500"/>
                </a:lnTo>
                <a:lnTo>
                  <a:pt x="530860" y="0"/>
                </a:lnTo>
                <a:lnTo>
                  <a:pt x="0" y="0"/>
                </a:lnTo>
                <a:lnTo>
                  <a:pt x="0" y="952500"/>
                </a:lnTo>
                <a:close/>
              </a:path>
            </a:pathLst>
          </a:custGeom>
          <a:solidFill>
            <a:srgbClr val="ED2B2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3"/>
          <p:cNvSpPr/>
          <p:nvPr/>
        </p:nvSpPr>
        <p:spPr>
          <a:xfrm>
            <a:off x="1417320" y="3374135"/>
            <a:ext cx="637032" cy="1143000"/>
          </a:xfrm>
          <a:custGeom>
            <a:avLst/>
            <a:gdLst/>
            <a:ahLst/>
            <a:cxnLst/>
            <a:rect l="l" t="t" r="r" b="b"/>
            <a:pathLst>
              <a:path w="530860" h="952500" extrusionOk="0">
                <a:moveTo>
                  <a:pt x="0" y="952500"/>
                </a:moveTo>
                <a:lnTo>
                  <a:pt x="530860" y="952500"/>
                </a:lnTo>
                <a:lnTo>
                  <a:pt x="530860" y="0"/>
                </a:lnTo>
                <a:lnTo>
                  <a:pt x="0" y="0"/>
                </a:lnTo>
                <a:lnTo>
                  <a:pt x="0" y="952500"/>
                </a:lnTo>
                <a:close/>
              </a:path>
            </a:pathLst>
          </a:custGeom>
          <a:noFill/>
          <a:ln w="25400" cap="flat" cmpd="sng">
            <a:solidFill>
              <a:srgbClr val="ED2B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3"/>
          <p:cNvSpPr/>
          <p:nvPr/>
        </p:nvSpPr>
        <p:spPr>
          <a:xfrm>
            <a:off x="2895600" y="3950209"/>
            <a:ext cx="633984" cy="560831"/>
          </a:xfrm>
          <a:custGeom>
            <a:avLst/>
            <a:gdLst/>
            <a:ahLst/>
            <a:cxnLst/>
            <a:rect l="l" t="t" r="r" b="b"/>
            <a:pathLst>
              <a:path w="528319" h="467360" extrusionOk="0">
                <a:moveTo>
                  <a:pt x="0" y="467360"/>
                </a:moveTo>
                <a:lnTo>
                  <a:pt x="528319" y="467360"/>
                </a:lnTo>
                <a:lnTo>
                  <a:pt x="528319" y="0"/>
                </a:lnTo>
                <a:lnTo>
                  <a:pt x="0" y="0"/>
                </a:lnTo>
                <a:lnTo>
                  <a:pt x="0" y="467360"/>
                </a:lnTo>
                <a:close/>
              </a:path>
            </a:pathLst>
          </a:custGeom>
          <a:solidFill>
            <a:srgbClr val="ED2B2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3"/>
          <p:cNvSpPr/>
          <p:nvPr/>
        </p:nvSpPr>
        <p:spPr>
          <a:xfrm>
            <a:off x="2895600" y="3950209"/>
            <a:ext cx="633984" cy="560831"/>
          </a:xfrm>
          <a:custGeom>
            <a:avLst/>
            <a:gdLst/>
            <a:ahLst/>
            <a:cxnLst/>
            <a:rect l="l" t="t" r="r" b="b"/>
            <a:pathLst>
              <a:path w="528319" h="467360" extrusionOk="0">
                <a:moveTo>
                  <a:pt x="0" y="467360"/>
                </a:moveTo>
                <a:lnTo>
                  <a:pt x="528319" y="467360"/>
                </a:lnTo>
                <a:lnTo>
                  <a:pt x="528319" y="0"/>
                </a:lnTo>
                <a:lnTo>
                  <a:pt x="0" y="0"/>
                </a:lnTo>
                <a:lnTo>
                  <a:pt x="0" y="467360"/>
                </a:lnTo>
                <a:close/>
              </a:path>
            </a:pathLst>
          </a:custGeom>
          <a:noFill/>
          <a:ln w="25400" cap="flat" cmpd="sng">
            <a:solidFill>
              <a:srgbClr val="ED2B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3"/>
          <p:cNvSpPr/>
          <p:nvPr/>
        </p:nvSpPr>
        <p:spPr>
          <a:xfrm>
            <a:off x="1231391" y="2941320"/>
            <a:ext cx="1036320" cy="347472"/>
          </a:xfrm>
          <a:custGeom>
            <a:avLst/>
            <a:gdLst/>
            <a:ahLst/>
            <a:cxnLst/>
            <a:rect l="l" t="t" r="r" b="b"/>
            <a:pathLst>
              <a:path w="863600" h="289560" extrusionOk="0">
                <a:moveTo>
                  <a:pt x="815340" y="0"/>
                </a:moveTo>
                <a:lnTo>
                  <a:pt x="48260" y="0"/>
                </a:lnTo>
                <a:lnTo>
                  <a:pt x="29473" y="3790"/>
                </a:lnTo>
                <a:lnTo>
                  <a:pt x="14133" y="14128"/>
                </a:lnTo>
                <a:lnTo>
                  <a:pt x="3791" y="29467"/>
                </a:lnTo>
                <a:lnTo>
                  <a:pt x="0" y="48260"/>
                </a:lnTo>
                <a:lnTo>
                  <a:pt x="0" y="241300"/>
                </a:lnTo>
                <a:lnTo>
                  <a:pt x="3791" y="260092"/>
                </a:lnTo>
                <a:lnTo>
                  <a:pt x="14133" y="275431"/>
                </a:lnTo>
                <a:lnTo>
                  <a:pt x="29473" y="285769"/>
                </a:lnTo>
                <a:lnTo>
                  <a:pt x="48260" y="289560"/>
                </a:lnTo>
                <a:lnTo>
                  <a:pt x="815340" y="289560"/>
                </a:lnTo>
                <a:lnTo>
                  <a:pt x="834132" y="285769"/>
                </a:lnTo>
                <a:lnTo>
                  <a:pt x="849471" y="275431"/>
                </a:lnTo>
                <a:lnTo>
                  <a:pt x="859809" y="260092"/>
                </a:lnTo>
                <a:lnTo>
                  <a:pt x="863600" y="241300"/>
                </a:lnTo>
                <a:lnTo>
                  <a:pt x="863600" y="48260"/>
                </a:lnTo>
                <a:lnTo>
                  <a:pt x="859809" y="29467"/>
                </a:lnTo>
                <a:lnTo>
                  <a:pt x="849471" y="14128"/>
                </a:lnTo>
                <a:lnTo>
                  <a:pt x="834132" y="3790"/>
                </a:lnTo>
                <a:lnTo>
                  <a:pt x="815340" y="0"/>
                </a:lnTo>
                <a:close/>
              </a:path>
            </a:pathLst>
          </a:custGeom>
          <a:solidFill>
            <a:srgbClr val="7E7E7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3"/>
          <p:cNvSpPr/>
          <p:nvPr/>
        </p:nvSpPr>
        <p:spPr>
          <a:xfrm>
            <a:off x="2776727" y="3520440"/>
            <a:ext cx="932688" cy="384048"/>
          </a:xfrm>
          <a:custGeom>
            <a:avLst/>
            <a:gdLst/>
            <a:ahLst/>
            <a:cxnLst/>
            <a:rect l="l" t="t" r="r" b="b"/>
            <a:pathLst>
              <a:path w="777239" h="320039" extrusionOk="0">
                <a:moveTo>
                  <a:pt x="723900" y="0"/>
                </a:moveTo>
                <a:lnTo>
                  <a:pt x="53340" y="0"/>
                </a:lnTo>
                <a:lnTo>
                  <a:pt x="32575" y="4191"/>
                </a:lnTo>
                <a:lnTo>
                  <a:pt x="15620" y="15621"/>
                </a:lnTo>
                <a:lnTo>
                  <a:pt x="4191" y="32575"/>
                </a:lnTo>
                <a:lnTo>
                  <a:pt x="0" y="53339"/>
                </a:lnTo>
                <a:lnTo>
                  <a:pt x="0" y="266700"/>
                </a:lnTo>
                <a:lnTo>
                  <a:pt x="4191" y="287464"/>
                </a:lnTo>
                <a:lnTo>
                  <a:pt x="15621" y="304419"/>
                </a:lnTo>
                <a:lnTo>
                  <a:pt x="32575" y="315849"/>
                </a:lnTo>
                <a:lnTo>
                  <a:pt x="53340" y="320039"/>
                </a:lnTo>
                <a:lnTo>
                  <a:pt x="723900" y="320039"/>
                </a:lnTo>
                <a:lnTo>
                  <a:pt x="744664" y="315849"/>
                </a:lnTo>
                <a:lnTo>
                  <a:pt x="761619" y="304419"/>
                </a:lnTo>
                <a:lnTo>
                  <a:pt x="773049" y="287464"/>
                </a:lnTo>
                <a:lnTo>
                  <a:pt x="777240" y="266700"/>
                </a:lnTo>
                <a:lnTo>
                  <a:pt x="777240" y="53339"/>
                </a:lnTo>
                <a:lnTo>
                  <a:pt x="773049" y="32575"/>
                </a:lnTo>
                <a:lnTo>
                  <a:pt x="761619" y="15621"/>
                </a:lnTo>
                <a:lnTo>
                  <a:pt x="744664" y="4191"/>
                </a:lnTo>
                <a:lnTo>
                  <a:pt x="723900" y="0"/>
                </a:lnTo>
                <a:close/>
              </a:path>
            </a:pathLst>
          </a:custGeom>
          <a:solidFill>
            <a:srgbClr val="7E7E7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3"/>
          <p:cNvSpPr txBox="1"/>
          <p:nvPr/>
        </p:nvSpPr>
        <p:spPr>
          <a:xfrm>
            <a:off x="1275588" y="1621917"/>
            <a:ext cx="2784348" cy="3076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454152" marR="6096" algn="just"/>
            <a:r>
              <a:rPr lang="en-US" sz="1680" dirty="0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La </a:t>
            </a:r>
            <a:r>
              <a:rPr lang="en-US" sz="1680" dirty="0" err="1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Tasa</a:t>
            </a:r>
            <a:r>
              <a:rPr lang="en-US" sz="1680" dirty="0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80" dirty="0" err="1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Bruta</a:t>
            </a:r>
            <a:r>
              <a:rPr lang="en-US" sz="1680" dirty="0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 de  </a:t>
            </a:r>
            <a:r>
              <a:rPr lang="en-US" sz="1680" b="1" dirty="0" err="1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Cobertura</a:t>
            </a:r>
            <a:r>
              <a:rPr lang="en-US" sz="1680" b="1" dirty="0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80" b="1" dirty="0" err="1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1680" b="1" dirty="0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 hombres  </a:t>
            </a:r>
            <a:r>
              <a:rPr lang="en-US" sz="1680" b="1" dirty="0" err="1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es</a:t>
            </a:r>
            <a:r>
              <a:rPr lang="en-US" sz="1680" b="1" dirty="0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 el </a:t>
            </a:r>
            <a:r>
              <a:rPr lang="en-US" sz="1680" b="1" dirty="0" err="1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doble</a:t>
            </a:r>
            <a:r>
              <a:rPr lang="en-US" sz="1680" b="1" dirty="0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80" dirty="0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de la de las  </a:t>
            </a:r>
            <a:r>
              <a:rPr lang="en-US" sz="1680" dirty="0" err="1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mujeres</a:t>
            </a:r>
            <a:r>
              <a:rPr lang="en-US" sz="1680" dirty="0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68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18"/>
              </a:spcBef>
            </a:pPr>
            <a:endParaRPr sz="228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1818132" algn="ctr">
              <a:spcBef>
                <a:spcPts val="6"/>
              </a:spcBef>
            </a:pPr>
            <a:r>
              <a:rPr lang="en-US" sz="168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Hombres</a:t>
            </a:r>
            <a:endParaRPr sz="168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sz="222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562100">
              <a:lnSpc>
                <a:spcPct val="118571"/>
              </a:lnSpc>
            </a:pPr>
            <a:r>
              <a:rPr lang="en-US" sz="1680" b="1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Mujeres</a:t>
            </a:r>
            <a:endParaRPr sz="168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1808988" algn="ctr">
              <a:lnSpc>
                <a:spcPct val="115277"/>
              </a:lnSpc>
            </a:pPr>
            <a:r>
              <a:rPr lang="en-US" sz="216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9,9%</a:t>
            </a:r>
            <a:endParaRPr sz="216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620774">
              <a:lnSpc>
                <a:spcPct val="116388"/>
              </a:lnSpc>
            </a:pPr>
            <a:r>
              <a:rPr lang="en-US" sz="216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4,7%</a:t>
            </a:r>
            <a:endParaRPr sz="216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3"/>
          <p:cNvSpPr txBox="1"/>
          <p:nvPr/>
        </p:nvSpPr>
        <p:spPr>
          <a:xfrm>
            <a:off x="8628127" y="6541063"/>
            <a:ext cx="2830830" cy="305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5240">
              <a:lnSpc>
                <a:spcPct val="117857"/>
              </a:lnSpc>
            </a:pPr>
            <a:r>
              <a:rPr lang="en-US" sz="1680" i="1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Fuente: Yumbo Cómo Vamos</a:t>
            </a:r>
            <a:endParaRPr sz="168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3"/>
          <p:cNvSpPr txBox="1">
            <a:spLocks noGrp="1"/>
          </p:cNvSpPr>
          <p:nvPr>
            <p:ph type="title"/>
          </p:nvPr>
        </p:nvSpPr>
        <p:spPr>
          <a:xfrm>
            <a:off x="1275589" y="120700"/>
            <a:ext cx="4411218" cy="847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6740" rIns="0" bIns="0" rtlCol="0" anchor="t" anchorCtr="0">
            <a:spAutoFit/>
          </a:bodyPr>
          <a:lstStyle/>
          <a:p>
            <a:pPr marL="15240">
              <a:lnSpc>
                <a:spcPct val="100000"/>
              </a:lnSpc>
              <a:spcBef>
                <a:spcPts val="0"/>
              </a:spcBef>
            </a:pPr>
            <a:r>
              <a:rPr lang="en-US" sz="2700" dirty="0"/>
              <a:t>CONTEXTO LOCAL.</a:t>
            </a:r>
            <a:endParaRPr sz="2700" dirty="0"/>
          </a:p>
          <a:p>
            <a:pPr marL="15240">
              <a:lnSpc>
                <a:spcPct val="100000"/>
              </a:lnSpc>
              <a:spcBef>
                <a:spcPts val="0"/>
              </a:spcBef>
            </a:pPr>
            <a:r>
              <a:rPr lang="en-US" sz="2700" dirty="0">
                <a:solidFill>
                  <a:srgbClr val="F7872C"/>
                </a:solidFill>
              </a:rPr>
              <a:t>La Educación Superior </a:t>
            </a:r>
            <a:r>
              <a:rPr lang="en-US" sz="2700" dirty="0" err="1">
                <a:solidFill>
                  <a:srgbClr val="F7872C"/>
                </a:solidFill>
              </a:rPr>
              <a:t>en</a:t>
            </a:r>
            <a:r>
              <a:rPr lang="en-US" sz="2700" dirty="0">
                <a:solidFill>
                  <a:srgbClr val="F7872C"/>
                </a:solidFill>
              </a:rPr>
              <a:t> </a:t>
            </a:r>
            <a:r>
              <a:rPr lang="en-US" sz="2700" dirty="0" err="1">
                <a:solidFill>
                  <a:srgbClr val="F7872C"/>
                </a:solidFill>
              </a:rPr>
              <a:t>Cifras</a:t>
            </a:r>
            <a:endParaRPr sz="2700" dirty="0"/>
          </a:p>
        </p:txBody>
      </p:sp>
    </p:spTree>
    <p:extLst>
      <p:ext uri="{BB962C8B-B14F-4D97-AF65-F5344CB8AC3E}">
        <p14:creationId xmlns:p14="http://schemas.microsoft.com/office/powerpoint/2010/main" val="37263949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"/>
          <p:cNvSpPr txBox="1"/>
          <p:nvPr/>
        </p:nvSpPr>
        <p:spPr>
          <a:xfrm>
            <a:off x="1650873" y="3920871"/>
            <a:ext cx="296418" cy="210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740" rIns="0" bIns="0" anchor="t" anchorCtr="0">
            <a:spAutoFit/>
          </a:bodyPr>
          <a:lstStyle/>
          <a:p>
            <a:pPr marL="15240"/>
            <a:r>
              <a:rPr lang="en-US" sz="126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254</a:t>
            </a:r>
            <a:endParaRPr sz="126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4"/>
          <p:cNvSpPr txBox="1"/>
          <p:nvPr/>
        </p:nvSpPr>
        <p:spPr>
          <a:xfrm>
            <a:off x="2179015" y="4040885"/>
            <a:ext cx="297180" cy="210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740" rIns="0" bIns="0" anchor="t" anchorCtr="0">
            <a:spAutoFit/>
          </a:bodyPr>
          <a:lstStyle/>
          <a:p>
            <a:pPr marL="15240"/>
            <a:r>
              <a:rPr lang="en-US" sz="126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139</a:t>
            </a:r>
            <a:endParaRPr sz="126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4"/>
          <p:cNvSpPr txBox="1"/>
          <p:nvPr/>
        </p:nvSpPr>
        <p:spPr>
          <a:xfrm>
            <a:off x="2707385" y="3824783"/>
            <a:ext cx="824484" cy="59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740" rIns="0" bIns="0" anchor="t" anchorCtr="0">
            <a:spAutoFit/>
          </a:bodyPr>
          <a:lstStyle/>
          <a:p>
            <a:pPr marL="15240"/>
            <a:r>
              <a:rPr lang="en-US" sz="126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348	347</a:t>
            </a:r>
            <a:endParaRPr sz="126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4"/>
          <p:cNvSpPr txBox="1"/>
          <p:nvPr/>
        </p:nvSpPr>
        <p:spPr>
          <a:xfrm>
            <a:off x="3764281" y="3638551"/>
            <a:ext cx="295655" cy="210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740" rIns="0" bIns="0" anchor="t" anchorCtr="0">
            <a:spAutoFit/>
          </a:bodyPr>
          <a:lstStyle/>
          <a:p>
            <a:pPr marL="15240"/>
            <a:r>
              <a:rPr lang="en-US" sz="126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526</a:t>
            </a:r>
            <a:endParaRPr sz="126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4"/>
          <p:cNvSpPr txBox="1"/>
          <p:nvPr/>
        </p:nvSpPr>
        <p:spPr>
          <a:xfrm>
            <a:off x="4292345" y="3246424"/>
            <a:ext cx="297180" cy="210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740" rIns="0" bIns="0" anchor="t" anchorCtr="0">
            <a:spAutoFit/>
          </a:bodyPr>
          <a:lstStyle/>
          <a:p>
            <a:pPr marL="15240"/>
            <a:r>
              <a:rPr lang="en-US" sz="126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903</a:t>
            </a:r>
            <a:endParaRPr sz="126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4"/>
          <p:cNvSpPr txBox="1"/>
          <p:nvPr/>
        </p:nvSpPr>
        <p:spPr>
          <a:xfrm>
            <a:off x="4753812" y="2647645"/>
            <a:ext cx="431292" cy="210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740" rIns="0" bIns="0" anchor="t" anchorCtr="0">
            <a:spAutoFit/>
          </a:bodyPr>
          <a:lstStyle/>
          <a:p>
            <a:pPr marL="15240"/>
            <a:r>
              <a:rPr lang="en-US" sz="126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1.479</a:t>
            </a:r>
            <a:endParaRPr sz="126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4"/>
          <p:cNvSpPr txBox="1"/>
          <p:nvPr/>
        </p:nvSpPr>
        <p:spPr>
          <a:xfrm>
            <a:off x="5282184" y="2162480"/>
            <a:ext cx="431292" cy="210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740" rIns="0" bIns="0" anchor="t" anchorCtr="0">
            <a:spAutoFit/>
          </a:bodyPr>
          <a:lstStyle/>
          <a:p>
            <a:pPr marL="15240"/>
            <a:r>
              <a:rPr lang="en-US" sz="126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1.945</a:t>
            </a:r>
            <a:endParaRPr sz="126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4"/>
          <p:cNvSpPr txBox="1"/>
          <p:nvPr/>
        </p:nvSpPr>
        <p:spPr>
          <a:xfrm>
            <a:off x="5786322" y="1757171"/>
            <a:ext cx="486156" cy="23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44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2.310</a:t>
            </a:r>
            <a:endParaRPr sz="144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4"/>
          <p:cNvSpPr txBox="1"/>
          <p:nvPr/>
        </p:nvSpPr>
        <p:spPr>
          <a:xfrm>
            <a:off x="1226059" y="4188409"/>
            <a:ext cx="81534" cy="395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740" rIns="0" bIns="0" anchor="t" anchorCtr="0">
            <a:spAutoFit/>
          </a:bodyPr>
          <a:lstStyle/>
          <a:p>
            <a:pPr marL="15240"/>
            <a:r>
              <a:rPr lang="en-US" sz="126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12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71" name="Google Shape;171;p4"/>
          <p:cNvGraphicFramePr/>
          <p:nvPr/>
        </p:nvGraphicFramePr>
        <p:xfrm>
          <a:off x="988695" y="4392431"/>
          <a:ext cx="5276910" cy="395086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242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80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288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288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288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2884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2884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2884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2884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2272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22249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6990" marR="0" lvl="0" indent="0" algn="ctr" rtl="0">
                        <a:lnSpc>
                          <a:spcPct val="110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122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572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51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2180" marB="0"/>
                </a:tc>
                <a:tc>
                  <a:txBody>
                    <a:bodyPr/>
                    <a:lstStyle/>
                    <a:p>
                      <a:pPr marL="22860" marR="0" lvl="0" indent="0" algn="ctr" rtl="0">
                        <a:lnSpc>
                          <a:spcPct val="6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194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43180" lvl="0" indent="0" algn="ctr" rtl="0">
                        <a:lnSpc>
                          <a:spcPct val="78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169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/>
                </a:tc>
                <a:tc gridSpan="5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5435">
                <a:tc>
                  <a:txBody>
                    <a:bodyPr/>
                    <a:lstStyle/>
                    <a:p>
                      <a:pPr marL="66675" marR="0" lvl="0" indent="0" algn="l" rtl="0">
                        <a:lnSpc>
                          <a:spcPct val="10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solidFill>
                            <a:srgbClr val="58585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2010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solidFill>
                            <a:srgbClr val="58585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2011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solidFill>
                            <a:srgbClr val="58585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2012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solidFill>
                            <a:srgbClr val="58585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2013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solidFill>
                            <a:srgbClr val="58585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2014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0485" marR="0" lvl="0" indent="0" algn="l" rtl="0">
                        <a:lnSpc>
                          <a:spcPct val="10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solidFill>
                            <a:srgbClr val="58585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2015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0485" marR="0" lvl="0" indent="0" algn="l" rtl="0">
                        <a:lnSpc>
                          <a:spcPct val="10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solidFill>
                            <a:srgbClr val="58585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2016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120" marR="0" lvl="0" indent="0" algn="l" rtl="0">
                        <a:lnSpc>
                          <a:spcPct val="10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solidFill>
                            <a:srgbClr val="58585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2017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0485" marR="0" lvl="0" indent="0" algn="l" rtl="0">
                        <a:lnSpc>
                          <a:spcPct val="10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solidFill>
                            <a:srgbClr val="58585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2018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0485" marR="0" lvl="0" indent="0" algn="l" rtl="0">
                        <a:lnSpc>
                          <a:spcPct val="10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solidFill>
                            <a:srgbClr val="58585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2019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72" name="Google Shape;172;p4"/>
          <p:cNvSpPr txBox="1"/>
          <p:nvPr/>
        </p:nvSpPr>
        <p:spPr>
          <a:xfrm>
            <a:off x="3775404" y="4231842"/>
            <a:ext cx="286512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2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218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4"/>
          <p:cNvSpPr txBox="1"/>
          <p:nvPr/>
        </p:nvSpPr>
        <p:spPr>
          <a:xfrm>
            <a:off x="4303775" y="4118610"/>
            <a:ext cx="286512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2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372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4"/>
          <p:cNvSpPr txBox="1"/>
          <p:nvPr/>
        </p:nvSpPr>
        <p:spPr>
          <a:xfrm>
            <a:off x="4832298" y="4006595"/>
            <a:ext cx="286512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2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570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4"/>
          <p:cNvSpPr txBox="1"/>
          <p:nvPr/>
        </p:nvSpPr>
        <p:spPr>
          <a:xfrm>
            <a:off x="5330951" y="3667505"/>
            <a:ext cx="286512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2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821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4"/>
          <p:cNvSpPr txBox="1"/>
          <p:nvPr/>
        </p:nvSpPr>
        <p:spPr>
          <a:xfrm>
            <a:off x="5856274" y="3866844"/>
            <a:ext cx="332232" cy="23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440" b="1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730</a:t>
            </a:r>
            <a:endParaRPr sz="144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4"/>
          <p:cNvSpPr txBox="1"/>
          <p:nvPr/>
        </p:nvSpPr>
        <p:spPr>
          <a:xfrm>
            <a:off x="1674113" y="1559738"/>
            <a:ext cx="3898392" cy="273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680" b="1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Matrícula y Certificación ETDH Yumbo</a:t>
            </a:r>
            <a:endParaRPr sz="168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4"/>
          <p:cNvSpPr/>
          <p:nvPr/>
        </p:nvSpPr>
        <p:spPr>
          <a:xfrm>
            <a:off x="1668780" y="4959477"/>
            <a:ext cx="292608" cy="8763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4"/>
          <p:cNvSpPr txBox="1"/>
          <p:nvPr/>
        </p:nvSpPr>
        <p:spPr>
          <a:xfrm>
            <a:off x="1978153" y="4887468"/>
            <a:ext cx="1106423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2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Matricula ETDH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4"/>
          <p:cNvSpPr/>
          <p:nvPr/>
        </p:nvSpPr>
        <p:spPr>
          <a:xfrm>
            <a:off x="3360421" y="4959477"/>
            <a:ext cx="292607" cy="8763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4"/>
          <p:cNvSpPr txBox="1"/>
          <p:nvPr/>
        </p:nvSpPr>
        <p:spPr>
          <a:xfrm>
            <a:off x="3670250" y="4887468"/>
            <a:ext cx="1977390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2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Personas Certificadas ETDH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4"/>
          <p:cNvSpPr txBox="1">
            <a:spLocks noGrp="1"/>
          </p:cNvSpPr>
          <p:nvPr>
            <p:ph type="title"/>
          </p:nvPr>
        </p:nvSpPr>
        <p:spPr>
          <a:xfrm>
            <a:off x="1275589" y="120700"/>
            <a:ext cx="8673846" cy="847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6740" rIns="0" bIns="0" rtlCol="0" anchor="t" anchorCtr="0">
            <a:spAutoFit/>
          </a:bodyPr>
          <a:lstStyle/>
          <a:p>
            <a:pPr marL="15240">
              <a:lnSpc>
                <a:spcPct val="100000"/>
              </a:lnSpc>
            </a:pPr>
            <a:r>
              <a:rPr lang="en-US" sz="2700" dirty="0">
                <a:solidFill>
                  <a:srgbClr val="689F2F"/>
                </a:solidFill>
              </a:rPr>
              <a:t>CONTEXTO LOCAL.</a:t>
            </a:r>
            <a:endParaRPr sz="2700" dirty="0"/>
          </a:p>
          <a:p>
            <a:pPr marL="15240">
              <a:lnSpc>
                <a:spcPct val="100000"/>
              </a:lnSpc>
            </a:pPr>
            <a:r>
              <a:rPr lang="en-US" sz="2700" dirty="0">
                <a:solidFill>
                  <a:srgbClr val="84C642"/>
                </a:solidFill>
              </a:rPr>
              <a:t>La Educación para el </a:t>
            </a:r>
            <a:r>
              <a:rPr lang="en-US" sz="2700" dirty="0" err="1">
                <a:solidFill>
                  <a:srgbClr val="84C642"/>
                </a:solidFill>
              </a:rPr>
              <a:t>Trabajo</a:t>
            </a:r>
            <a:r>
              <a:rPr lang="en-US" sz="2700" dirty="0">
                <a:solidFill>
                  <a:srgbClr val="84C642"/>
                </a:solidFill>
              </a:rPr>
              <a:t> y el </a:t>
            </a:r>
            <a:r>
              <a:rPr lang="en-US" sz="2700" dirty="0" err="1">
                <a:solidFill>
                  <a:srgbClr val="84C642"/>
                </a:solidFill>
              </a:rPr>
              <a:t>Desarrollo</a:t>
            </a:r>
            <a:r>
              <a:rPr lang="en-US" sz="2700" dirty="0">
                <a:solidFill>
                  <a:srgbClr val="84C642"/>
                </a:solidFill>
              </a:rPr>
              <a:t> </a:t>
            </a:r>
            <a:r>
              <a:rPr lang="en-US" sz="2700" dirty="0" err="1">
                <a:solidFill>
                  <a:srgbClr val="84C642"/>
                </a:solidFill>
              </a:rPr>
              <a:t>Humano</a:t>
            </a:r>
            <a:r>
              <a:rPr lang="en-US" sz="2700" dirty="0">
                <a:solidFill>
                  <a:srgbClr val="84C642"/>
                </a:solidFill>
              </a:rPr>
              <a:t> </a:t>
            </a:r>
            <a:r>
              <a:rPr lang="en-US" sz="2700" dirty="0" err="1">
                <a:solidFill>
                  <a:srgbClr val="84C642"/>
                </a:solidFill>
              </a:rPr>
              <a:t>en</a:t>
            </a:r>
            <a:r>
              <a:rPr lang="en-US" sz="2700" dirty="0">
                <a:solidFill>
                  <a:srgbClr val="84C642"/>
                </a:solidFill>
              </a:rPr>
              <a:t> </a:t>
            </a:r>
            <a:r>
              <a:rPr lang="en-US" sz="2700" dirty="0" err="1">
                <a:solidFill>
                  <a:srgbClr val="84C642"/>
                </a:solidFill>
              </a:rPr>
              <a:t>Cifras</a:t>
            </a:r>
            <a:endParaRPr sz="2700" dirty="0"/>
          </a:p>
        </p:txBody>
      </p:sp>
      <p:sp>
        <p:nvSpPr>
          <p:cNvPr id="183" name="Google Shape;183;p4"/>
          <p:cNvSpPr txBox="1"/>
          <p:nvPr/>
        </p:nvSpPr>
        <p:spPr>
          <a:xfrm>
            <a:off x="8257031" y="3781712"/>
            <a:ext cx="2261616" cy="222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050" rIns="0" bIns="0" anchor="t" anchorCtr="0">
            <a:spAutoFit/>
          </a:bodyPr>
          <a:lstStyle/>
          <a:p>
            <a:pPr marL="15240"/>
            <a:r>
              <a:rPr lang="en-US" sz="1320" b="1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Entidad	Matricula	</a:t>
            </a:r>
            <a:endParaRPr sz="132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84" name="Google Shape;184;p4"/>
          <p:cNvGraphicFramePr/>
          <p:nvPr/>
        </p:nvGraphicFramePr>
        <p:xfrm>
          <a:off x="8268318" y="4042049"/>
          <a:ext cx="2185440" cy="156828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3556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98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27305">
                <a:tc>
                  <a:txBody>
                    <a:bodyPr/>
                    <a:lstStyle/>
                    <a:p>
                      <a:pPr marL="31750" marR="0" lvl="0" indent="0" algn="l" rtl="0">
                        <a:lnSpc>
                          <a:spcPct val="112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solidFill>
                            <a:srgbClr val="25252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Buenaventura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24130" lvl="0" indent="0" algn="r" rtl="0">
                        <a:lnSpc>
                          <a:spcPct val="112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solidFill>
                            <a:srgbClr val="25252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1.375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8540">
                <a:tc>
                  <a:txBody>
                    <a:bodyPr/>
                    <a:lstStyle/>
                    <a:p>
                      <a:pPr marL="3175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solidFill>
                            <a:srgbClr val="25252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Buga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tc>
                  <a:txBody>
                    <a:bodyPr/>
                    <a:lstStyle/>
                    <a:p>
                      <a:pPr marL="0" marR="2413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solidFill>
                            <a:srgbClr val="25252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3.597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8780">
                <a:tc>
                  <a:txBody>
                    <a:bodyPr/>
                    <a:lstStyle/>
                    <a:p>
                      <a:pPr marL="3175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solidFill>
                            <a:srgbClr val="25252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Cali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tc>
                  <a:txBody>
                    <a:bodyPr/>
                    <a:lstStyle/>
                    <a:p>
                      <a:pPr marL="0" marR="2413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solidFill>
                            <a:srgbClr val="25252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42.754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8780">
                <a:tc>
                  <a:txBody>
                    <a:bodyPr/>
                    <a:lstStyle/>
                    <a:p>
                      <a:pPr marL="3175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solidFill>
                            <a:srgbClr val="25252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Cartago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tc>
                  <a:txBody>
                    <a:bodyPr/>
                    <a:lstStyle/>
                    <a:p>
                      <a:pPr marL="0" marR="2413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solidFill>
                            <a:srgbClr val="25252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1.856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8540">
                <a:tc>
                  <a:txBody>
                    <a:bodyPr/>
                    <a:lstStyle/>
                    <a:p>
                      <a:pPr marL="3175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solidFill>
                            <a:srgbClr val="25252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Jamundí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tc>
                  <a:txBody>
                    <a:bodyPr/>
                    <a:lstStyle/>
                    <a:p>
                      <a:pPr marL="0" marR="2730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solidFill>
                            <a:srgbClr val="25252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286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8720">
                <a:tc>
                  <a:txBody>
                    <a:bodyPr/>
                    <a:lstStyle/>
                    <a:p>
                      <a:pPr marL="3175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solidFill>
                            <a:srgbClr val="25252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Palmira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tc>
                  <a:txBody>
                    <a:bodyPr/>
                    <a:lstStyle/>
                    <a:p>
                      <a:pPr marL="0" marR="2413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solidFill>
                            <a:srgbClr val="25252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4.880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3395">
                <a:tc>
                  <a:txBody>
                    <a:bodyPr/>
                    <a:lstStyle/>
                    <a:p>
                      <a:pPr marL="31750" marR="0" lvl="0" indent="0" algn="l" rtl="0">
                        <a:lnSpc>
                          <a:spcPct val="112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solidFill>
                            <a:srgbClr val="25252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Tuluá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tc>
                  <a:txBody>
                    <a:bodyPr/>
                    <a:lstStyle/>
                    <a:p>
                      <a:pPr marL="0" marR="24130" lvl="0" indent="0" algn="r" rtl="0">
                        <a:lnSpc>
                          <a:spcPct val="112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solidFill>
                            <a:srgbClr val="25252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4.556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85" name="Google Shape;185;p4"/>
          <p:cNvSpPr txBox="1"/>
          <p:nvPr/>
        </p:nvSpPr>
        <p:spPr>
          <a:xfrm>
            <a:off x="8257031" y="5611169"/>
            <a:ext cx="2261616" cy="222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050" rIns="0" bIns="0" anchor="t" anchorCtr="0">
            <a:spAutoFit/>
          </a:bodyPr>
          <a:lstStyle/>
          <a:p>
            <a:pPr marL="15240"/>
            <a:r>
              <a:rPr lang="en-US" sz="1320" b="1" u="sng">
                <a:solidFill>
                  <a:srgbClr val="2B3B52"/>
                </a:solidFill>
                <a:latin typeface="Arial"/>
                <a:ea typeface="Arial"/>
                <a:cs typeface="Arial"/>
                <a:sym typeface="Arial"/>
              </a:rPr>
              <a:t> Yumbo	2.310 </a:t>
            </a:r>
            <a:endParaRPr sz="132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4"/>
          <p:cNvSpPr txBox="1"/>
          <p:nvPr/>
        </p:nvSpPr>
        <p:spPr>
          <a:xfrm>
            <a:off x="8291179" y="5817088"/>
            <a:ext cx="1155192" cy="477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60" rIns="0" bIns="0" anchor="t" anchorCtr="0">
            <a:spAutoFit/>
          </a:bodyPr>
          <a:lstStyle/>
          <a:p>
            <a:pPr marL="15240" marR="6096">
              <a:lnSpc>
                <a:spcPct val="113599"/>
              </a:lnSpc>
            </a:pPr>
            <a:r>
              <a:rPr lang="en-US" sz="132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Valle de Cauca  Colombia</a:t>
            </a:r>
            <a:endParaRPr sz="132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4"/>
          <p:cNvSpPr txBox="1"/>
          <p:nvPr/>
        </p:nvSpPr>
        <p:spPr>
          <a:xfrm>
            <a:off x="9801569" y="5817088"/>
            <a:ext cx="629412" cy="474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1910" rIns="0" bIns="0" anchor="t" anchorCtr="0">
            <a:spAutoFit/>
          </a:bodyPr>
          <a:lstStyle/>
          <a:p>
            <a:pPr marL="106680"/>
            <a:r>
              <a:rPr lang="en-US" sz="132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62.746</a:t>
            </a:r>
            <a:endParaRPr sz="132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240">
              <a:spcBef>
                <a:spcPts val="210"/>
              </a:spcBef>
            </a:pPr>
            <a:r>
              <a:rPr lang="en-US" sz="132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586.913</a:t>
            </a:r>
            <a:endParaRPr sz="132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4"/>
          <p:cNvSpPr txBox="1"/>
          <p:nvPr/>
        </p:nvSpPr>
        <p:spPr>
          <a:xfrm>
            <a:off x="8283653" y="3339865"/>
            <a:ext cx="2219706" cy="435760"/>
          </a:xfrm>
          <a:prstGeom prst="rect">
            <a:avLst/>
          </a:prstGeom>
          <a:solidFill>
            <a:srgbClr val="006FC0"/>
          </a:solidFill>
          <a:ln>
            <a:noFill/>
          </a:ln>
        </p:spPr>
        <p:txBody>
          <a:bodyPr spcFirstLastPara="1" wrap="square" lIns="0" tIns="3810" rIns="0" bIns="0" anchor="t" anchorCtr="0">
            <a:spAutoFit/>
          </a:bodyPr>
          <a:lstStyle/>
          <a:p>
            <a:pPr marR="762" algn="ctr"/>
            <a:r>
              <a:rPr lang="en-US" sz="1320" b="1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Matricula</a:t>
            </a:r>
            <a:r>
              <a:rPr lang="en-US" sz="132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20" b="1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132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Educación</a:t>
            </a:r>
            <a:endParaRPr sz="132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3810" algn="ctr">
              <a:spcBef>
                <a:spcPts val="216"/>
              </a:spcBef>
            </a:pPr>
            <a:r>
              <a:rPr lang="en-US" sz="132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para el </a:t>
            </a:r>
            <a:r>
              <a:rPr lang="en-US" sz="1320" b="1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Trabajo</a:t>
            </a:r>
            <a:r>
              <a:rPr lang="en-US" sz="132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y DH</a:t>
            </a:r>
            <a:endParaRPr sz="132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4"/>
          <p:cNvSpPr txBox="1"/>
          <p:nvPr/>
        </p:nvSpPr>
        <p:spPr>
          <a:xfrm>
            <a:off x="7831835" y="1569720"/>
            <a:ext cx="3450336" cy="1049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 marR="6096" algn="just"/>
            <a:r>
              <a:rPr lang="en-US" sz="1680" dirty="0" err="1">
                <a:solidFill>
                  <a:srgbClr val="ED2B2E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1680" dirty="0">
                <a:solidFill>
                  <a:srgbClr val="ED2B2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80" dirty="0" err="1">
                <a:solidFill>
                  <a:srgbClr val="ED2B2E"/>
                </a:solidFill>
                <a:latin typeface="Arial"/>
                <a:ea typeface="Arial"/>
                <a:cs typeface="Arial"/>
                <a:sym typeface="Arial"/>
              </a:rPr>
              <a:t>Yumbo</a:t>
            </a:r>
            <a:r>
              <a:rPr lang="en-US" sz="1680" dirty="0">
                <a:solidFill>
                  <a:srgbClr val="ED2B2E"/>
                </a:solidFill>
                <a:latin typeface="Arial"/>
                <a:ea typeface="Arial"/>
                <a:cs typeface="Arial"/>
                <a:sym typeface="Arial"/>
              </a:rPr>
              <a:t> para el 2019 </a:t>
            </a:r>
            <a:r>
              <a:rPr lang="en-US" sz="1680" b="1" dirty="0" err="1">
                <a:solidFill>
                  <a:srgbClr val="ED2B2E"/>
                </a:solidFill>
                <a:latin typeface="Arial"/>
                <a:ea typeface="Arial"/>
                <a:cs typeface="Arial"/>
                <a:sym typeface="Arial"/>
              </a:rPr>
              <a:t>aumentó</a:t>
            </a:r>
            <a:r>
              <a:rPr lang="en-US" sz="1680" b="1" dirty="0">
                <a:solidFill>
                  <a:srgbClr val="ED2B2E"/>
                </a:solidFill>
                <a:latin typeface="Arial"/>
                <a:ea typeface="Arial"/>
                <a:cs typeface="Arial"/>
                <a:sym typeface="Arial"/>
              </a:rPr>
              <a:t>  un 19% el </a:t>
            </a:r>
            <a:r>
              <a:rPr lang="en-US" sz="1680" b="1" dirty="0" err="1">
                <a:solidFill>
                  <a:srgbClr val="ED2B2E"/>
                </a:solidFill>
                <a:latin typeface="Arial"/>
                <a:ea typeface="Arial"/>
                <a:cs typeface="Arial"/>
                <a:sym typeface="Arial"/>
              </a:rPr>
              <a:t>número</a:t>
            </a:r>
            <a:r>
              <a:rPr lang="en-US" sz="1680" b="1" dirty="0">
                <a:solidFill>
                  <a:srgbClr val="ED2B2E"/>
                </a:solidFill>
                <a:latin typeface="Arial"/>
                <a:ea typeface="Arial"/>
                <a:cs typeface="Arial"/>
                <a:sym typeface="Arial"/>
              </a:rPr>
              <a:t> de personas  </a:t>
            </a:r>
            <a:r>
              <a:rPr lang="en-US" sz="1680" b="1" dirty="0" err="1">
                <a:solidFill>
                  <a:srgbClr val="ED2B2E"/>
                </a:solidFill>
                <a:latin typeface="Arial"/>
                <a:ea typeface="Arial"/>
                <a:cs typeface="Arial"/>
                <a:sym typeface="Arial"/>
              </a:rPr>
              <a:t>matriculadas</a:t>
            </a:r>
            <a:r>
              <a:rPr lang="en-US" sz="1680" b="1" dirty="0">
                <a:solidFill>
                  <a:srgbClr val="ED2B2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80" dirty="0" err="1">
                <a:solidFill>
                  <a:srgbClr val="ED2B2E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1680" dirty="0">
                <a:solidFill>
                  <a:srgbClr val="ED2B2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80" dirty="0" err="1">
                <a:solidFill>
                  <a:srgbClr val="ED2B2E"/>
                </a:solidFill>
                <a:latin typeface="Arial"/>
                <a:ea typeface="Arial"/>
                <a:cs typeface="Arial"/>
                <a:sym typeface="Arial"/>
              </a:rPr>
              <a:t>programas</a:t>
            </a:r>
            <a:r>
              <a:rPr lang="en-US" sz="1680" dirty="0">
                <a:solidFill>
                  <a:srgbClr val="ED2B2E"/>
                </a:solidFill>
                <a:latin typeface="Arial"/>
                <a:ea typeface="Arial"/>
                <a:cs typeface="Arial"/>
                <a:sym typeface="Arial"/>
              </a:rPr>
              <a:t> de  educación para el </a:t>
            </a:r>
            <a:r>
              <a:rPr lang="en-US" sz="1680" dirty="0" err="1">
                <a:solidFill>
                  <a:srgbClr val="ED2B2E"/>
                </a:solidFill>
                <a:latin typeface="Arial"/>
                <a:ea typeface="Arial"/>
                <a:cs typeface="Arial"/>
                <a:sym typeface="Arial"/>
              </a:rPr>
              <a:t>trabajo</a:t>
            </a:r>
            <a:r>
              <a:rPr lang="en-US" sz="1680" dirty="0">
                <a:solidFill>
                  <a:srgbClr val="ED2B2E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68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4"/>
          <p:cNvSpPr/>
          <p:nvPr/>
        </p:nvSpPr>
        <p:spPr>
          <a:xfrm>
            <a:off x="6820796" y="1817138"/>
            <a:ext cx="134423" cy="134434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4"/>
          <p:cNvSpPr/>
          <p:nvPr/>
        </p:nvSpPr>
        <p:spPr>
          <a:xfrm>
            <a:off x="6703231" y="1851879"/>
            <a:ext cx="588264" cy="662178"/>
          </a:xfrm>
          <a:custGeom>
            <a:avLst/>
            <a:gdLst/>
            <a:ahLst/>
            <a:cxnLst/>
            <a:rect l="l" t="t" r="r" b="b"/>
            <a:pathLst>
              <a:path w="490220" h="551814" extrusionOk="0">
                <a:moveTo>
                  <a:pt x="223944" y="209345"/>
                </a:moveTo>
                <a:lnTo>
                  <a:pt x="84297" y="209345"/>
                </a:lnTo>
                <a:lnTo>
                  <a:pt x="84297" y="551226"/>
                </a:lnTo>
                <a:lnTo>
                  <a:pt x="140024" y="495500"/>
                </a:lnTo>
                <a:lnTo>
                  <a:pt x="140024" y="348914"/>
                </a:lnTo>
                <a:lnTo>
                  <a:pt x="223944" y="348914"/>
                </a:lnTo>
                <a:lnTo>
                  <a:pt x="223944" y="209345"/>
                </a:lnTo>
                <a:close/>
              </a:path>
              <a:path w="490220" h="551814" extrusionOk="0">
                <a:moveTo>
                  <a:pt x="223944" y="348914"/>
                </a:moveTo>
                <a:lnTo>
                  <a:pt x="168311" y="348914"/>
                </a:lnTo>
                <a:lnTo>
                  <a:pt x="168312" y="467213"/>
                </a:lnTo>
                <a:lnTo>
                  <a:pt x="223944" y="411582"/>
                </a:lnTo>
                <a:lnTo>
                  <a:pt x="223944" y="348914"/>
                </a:lnTo>
                <a:close/>
              </a:path>
              <a:path w="490220" h="551814" extrusionOk="0">
                <a:moveTo>
                  <a:pt x="153979" y="97034"/>
                </a:moveTo>
                <a:lnTo>
                  <a:pt x="107776" y="104012"/>
                </a:lnTo>
                <a:lnTo>
                  <a:pt x="62342" y="124607"/>
                </a:lnTo>
                <a:lnTo>
                  <a:pt x="40639" y="150219"/>
                </a:lnTo>
                <a:lnTo>
                  <a:pt x="34289" y="176933"/>
                </a:lnTo>
                <a:lnTo>
                  <a:pt x="20319" y="235917"/>
                </a:lnTo>
                <a:lnTo>
                  <a:pt x="6349" y="295431"/>
                </a:lnTo>
                <a:lnTo>
                  <a:pt x="0" y="323736"/>
                </a:lnTo>
                <a:lnTo>
                  <a:pt x="2222" y="334748"/>
                </a:lnTo>
                <a:lnTo>
                  <a:pt x="8284" y="343741"/>
                </a:lnTo>
                <a:lnTo>
                  <a:pt x="17276" y="349803"/>
                </a:lnTo>
                <a:lnTo>
                  <a:pt x="28287" y="352026"/>
                </a:lnTo>
                <a:lnTo>
                  <a:pt x="37267" y="350321"/>
                </a:lnTo>
                <a:lnTo>
                  <a:pt x="45058" y="345974"/>
                </a:lnTo>
                <a:lnTo>
                  <a:pt x="51111" y="339420"/>
                </a:lnTo>
                <a:lnTo>
                  <a:pt x="54878" y="331091"/>
                </a:lnTo>
                <a:lnTo>
                  <a:pt x="84297" y="209345"/>
                </a:lnTo>
                <a:lnTo>
                  <a:pt x="223944" y="209345"/>
                </a:lnTo>
                <a:lnTo>
                  <a:pt x="223944" y="207554"/>
                </a:lnTo>
                <a:lnTo>
                  <a:pt x="333416" y="207554"/>
                </a:lnTo>
                <a:lnTo>
                  <a:pt x="341813" y="193786"/>
                </a:lnTo>
                <a:lnTo>
                  <a:pt x="277879" y="193786"/>
                </a:lnTo>
                <a:lnTo>
                  <a:pt x="267318" y="148805"/>
                </a:lnTo>
                <a:lnTo>
                  <a:pt x="265923" y="143005"/>
                </a:lnTo>
                <a:lnTo>
                  <a:pt x="231038" y="115034"/>
                </a:lnTo>
                <a:lnTo>
                  <a:pt x="188665" y="100422"/>
                </a:lnTo>
                <a:lnTo>
                  <a:pt x="165592" y="97645"/>
                </a:lnTo>
                <a:lnTo>
                  <a:pt x="153979" y="97034"/>
                </a:lnTo>
                <a:close/>
              </a:path>
              <a:path w="490220" h="551814" extrusionOk="0">
                <a:moveTo>
                  <a:pt x="333416" y="207554"/>
                </a:moveTo>
                <a:lnTo>
                  <a:pt x="223944" y="207554"/>
                </a:lnTo>
                <a:lnTo>
                  <a:pt x="235037" y="254944"/>
                </a:lnTo>
                <a:lnTo>
                  <a:pt x="237074" y="257533"/>
                </a:lnTo>
                <a:lnTo>
                  <a:pt x="239879" y="258952"/>
                </a:lnTo>
                <a:lnTo>
                  <a:pt x="248426" y="264496"/>
                </a:lnTo>
                <a:lnTo>
                  <a:pt x="257681" y="268602"/>
                </a:lnTo>
                <a:lnTo>
                  <a:pt x="267464" y="271208"/>
                </a:lnTo>
                <a:lnTo>
                  <a:pt x="277596" y="272248"/>
                </a:lnTo>
                <a:lnTo>
                  <a:pt x="284194" y="272225"/>
                </a:lnTo>
                <a:lnTo>
                  <a:pt x="290404" y="270396"/>
                </a:lnTo>
                <a:lnTo>
                  <a:pt x="295867" y="266923"/>
                </a:lnTo>
                <a:lnTo>
                  <a:pt x="300227" y="261970"/>
                </a:lnTo>
                <a:lnTo>
                  <a:pt x="333416" y="207554"/>
                </a:lnTo>
                <a:close/>
              </a:path>
              <a:path w="490220" h="551814" extrusionOk="0">
                <a:moveTo>
                  <a:pt x="335093" y="126247"/>
                </a:moveTo>
                <a:lnTo>
                  <a:pt x="295712" y="164777"/>
                </a:lnTo>
                <a:lnTo>
                  <a:pt x="277879" y="193786"/>
                </a:lnTo>
                <a:lnTo>
                  <a:pt x="341813" y="193786"/>
                </a:lnTo>
                <a:lnTo>
                  <a:pt x="357745" y="167665"/>
                </a:lnTo>
                <a:lnTo>
                  <a:pt x="361422" y="161865"/>
                </a:lnTo>
                <a:lnTo>
                  <a:pt x="362804" y="154934"/>
                </a:lnTo>
                <a:lnTo>
                  <a:pt x="361611" y="148145"/>
                </a:lnTo>
                <a:lnTo>
                  <a:pt x="382446" y="127305"/>
                </a:lnTo>
                <a:lnTo>
                  <a:pt x="342470" y="127304"/>
                </a:lnTo>
                <a:lnTo>
                  <a:pt x="335093" y="126247"/>
                </a:lnTo>
                <a:close/>
              </a:path>
              <a:path w="490220" h="551814" extrusionOk="0">
                <a:moveTo>
                  <a:pt x="478750" y="0"/>
                </a:moveTo>
                <a:lnTo>
                  <a:pt x="469840" y="0"/>
                </a:lnTo>
                <a:lnTo>
                  <a:pt x="464276" y="5469"/>
                </a:lnTo>
                <a:lnTo>
                  <a:pt x="342470" y="127304"/>
                </a:lnTo>
                <a:lnTo>
                  <a:pt x="382446" y="127305"/>
                </a:lnTo>
                <a:lnTo>
                  <a:pt x="489735" y="20038"/>
                </a:lnTo>
                <a:lnTo>
                  <a:pt x="489783" y="11033"/>
                </a:lnTo>
                <a:lnTo>
                  <a:pt x="484266" y="5469"/>
                </a:lnTo>
                <a:lnTo>
                  <a:pt x="478750" y="0"/>
                </a:lnTo>
                <a:close/>
              </a:path>
            </a:pathLst>
          </a:custGeom>
          <a:solidFill>
            <a:srgbClr val="ED2B2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4"/>
          <p:cNvSpPr/>
          <p:nvPr/>
        </p:nvSpPr>
        <p:spPr>
          <a:xfrm>
            <a:off x="6916521" y="1701489"/>
            <a:ext cx="645414" cy="464058"/>
          </a:xfrm>
          <a:custGeom>
            <a:avLst/>
            <a:gdLst/>
            <a:ahLst/>
            <a:cxnLst/>
            <a:rect l="l" t="t" r="r" b="b"/>
            <a:pathLst>
              <a:path w="537845" h="386714" extrusionOk="0">
                <a:moveTo>
                  <a:pt x="499730" y="0"/>
                </a:moveTo>
                <a:lnTo>
                  <a:pt x="37716" y="0"/>
                </a:lnTo>
                <a:lnTo>
                  <a:pt x="2964" y="23034"/>
                </a:lnTo>
                <a:lnTo>
                  <a:pt x="0" y="37719"/>
                </a:lnTo>
                <a:lnTo>
                  <a:pt x="0" y="71668"/>
                </a:lnTo>
                <a:lnTo>
                  <a:pt x="10534" y="75323"/>
                </a:lnTo>
                <a:lnTo>
                  <a:pt x="20423" y="80367"/>
                </a:lnTo>
                <a:lnTo>
                  <a:pt x="29529" y="86719"/>
                </a:lnTo>
                <a:lnTo>
                  <a:pt x="37716" y="94300"/>
                </a:lnTo>
                <a:lnTo>
                  <a:pt x="37716" y="37720"/>
                </a:lnTo>
                <a:lnTo>
                  <a:pt x="537447" y="37720"/>
                </a:lnTo>
                <a:lnTo>
                  <a:pt x="534485" y="23034"/>
                </a:lnTo>
                <a:lnTo>
                  <a:pt x="526403" y="11045"/>
                </a:lnTo>
                <a:lnTo>
                  <a:pt x="514415" y="2963"/>
                </a:lnTo>
                <a:lnTo>
                  <a:pt x="499730" y="0"/>
                </a:lnTo>
                <a:close/>
              </a:path>
              <a:path w="537845" h="386714" extrusionOk="0">
                <a:moveTo>
                  <a:pt x="537447" y="37720"/>
                </a:moveTo>
                <a:lnTo>
                  <a:pt x="499730" y="37720"/>
                </a:lnTo>
                <a:lnTo>
                  <a:pt x="499731" y="83389"/>
                </a:lnTo>
                <a:lnTo>
                  <a:pt x="537447" y="45673"/>
                </a:lnTo>
                <a:lnTo>
                  <a:pt x="537447" y="37720"/>
                </a:lnTo>
                <a:close/>
              </a:path>
              <a:path w="537845" h="386714" extrusionOk="0">
                <a:moveTo>
                  <a:pt x="234199" y="348914"/>
                </a:moveTo>
                <a:lnTo>
                  <a:pt x="177929" y="348914"/>
                </a:lnTo>
                <a:lnTo>
                  <a:pt x="154922" y="386634"/>
                </a:lnTo>
                <a:lnTo>
                  <a:pt x="196478" y="386634"/>
                </a:lnTo>
                <a:lnTo>
                  <a:pt x="234199" y="348914"/>
                </a:lnTo>
                <a:close/>
              </a:path>
            </a:pathLst>
          </a:custGeom>
          <a:solidFill>
            <a:srgbClr val="ED2B2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4"/>
          <p:cNvSpPr txBox="1"/>
          <p:nvPr/>
        </p:nvSpPr>
        <p:spPr>
          <a:xfrm>
            <a:off x="8628127" y="6541063"/>
            <a:ext cx="2830830" cy="305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5240">
              <a:lnSpc>
                <a:spcPct val="117857"/>
              </a:lnSpc>
            </a:pPr>
            <a:r>
              <a:rPr lang="en-US" sz="1680" i="1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Fuente: Yumbo Cómo Vamos</a:t>
            </a:r>
            <a:endParaRPr sz="168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36769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5"/>
          <p:cNvSpPr/>
          <p:nvPr/>
        </p:nvSpPr>
        <p:spPr>
          <a:xfrm>
            <a:off x="609601" y="4925289"/>
            <a:ext cx="5094030" cy="193270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5"/>
          <p:cNvSpPr/>
          <p:nvPr/>
        </p:nvSpPr>
        <p:spPr>
          <a:xfrm>
            <a:off x="609600" y="0"/>
            <a:ext cx="573024" cy="1100328"/>
          </a:xfrm>
          <a:custGeom>
            <a:avLst/>
            <a:gdLst/>
            <a:ahLst/>
            <a:cxnLst/>
            <a:rect l="l" t="t" r="r" b="b"/>
            <a:pathLst>
              <a:path w="477520" h="916940" extrusionOk="0">
                <a:moveTo>
                  <a:pt x="0" y="916939"/>
                </a:moveTo>
                <a:lnTo>
                  <a:pt x="477518" y="916939"/>
                </a:lnTo>
                <a:lnTo>
                  <a:pt x="477518" y="0"/>
                </a:lnTo>
                <a:lnTo>
                  <a:pt x="0" y="0"/>
                </a:lnTo>
                <a:lnTo>
                  <a:pt x="0" y="916939"/>
                </a:lnTo>
                <a:close/>
              </a:path>
            </a:pathLst>
          </a:custGeom>
          <a:solidFill>
            <a:srgbClr val="F7872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5"/>
          <p:cNvSpPr/>
          <p:nvPr/>
        </p:nvSpPr>
        <p:spPr>
          <a:xfrm>
            <a:off x="609600" y="0"/>
            <a:ext cx="573024" cy="1100328"/>
          </a:xfrm>
          <a:custGeom>
            <a:avLst/>
            <a:gdLst/>
            <a:ahLst/>
            <a:cxnLst/>
            <a:rect l="l" t="t" r="r" b="b"/>
            <a:pathLst>
              <a:path w="477520" h="916940" extrusionOk="0">
                <a:moveTo>
                  <a:pt x="0" y="916939"/>
                </a:moveTo>
                <a:lnTo>
                  <a:pt x="477518" y="916939"/>
                </a:lnTo>
                <a:lnTo>
                  <a:pt x="477518" y="0"/>
                </a:lnTo>
              </a:path>
            </a:pathLst>
          </a:custGeom>
          <a:noFill/>
          <a:ln w="9525" cap="flat" cmpd="sng">
            <a:solidFill>
              <a:srgbClr val="F787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5"/>
          <p:cNvSpPr txBox="1">
            <a:spLocks noGrp="1"/>
          </p:cNvSpPr>
          <p:nvPr>
            <p:ph type="title"/>
          </p:nvPr>
        </p:nvSpPr>
        <p:spPr>
          <a:xfrm>
            <a:off x="1275589" y="120700"/>
            <a:ext cx="8673846" cy="847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6740" rIns="0" bIns="0" rtlCol="0" anchor="t" anchorCtr="0">
            <a:spAutoFit/>
          </a:bodyPr>
          <a:lstStyle/>
          <a:p>
            <a:pPr marL="15240">
              <a:lnSpc>
                <a:spcPct val="100000"/>
              </a:lnSpc>
              <a:spcBef>
                <a:spcPts val="0"/>
              </a:spcBef>
            </a:pPr>
            <a:r>
              <a:rPr lang="en-US" sz="2700" dirty="0">
                <a:solidFill>
                  <a:srgbClr val="689F2F"/>
                </a:solidFill>
              </a:rPr>
              <a:t>CONTEXTO LOCAL.</a:t>
            </a:r>
            <a:endParaRPr sz="2700" dirty="0"/>
          </a:p>
          <a:p>
            <a:pPr marL="15240">
              <a:lnSpc>
                <a:spcPct val="100000"/>
              </a:lnSpc>
              <a:spcBef>
                <a:spcPts val="0"/>
              </a:spcBef>
            </a:pPr>
            <a:r>
              <a:rPr lang="en-US" sz="2700" dirty="0">
                <a:solidFill>
                  <a:srgbClr val="84C642"/>
                </a:solidFill>
              </a:rPr>
              <a:t>La Educación para el </a:t>
            </a:r>
            <a:r>
              <a:rPr lang="en-US" sz="2700" dirty="0" err="1">
                <a:solidFill>
                  <a:srgbClr val="84C642"/>
                </a:solidFill>
              </a:rPr>
              <a:t>Trabajo</a:t>
            </a:r>
            <a:r>
              <a:rPr lang="en-US" sz="2700" dirty="0">
                <a:solidFill>
                  <a:srgbClr val="84C642"/>
                </a:solidFill>
              </a:rPr>
              <a:t> y el </a:t>
            </a:r>
            <a:r>
              <a:rPr lang="en-US" sz="2700" dirty="0" err="1">
                <a:solidFill>
                  <a:srgbClr val="84C642"/>
                </a:solidFill>
              </a:rPr>
              <a:t>Desarrollo</a:t>
            </a:r>
            <a:r>
              <a:rPr lang="en-US" sz="2700" dirty="0">
                <a:solidFill>
                  <a:srgbClr val="84C642"/>
                </a:solidFill>
              </a:rPr>
              <a:t> </a:t>
            </a:r>
            <a:r>
              <a:rPr lang="en-US" sz="2700" dirty="0" err="1">
                <a:solidFill>
                  <a:srgbClr val="84C642"/>
                </a:solidFill>
              </a:rPr>
              <a:t>Humano</a:t>
            </a:r>
            <a:r>
              <a:rPr lang="en-US" sz="2700" dirty="0">
                <a:solidFill>
                  <a:srgbClr val="84C642"/>
                </a:solidFill>
              </a:rPr>
              <a:t> </a:t>
            </a:r>
            <a:r>
              <a:rPr lang="en-US" sz="2700" dirty="0" err="1">
                <a:solidFill>
                  <a:srgbClr val="84C642"/>
                </a:solidFill>
              </a:rPr>
              <a:t>en</a:t>
            </a:r>
            <a:r>
              <a:rPr lang="en-US" sz="2700" dirty="0">
                <a:solidFill>
                  <a:srgbClr val="84C642"/>
                </a:solidFill>
              </a:rPr>
              <a:t> </a:t>
            </a:r>
            <a:r>
              <a:rPr lang="en-US" sz="2700" dirty="0" err="1">
                <a:solidFill>
                  <a:srgbClr val="84C642"/>
                </a:solidFill>
              </a:rPr>
              <a:t>Cifras</a:t>
            </a:r>
            <a:endParaRPr sz="2700" dirty="0"/>
          </a:p>
        </p:txBody>
      </p:sp>
      <p:sp>
        <p:nvSpPr>
          <p:cNvPr id="202" name="Google Shape;202;p5"/>
          <p:cNvSpPr txBox="1"/>
          <p:nvPr/>
        </p:nvSpPr>
        <p:spPr>
          <a:xfrm>
            <a:off x="6828208" y="1338759"/>
            <a:ext cx="4583430" cy="222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050" rIns="0" bIns="0" anchor="t" anchorCtr="0">
            <a:spAutoFit/>
          </a:bodyPr>
          <a:lstStyle/>
          <a:p>
            <a:pPr marL="15240"/>
            <a:r>
              <a:rPr lang="en-US" sz="132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Competencia o Programa	Matriculados Partic.</a:t>
            </a:r>
            <a:endParaRPr sz="132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03" name="Google Shape;203;p5"/>
          <p:cNvGraphicFramePr/>
          <p:nvPr/>
        </p:nvGraphicFramePr>
        <p:xfrm>
          <a:off x="6809231" y="1576722"/>
          <a:ext cx="4597140" cy="456087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1874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397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699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31930">
                <a:tc>
                  <a:txBody>
                    <a:bodyPr/>
                    <a:lstStyle/>
                    <a:p>
                      <a:pPr marL="279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Conocimientos Académicos en Inglés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9150" marB="0">
                    <a:lnT w="12700" cap="flat" cmpd="sng">
                      <a:solidFill>
                        <a:srgbClr val="DE5A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4762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1.078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9150" marB="0">
                    <a:lnT w="12700" cap="flat" cmpd="sng">
                      <a:solidFill>
                        <a:srgbClr val="DE5A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1714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46,7%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9150" marB="0">
                    <a:lnT w="12700" cap="flat" cmpd="sng">
                      <a:solidFill>
                        <a:srgbClr val="DE5A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8690">
                <a:tc>
                  <a:txBody>
                    <a:bodyPr/>
                    <a:lstStyle/>
                    <a:p>
                      <a:pPr marL="279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Asistente Administrativo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tc>
                  <a:txBody>
                    <a:bodyPr/>
                    <a:lstStyle/>
                    <a:p>
                      <a:pPr marL="0" marR="5080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221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tc>
                  <a:txBody>
                    <a:bodyPr/>
                    <a:lstStyle/>
                    <a:p>
                      <a:pPr marL="0" marR="1778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9,6%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279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Auxiliar Contable y Financiero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tc>
                  <a:txBody>
                    <a:bodyPr/>
                    <a:lstStyle/>
                    <a:p>
                      <a:pPr marL="0" marR="5080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167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tc>
                  <a:txBody>
                    <a:bodyPr/>
                    <a:lstStyle/>
                    <a:p>
                      <a:pPr marL="0" marR="1778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7,2%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8450">
                <a:tc>
                  <a:txBody>
                    <a:bodyPr/>
                    <a:lstStyle/>
                    <a:p>
                      <a:pPr marL="279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Logística Empresarial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tc>
                  <a:txBody>
                    <a:bodyPr/>
                    <a:lstStyle/>
                    <a:p>
                      <a:pPr marL="0" marR="5080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133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tc>
                  <a:txBody>
                    <a:bodyPr/>
                    <a:lstStyle/>
                    <a:p>
                      <a:pPr marL="0" marR="1778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5,8%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8450">
                <a:tc>
                  <a:txBody>
                    <a:bodyPr/>
                    <a:lstStyle/>
                    <a:p>
                      <a:pPr marL="279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Servicios de Belleza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tc>
                  <a:txBody>
                    <a:bodyPr/>
                    <a:lstStyle/>
                    <a:p>
                      <a:pPr marL="0" marR="5080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123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tc>
                  <a:txBody>
                    <a:bodyPr/>
                    <a:lstStyle/>
                    <a:p>
                      <a:pPr marL="0" marR="1778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5,3%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279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Cocina, Panadería y Pastelería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tc>
                  <a:txBody>
                    <a:bodyPr/>
                    <a:lstStyle/>
                    <a:p>
                      <a:pPr marL="0" marR="5080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86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tc>
                  <a:txBody>
                    <a:bodyPr/>
                    <a:lstStyle/>
                    <a:p>
                      <a:pPr marL="0" marR="1778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3,7%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8690">
                <a:tc>
                  <a:txBody>
                    <a:bodyPr/>
                    <a:lstStyle/>
                    <a:p>
                      <a:pPr marL="279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Cuidado Primera Infancia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tc>
                  <a:txBody>
                    <a:bodyPr/>
                    <a:lstStyle/>
                    <a:p>
                      <a:pPr marL="0" marR="5080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80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tc>
                  <a:txBody>
                    <a:bodyPr/>
                    <a:lstStyle/>
                    <a:p>
                      <a:pPr marL="0" marR="1778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3,5%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28450">
                <a:tc>
                  <a:txBody>
                    <a:bodyPr/>
                    <a:lstStyle/>
                    <a:p>
                      <a:pPr marL="279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Diseño Gráfico y Audiovisuales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tc>
                  <a:txBody>
                    <a:bodyPr/>
                    <a:lstStyle/>
                    <a:p>
                      <a:pPr marL="0" marR="5080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79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tc>
                  <a:txBody>
                    <a:bodyPr/>
                    <a:lstStyle/>
                    <a:p>
                      <a:pPr marL="0" marR="1778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3,4%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28450">
                <a:tc>
                  <a:txBody>
                    <a:bodyPr/>
                    <a:lstStyle/>
                    <a:p>
                      <a:pPr marL="279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Preparación Física y Entr Deportivo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tc>
                  <a:txBody>
                    <a:bodyPr/>
                    <a:lstStyle/>
                    <a:p>
                      <a:pPr marL="0" marR="5080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53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tc>
                  <a:txBody>
                    <a:bodyPr/>
                    <a:lstStyle/>
                    <a:p>
                      <a:pPr marL="0" marR="1778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2,3%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28690">
                <a:tc>
                  <a:txBody>
                    <a:bodyPr/>
                    <a:lstStyle/>
                    <a:p>
                      <a:pPr marL="279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Operarción y Confección Prendas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tc>
                  <a:txBody>
                    <a:bodyPr/>
                    <a:lstStyle/>
                    <a:p>
                      <a:pPr marL="0" marR="5080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48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tc>
                  <a:txBody>
                    <a:bodyPr/>
                    <a:lstStyle/>
                    <a:p>
                      <a:pPr marL="0" marR="1778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2,1%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279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Criminalistica y Judicial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tc>
                  <a:txBody>
                    <a:bodyPr/>
                    <a:lstStyle/>
                    <a:p>
                      <a:pPr marL="0" marR="5080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38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tc>
                  <a:txBody>
                    <a:bodyPr/>
                    <a:lstStyle/>
                    <a:p>
                      <a:pPr marL="0" marR="1778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1,6%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28450">
                <a:tc>
                  <a:txBody>
                    <a:bodyPr/>
                    <a:lstStyle/>
                    <a:p>
                      <a:pPr marL="279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Auxiliares de Enfermería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tc>
                  <a:txBody>
                    <a:bodyPr/>
                    <a:lstStyle/>
                    <a:p>
                      <a:pPr marL="0" marR="5080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28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tc>
                  <a:txBody>
                    <a:bodyPr/>
                    <a:lstStyle/>
                    <a:p>
                      <a:pPr marL="0" marR="1778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1,2%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28690">
                <a:tc>
                  <a:txBody>
                    <a:bodyPr/>
                    <a:lstStyle/>
                    <a:p>
                      <a:pPr marL="279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Mecánica de Motos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tc>
                  <a:txBody>
                    <a:bodyPr/>
                    <a:lstStyle/>
                    <a:p>
                      <a:pPr marL="0" marR="5080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27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tc>
                  <a:txBody>
                    <a:bodyPr/>
                    <a:lstStyle/>
                    <a:p>
                      <a:pPr marL="0" marR="1778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1,2%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28660">
                <a:tc>
                  <a:txBody>
                    <a:bodyPr/>
                    <a:lstStyle/>
                    <a:p>
                      <a:pPr marL="279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Tecnologías de la Información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tc>
                  <a:txBody>
                    <a:bodyPr/>
                    <a:lstStyle/>
                    <a:p>
                      <a:pPr marL="0" marR="5080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23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tc>
                  <a:txBody>
                    <a:bodyPr/>
                    <a:lstStyle/>
                    <a:p>
                      <a:pPr marL="0" marR="1778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1,0%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28450">
                <a:tc>
                  <a:txBody>
                    <a:bodyPr/>
                    <a:lstStyle/>
                    <a:p>
                      <a:pPr marL="279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Servicios Farmaceuticos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tc>
                  <a:txBody>
                    <a:bodyPr/>
                    <a:lstStyle/>
                    <a:p>
                      <a:pPr marL="0" marR="5080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23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tc>
                  <a:txBody>
                    <a:bodyPr/>
                    <a:lstStyle/>
                    <a:p>
                      <a:pPr marL="0" marR="1778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1,0%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28450">
                <a:tc>
                  <a:txBody>
                    <a:bodyPr/>
                    <a:lstStyle/>
                    <a:p>
                      <a:pPr marL="279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Música y Arte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tc>
                  <a:txBody>
                    <a:bodyPr/>
                    <a:lstStyle/>
                    <a:p>
                      <a:pPr marL="0" marR="5080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21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tc>
                  <a:txBody>
                    <a:bodyPr/>
                    <a:lstStyle/>
                    <a:p>
                      <a:pPr marL="0" marR="1778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0,9%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28660">
                <a:tc>
                  <a:txBody>
                    <a:bodyPr/>
                    <a:lstStyle/>
                    <a:p>
                      <a:pPr marL="279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Mercadeo y Ventas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tc>
                  <a:txBody>
                    <a:bodyPr/>
                    <a:lstStyle/>
                    <a:p>
                      <a:pPr marL="0" marR="5080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19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tc>
                  <a:txBody>
                    <a:bodyPr/>
                    <a:lstStyle/>
                    <a:p>
                      <a:pPr marL="0" marR="1778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0,8%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28660">
                <a:tc>
                  <a:txBody>
                    <a:bodyPr/>
                    <a:lstStyle/>
                    <a:p>
                      <a:pPr marL="279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Auxiliar en Salud Oral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tc>
                  <a:txBody>
                    <a:bodyPr/>
                    <a:lstStyle/>
                    <a:p>
                      <a:pPr marL="0" marR="5080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13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tc>
                  <a:txBody>
                    <a:bodyPr/>
                    <a:lstStyle/>
                    <a:p>
                      <a:pPr marL="0" marR="1778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0,6%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28450">
                <a:tc>
                  <a:txBody>
                    <a:bodyPr/>
                    <a:lstStyle/>
                    <a:p>
                      <a:pPr marL="279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Auxiliar en Veterinaria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tc>
                  <a:txBody>
                    <a:bodyPr/>
                    <a:lstStyle/>
                    <a:p>
                      <a:pPr marL="0" marR="5080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tc>
                  <a:txBody>
                    <a:bodyPr/>
                    <a:lstStyle/>
                    <a:p>
                      <a:pPr marL="0" marR="1778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0,5%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33395">
                <a:tc>
                  <a:txBody>
                    <a:bodyPr/>
                    <a:lstStyle/>
                    <a:p>
                      <a:pPr marL="27940" marR="0" lvl="0" indent="0" algn="l" rtl="0">
                        <a:lnSpc>
                          <a:spcPct val="112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Soldadura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tc>
                  <a:txBody>
                    <a:bodyPr/>
                    <a:lstStyle/>
                    <a:p>
                      <a:pPr marL="0" marR="47625" lvl="0" indent="0" algn="r" rtl="0">
                        <a:lnSpc>
                          <a:spcPct val="112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tc>
                  <a:txBody>
                    <a:bodyPr/>
                    <a:lstStyle/>
                    <a:p>
                      <a:pPr marL="0" marR="17780" lvl="0" indent="0" algn="r" rtl="0">
                        <a:lnSpc>
                          <a:spcPct val="112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0,4%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090" marB="0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</a:tbl>
          </a:graphicData>
        </a:graphic>
      </p:graphicFrame>
      <p:sp>
        <p:nvSpPr>
          <p:cNvPr id="204" name="Google Shape;204;p5"/>
          <p:cNvSpPr txBox="1"/>
          <p:nvPr/>
        </p:nvSpPr>
        <p:spPr>
          <a:xfrm>
            <a:off x="6793991" y="6138732"/>
            <a:ext cx="4597145" cy="222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050" rIns="0" bIns="0" anchor="t" anchorCtr="0">
            <a:spAutoFit/>
          </a:bodyPr>
          <a:lstStyle/>
          <a:p>
            <a:pPr marL="15240"/>
            <a:r>
              <a:rPr lang="en-US" sz="132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Otros	22	1,0%</a:t>
            </a:r>
            <a:endParaRPr sz="132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5"/>
          <p:cNvSpPr txBox="1"/>
          <p:nvPr/>
        </p:nvSpPr>
        <p:spPr>
          <a:xfrm>
            <a:off x="6820637" y="1056732"/>
            <a:ext cx="4585715" cy="230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spcFirstLastPara="1" wrap="square" lIns="0" tIns="26670" rIns="0" bIns="0" anchor="t" anchorCtr="0">
            <a:spAutoFit/>
          </a:bodyPr>
          <a:lstStyle/>
          <a:p>
            <a:pPr marL="22098"/>
            <a:r>
              <a:rPr lang="en-US" sz="132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Programas de Formación para el Trabajo en Yumbo 2019</a:t>
            </a:r>
            <a:endParaRPr sz="132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5"/>
          <p:cNvSpPr/>
          <p:nvPr/>
        </p:nvSpPr>
        <p:spPr>
          <a:xfrm>
            <a:off x="5358384" y="1667256"/>
            <a:ext cx="679704" cy="368808"/>
          </a:xfrm>
          <a:custGeom>
            <a:avLst/>
            <a:gdLst/>
            <a:ahLst/>
            <a:cxnLst/>
            <a:rect l="l" t="t" r="r" b="b"/>
            <a:pathLst>
              <a:path w="566420" h="307339" extrusionOk="0">
                <a:moveTo>
                  <a:pt x="515238" y="0"/>
                </a:moveTo>
                <a:lnTo>
                  <a:pt x="51180" y="0"/>
                </a:lnTo>
                <a:lnTo>
                  <a:pt x="31289" y="4032"/>
                </a:lnTo>
                <a:lnTo>
                  <a:pt x="15017" y="15017"/>
                </a:lnTo>
                <a:lnTo>
                  <a:pt x="4032" y="31289"/>
                </a:lnTo>
                <a:lnTo>
                  <a:pt x="0" y="51181"/>
                </a:lnTo>
                <a:lnTo>
                  <a:pt x="0" y="256159"/>
                </a:lnTo>
                <a:lnTo>
                  <a:pt x="4032" y="276050"/>
                </a:lnTo>
                <a:lnTo>
                  <a:pt x="15017" y="292322"/>
                </a:lnTo>
                <a:lnTo>
                  <a:pt x="31289" y="303307"/>
                </a:lnTo>
                <a:lnTo>
                  <a:pt x="51180" y="307340"/>
                </a:lnTo>
                <a:lnTo>
                  <a:pt x="515238" y="307340"/>
                </a:lnTo>
                <a:lnTo>
                  <a:pt x="535130" y="303307"/>
                </a:lnTo>
                <a:lnTo>
                  <a:pt x="551402" y="292322"/>
                </a:lnTo>
                <a:lnTo>
                  <a:pt x="562387" y="276050"/>
                </a:lnTo>
                <a:lnTo>
                  <a:pt x="566419" y="256159"/>
                </a:lnTo>
                <a:lnTo>
                  <a:pt x="566419" y="51181"/>
                </a:lnTo>
                <a:lnTo>
                  <a:pt x="562387" y="31289"/>
                </a:lnTo>
                <a:lnTo>
                  <a:pt x="551402" y="15017"/>
                </a:lnTo>
                <a:lnTo>
                  <a:pt x="535130" y="4032"/>
                </a:lnTo>
                <a:lnTo>
                  <a:pt x="515238" y="0"/>
                </a:lnTo>
                <a:close/>
              </a:path>
            </a:pathLst>
          </a:custGeom>
          <a:solidFill>
            <a:srgbClr val="0583C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5"/>
          <p:cNvSpPr/>
          <p:nvPr/>
        </p:nvSpPr>
        <p:spPr>
          <a:xfrm>
            <a:off x="5358384" y="1667256"/>
            <a:ext cx="679704" cy="368808"/>
          </a:xfrm>
          <a:custGeom>
            <a:avLst/>
            <a:gdLst/>
            <a:ahLst/>
            <a:cxnLst/>
            <a:rect l="l" t="t" r="r" b="b"/>
            <a:pathLst>
              <a:path w="566420" h="307339" extrusionOk="0">
                <a:moveTo>
                  <a:pt x="0" y="51181"/>
                </a:moveTo>
                <a:lnTo>
                  <a:pt x="4032" y="31289"/>
                </a:lnTo>
                <a:lnTo>
                  <a:pt x="15017" y="15017"/>
                </a:lnTo>
                <a:lnTo>
                  <a:pt x="31289" y="4032"/>
                </a:lnTo>
                <a:lnTo>
                  <a:pt x="51180" y="0"/>
                </a:lnTo>
                <a:lnTo>
                  <a:pt x="515238" y="0"/>
                </a:lnTo>
                <a:lnTo>
                  <a:pt x="535130" y="4032"/>
                </a:lnTo>
                <a:lnTo>
                  <a:pt x="551402" y="15017"/>
                </a:lnTo>
                <a:lnTo>
                  <a:pt x="562387" y="31289"/>
                </a:lnTo>
                <a:lnTo>
                  <a:pt x="566419" y="51181"/>
                </a:lnTo>
                <a:lnTo>
                  <a:pt x="566419" y="256159"/>
                </a:lnTo>
                <a:lnTo>
                  <a:pt x="562387" y="276050"/>
                </a:lnTo>
                <a:lnTo>
                  <a:pt x="551402" y="292322"/>
                </a:lnTo>
                <a:lnTo>
                  <a:pt x="535130" y="303307"/>
                </a:lnTo>
                <a:lnTo>
                  <a:pt x="515238" y="307340"/>
                </a:lnTo>
                <a:lnTo>
                  <a:pt x="51180" y="307340"/>
                </a:lnTo>
                <a:lnTo>
                  <a:pt x="31289" y="303307"/>
                </a:lnTo>
                <a:lnTo>
                  <a:pt x="15017" y="292322"/>
                </a:lnTo>
                <a:lnTo>
                  <a:pt x="4032" y="276050"/>
                </a:lnTo>
                <a:lnTo>
                  <a:pt x="0" y="256159"/>
                </a:lnTo>
                <a:lnTo>
                  <a:pt x="0" y="51181"/>
                </a:lnTo>
                <a:close/>
              </a:path>
            </a:pathLst>
          </a:custGeom>
          <a:noFill/>
          <a:ln w="25375" cap="flat" cmpd="sng">
            <a:solidFill>
              <a:srgbClr val="0583C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5"/>
          <p:cNvSpPr txBox="1"/>
          <p:nvPr/>
        </p:nvSpPr>
        <p:spPr>
          <a:xfrm>
            <a:off x="1173098" y="1702232"/>
            <a:ext cx="4850892" cy="680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45720"/>
            <a:r>
              <a:rPr lang="en-US" sz="2160" b="1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Innovar Soluciones Educativas	</a:t>
            </a:r>
            <a:r>
              <a:rPr lang="en-US" sz="3240" b="1" baseline="3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46%</a:t>
            </a:r>
            <a:endParaRPr sz="3240" baseline="30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5"/>
          <p:cNvSpPr/>
          <p:nvPr/>
        </p:nvSpPr>
        <p:spPr>
          <a:xfrm>
            <a:off x="1527048" y="2093975"/>
            <a:ext cx="649224" cy="301752"/>
          </a:xfrm>
          <a:custGeom>
            <a:avLst/>
            <a:gdLst/>
            <a:ahLst/>
            <a:cxnLst/>
            <a:rect l="l" t="t" r="r" b="b"/>
            <a:pathLst>
              <a:path w="541019" h="251460" extrusionOk="0">
                <a:moveTo>
                  <a:pt x="499109" y="0"/>
                </a:moveTo>
                <a:lnTo>
                  <a:pt x="41909" y="0"/>
                </a:lnTo>
                <a:lnTo>
                  <a:pt x="25594" y="3298"/>
                </a:lnTo>
                <a:lnTo>
                  <a:pt x="12272" y="12287"/>
                </a:lnTo>
                <a:lnTo>
                  <a:pt x="3292" y="25610"/>
                </a:lnTo>
                <a:lnTo>
                  <a:pt x="0" y="41910"/>
                </a:lnTo>
                <a:lnTo>
                  <a:pt x="0" y="209550"/>
                </a:lnTo>
                <a:lnTo>
                  <a:pt x="3292" y="225849"/>
                </a:lnTo>
                <a:lnTo>
                  <a:pt x="12272" y="239172"/>
                </a:lnTo>
                <a:lnTo>
                  <a:pt x="25594" y="248161"/>
                </a:lnTo>
                <a:lnTo>
                  <a:pt x="41909" y="251460"/>
                </a:lnTo>
                <a:lnTo>
                  <a:pt x="499109" y="251460"/>
                </a:lnTo>
                <a:lnTo>
                  <a:pt x="515409" y="248161"/>
                </a:lnTo>
                <a:lnTo>
                  <a:pt x="528732" y="239172"/>
                </a:lnTo>
                <a:lnTo>
                  <a:pt x="537721" y="225849"/>
                </a:lnTo>
                <a:lnTo>
                  <a:pt x="541019" y="209550"/>
                </a:lnTo>
                <a:lnTo>
                  <a:pt x="541019" y="41910"/>
                </a:lnTo>
                <a:lnTo>
                  <a:pt x="537721" y="25610"/>
                </a:lnTo>
                <a:lnTo>
                  <a:pt x="528732" y="12287"/>
                </a:lnTo>
                <a:lnTo>
                  <a:pt x="515409" y="3298"/>
                </a:lnTo>
                <a:lnTo>
                  <a:pt x="499109" y="0"/>
                </a:lnTo>
                <a:close/>
              </a:path>
            </a:pathLst>
          </a:custGeom>
          <a:solidFill>
            <a:srgbClr val="0583C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5"/>
          <p:cNvSpPr/>
          <p:nvPr/>
        </p:nvSpPr>
        <p:spPr>
          <a:xfrm>
            <a:off x="1527048" y="2093975"/>
            <a:ext cx="649224" cy="301752"/>
          </a:xfrm>
          <a:custGeom>
            <a:avLst/>
            <a:gdLst/>
            <a:ahLst/>
            <a:cxnLst/>
            <a:rect l="l" t="t" r="r" b="b"/>
            <a:pathLst>
              <a:path w="541019" h="251460" extrusionOk="0">
                <a:moveTo>
                  <a:pt x="0" y="41910"/>
                </a:moveTo>
                <a:lnTo>
                  <a:pt x="3292" y="25610"/>
                </a:lnTo>
                <a:lnTo>
                  <a:pt x="12272" y="12287"/>
                </a:lnTo>
                <a:lnTo>
                  <a:pt x="25594" y="3298"/>
                </a:lnTo>
                <a:lnTo>
                  <a:pt x="41909" y="0"/>
                </a:lnTo>
                <a:lnTo>
                  <a:pt x="499109" y="0"/>
                </a:lnTo>
                <a:lnTo>
                  <a:pt x="515409" y="3298"/>
                </a:lnTo>
                <a:lnTo>
                  <a:pt x="528732" y="12287"/>
                </a:lnTo>
                <a:lnTo>
                  <a:pt x="537721" y="25610"/>
                </a:lnTo>
                <a:lnTo>
                  <a:pt x="541019" y="41910"/>
                </a:lnTo>
                <a:lnTo>
                  <a:pt x="541019" y="209550"/>
                </a:lnTo>
                <a:lnTo>
                  <a:pt x="537721" y="225849"/>
                </a:lnTo>
                <a:lnTo>
                  <a:pt x="528732" y="239172"/>
                </a:lnTo>
                <a:lnTo>
                  <a:pt x="515409" y="248161"/>
                </a:lnTo>
                <a:lnTo>
                  <a:pt x="499109" y="251460"/>
                </a:lnTo>
                <a:lnTo>
                  <a:pt x="41909" y="251460"/>
                </a:lnTo>
                <a:lnTo>
                  <a:pt x="25594" y="248161"/>
                </a:lnTo>
                <a:lnTo>
                  <a:pt x="12272" y="239172"/>
                </a:lnTo>
                <a:lnTo>
                  <a:pt x="3292" y="225849"/>
                </a:lnTo>
                <a:lnTo>
                  <a:pt x="0" y="209550"/>
                </a:lnTo>
                <a:lnTo>
                  <a:pt x="0" y="41910"/>
                </a:lnTo>
                <a:close/>
              </a:path>
            </a:pathLst>
          </a:custGeom>
          <a:noFill/>
          <a:ln w="25375" cap="flat" cmpd="sng">
            <a:solidFill>
              <a:srgbClr val="0583C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5"/>
          <p:cNvSpPr txBox="1"/>
          <p:nvPr/>
        </p:nvSpPr>
        <p:spPr>
          <a:xfrm>
            <a:off x="718566" y="2089099"/>
            <a:ext cx="1394460" cy="310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920" b="1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IMETY </a:t>
            </a:r>
            <a:r>
              <a:rPr lang="en-US" sz="2880" b="1" baseline="3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21%</a:t>
            </a:r>
            <a:endParaRPr sz="2880" baseline="30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5"/>
          <p:cNvSpPr txBox="1"/>
          <p:nvPr/>
        </p:nvSpPr>
        <p:spPr>
          <a:xfrm>
            <a:off x="2270303" y="2107234"/>
            <a:ext cx="3794760" cy="532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680" b="1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Instituto Técnico Laboral del Pacífico</a:t>
            </a:r>
            <a:endParaRPr sz="168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5"/>
          <p:cNvSpPr/>
          <p:nvPr/>
        </p:nvSpPr>
        <p:spPr>
          <a:xfrm>
            <a:off x="6120385" y="2109215"/>
            <a:ext cx="560831" cy="259080"/>
          </a:xfrm>
          <a:custGeom>
            <a:avLst/>
            <a:gdLst/>
            <a:ahLst/>
            <a:cxnLst/>
            <a:rect l="l" t="t" r="r" b="b"/>
            <a:pathLst>
              <a:path w="467360" h="215900" extrusionOk="0">
                <a:moveTo>
                  <a:pt x="431418" y="0"/>
                </a:moveTo>
                <a:lnTo>
                  <a:pt x="35940" y="0"/>
                </a:lnTo>
                <a:lnTo>
                  <a:pt x="21967" y="2829"/>
                </a:lnTo>
                <a:lnTo>
                  <a:pt x="10540" y="10541"/>
                </a:lnTo>
                <a:lnTo>
                  <a:pt x="2829" y="21967"/>
                </a:lnTo>
                <a:lnTo>
                  <a:pt x="0" y="35941"/>
                </a:lnTo>
                <a:lnTo>
                  <a:pt x="0" y="179959"/>
                </a:lnTo>
                <a:lnTo>
                  <a:pt x="2829" y="193932"/>
                </a:lnTo>
                <a:lnTo>
                  <a:pt x="10541" y="205359"/>
                </a:lnTo>
                <a:lnTo>
                  <a:pt x="21967" y="213070"/>
                </a:lnTo>
                <a:lnTo>
                  <a:pt x="35940" y="215900"/>
                </a:lnTo>
                <a:lnTo>
                  <a:pt x="431418" y="215900"/>
                </a:lnTo>
                <a:lnTo>
                  <a:pt x="445392" y="213070"/>
                </a:lnTo>
                <a:lnTo>
                  <a:pt x="456818" y="205359"/>
                </a:lnTo>
                <a:lnTo>
                  <a:pt x="464530" y="193932"/>
                </a:lnTo>
                <a:lnTo>
                  <a:pt x="467359" y="179959"/>
                </a:lnTo>
                <a:lnTo>
                  <a:pt x="467359" y="35941"/>
                </a:lnTo>
                <a:lnTo>
                  <a:pt x="464530" y="21967"/>
                </a:lnTo>
                <a:lnTo>
                  <a:pt x="456818" y="10541"/>
                </a:lnTo>
                <a:lnTo>
                  <a:pt x="445392" y="2829"/>
                </a:lnTo>
                <a:lnTo>
                  <a:pt x="431418" y="0"/>
                </a:lnTo>
                <a:close/>
              </a:path>
            </a:pathLst>
          </a:custGeom>
          <a:solidFill>
            <a:srgbClr val="0583C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5"/>
          <p:cNvSpPr/>
          <p:nvPr/>
        </p:nvSpPr>
        <p:spPr>
          <a:xfrm>
            <a:off x="6120385" y="2109215"/>
            <a:ext cx="560831" cy="259080"/>
          </a:xfrm>
          <a:custGeom>
            <a:avLst/>
            <a:gdLst/>
            <a:ahLst/>
            <a:cxnLst/>
            <a:rect l="l" t="t" r="r" b="b"/>
            <a:pathLst>
              <a:path w="467360" h="215900" extrusionOk="0">
                <a:moveTo>
                  <a:pt x="0" y="35941"/>
                </a:moveTo>
                <a:lnTo>
                  <a:pt x="2829" y="21967"/>
                </a:lnTo>
                <a:lnTo>
                  <a:pt x="10540" y="10540"/>
                </a:lnTo>
                <a:lnTo>
                  <a:pt x="21967" y="2829"/>
                </a:lnTo>
                <a:lnTo>
                  <a:pt x="35940" y="0"/>
                </a:lnTo>
                <a:lnTo>
                  <a:pt x="431418" y="0"/>
                </a:lnTo>
                <a:lnTo>
                  <a:pt x="445392" y="2829"/>
                </a:lnTo>
                <a:lnTo>
                  <a:pt x="456818" y="10541"/>
                </a:lnTo>
                <a:lnTo>
                  <a:pt x="464530" y="21967"/>
                </a:lnTo>
                <a:lnTo>
                  <a:pt x="467359" y="35941"/>
                </a:lnTo>
                <a:lnTo>
                  <a:pt x="467359" y="179959"/>
                </a:lnTo>
                <a:lnTo>
                  <a:pt x="464530" y="193932"/>
                </a:lnTo>
                <a:lnTo>
                  <a:pt x="456818" y="205358"/>
                </a:lnTo>
                <a:lnTo>
                  <a:pt x="445392" y="213070"/>
                </a:lnTo>
                <a:lnTo>
                  <a:pt x="431418" y="215900"/>
                </a:lnTo>
                <a:lnTo>
                  <a:pt x="35940" y="215900"/>
                </a:lnTo>
                <a:lnTo>
                  <a:pt x="21967" y="213070"/>
                </a:lnTo>
                <a:lnTo>
                  <a:pt x="10541" y="205359"/>
                </a:lnTo>
                <a:lnTo>
                  <a:pt x="2829" y="193932"/>
                </a:lnTo>
                <a:lnTo>
                  <a:pt x="0" y="179959"/>
                </a:lnTo>
                <a:lnTo>
                  <a:pt x="0" y="35941"/>
                </a:lnTo>
                <a:close/>
              </a:path>
            </a:pathLst>
          </a:custGeom>
          <a:noFill/>
          <a:ln w="25400" cap="flat" cmpd="sng">
            <a:solidFill>
              <a:srgbClr val="0583C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5"/>
          <p:cNvSpPr txBox="1"/>
          <p:nvPr/>
        </p:nvSpPr>
        <p:spPr>
          <a:xfrm>
            <a:off x="6176466" y="2090090"/>
            <a:ext cx="458724" cy="273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68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10%</a:t>
            </a:r>
            <a:endParaRPr sz="168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5"/>
          <p:cNvSpPr txBox="1"/>
          <p:nvPr/>
        </p:nvSpPr>
        <p:spPr>
          <a:xfrm>
            <a:off x="1019175" y="2483434"/>
            <a:ext cx="2942082" cy="347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2160" b="1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Instituto Técnico Valle</a:t>
            </a:r>
            <a:endParaRPr sz="216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5"/>
          <p:cNvSpPr/>
          <p:nvPr/>
        </p:nvSpPr>
        <p:spPr>
          <a:xfrm>
            <a:off x="4023360" y="2459735"/>
            <a:ext cx="676656" cy="368808"/>
          </a:xfrm>
          <a:custGeom>
            <a:avLst/>
            <a:gdLst/>
            <a:ahLst/>
            <a:cxnLst/>
            <a:rect l="l" t="t" r="r" b="b"/>
            <a:pathLst>
              <a:path w="563879" h="307339" extrusionOk="0">
                <a:moveTo>
                  <a:pt x="512699" y="0"/>
                </a:moveTo>
                <a:lnTo>
                  <a:pt x="51181" y="0"/>
                </a:lnTo>
                <a:lnTo>
                  <a:pt x="31289" y="4032"/>
                </a:lnTo>
                <a:lnTo>
                  <a:pt x="15017" y="15017"/>
                </a:lnTo>
                <a:lnTo>
                  <a:pt x="4032" y="31289"/>
                </a:lnTo>
                <a:lnTo>
                  <a:pt x="0" y="51181"/>
                </a:lnTo>
                <a:lnTo>
                  <a:pt x="0" y="256159"/>
                </a:lnTo>
                <a:lnTo>
                  <a:pt x="4032" y="276050"/>
                </a:lnTo>
                <a:lnTo>
                  <a:pt x="15017" y="292322"/>
                </a:lnTo>
                <a:lnTo>
                  <a:pt x="31289" y="303307"/>
                </a:lnTo>
                <a:lnTo>
                  <a:pt x="51181" y="307340"/>
                </a:lnTo>
                <a:lnTo>
                  <a:pt x="512699" y="307340"/>
                </a:lnTo>
                <a:lnTo>
                  <a:pt x="532590" y="303307"/>
                </a:lnTo>
                <a:lnTo>
                  <a:pt x="548862" y="292322"/>
                </a:lnTo>
                <a:lnTo>
                  <a:pt x="559847" y="276050"/>
                </a:lnTo>
                <a:lnTo>
                  <a:pt x="563879" y="256159"/>
                </a:lnTo>
                <a:lnTo>
                  <a:pt x="563879" y="51181"/>
                </a:lnTo>
                <a:lnTo>
                  <a:pt x="559847" y="31289"/>
                </a:lnTo>
                <a:lnTo>
                  <a:pt x="548862" y="15017"/>
                </a:lnTo>
                <a:lnTo>
                  <a:pt x="532590" y="4032"/>
                </a:lnTo>
                <a:lnTo>
                  <a:pt x="512699" y="0"/>
                </a:lnTo>
                <a:close/>
              </a:path>
            </a:pathLst>
          </a:custGeom>
          <a:solidFill>
            <a:srgbClr val="0583C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5"/>
          <p:cNvSpPr/>
          <p:nvPr/>
        </p:nvSpPr>
        <p:spPr>
          <a:xfrm>
            <a:off x="4023360" y="2459735"/>
            <a:ext cx="676656" cy="368808"/>
          </a:xfrm>
          <a:custGeom>
            <a:avLst/>
            <a:gdLst/>
            <a:ahLst/>
            <a:cxnLst/>
            <a:rect l="l" t="t" r="r" b="b"/>
            <a:pathLst>
              <a:path w="563879" h="307339" extrusionOk="0">
                <a:moveTo>
                  <a:pt x="0" y="51181"/>
                </a:moveTo>
                <a:lnTo>
                  <a:pt x="4032" y="31289"/>
                </a:lnTo>
                <a:lnTo>
                  <a:pt x="15017" y="15017"/>
                </a:lnTo>
                <a:lnTo>
                  <a:pt x="31289" y="4032"/>
                </a:lnTo>
                <a:lnTo>
                  <a:pt x="51181" y="0"/>
                </a:lnTo>
                <a:lnTo>
                  <a:pt x="512699" y="0"/>
                </a:lnTo>
                <a:lnTo>
                  <a:pt x="532590" y="4032"/>
                </a:lnTo>
                <a:lnTo>
                  <a:pt x="548862" y="15017"/>
                </a:lnTo>
                <a:lnTo>
                  <a:pt x="559847" y="31289"/>
                </a:lnTo>
                <a:lnTo>
                  <a:pt x="563879" y="51181"/>
                </a:lnTo>
                <a:lnTo>
                  <a:pt x="563879" y="256159"/>
                </a:lnTo>
                <a:lnTo>
                  <a:pt x="559847" y="276050"/>
                </a:lnTo>
                <a:lnTo>
                  <a:pt x="548862" y="292322"/>
                </a:lnTo>
                <a:lnTo>
                  <a:pt x="532590" y="303307"/>
                </a:lnTo>
                <a:lnTo>
                  <a:pt x="512699" y="307340"/>
                </a:lnTo>
                <a:lnTo>
                  <a:pt x="51181" y="307340"/>
                </a:lnTo>
                <a:lnTo>
                  <a:pt x="31289" y="303307"/>
                </a:lnTo>
                <a:lnTo>
                  <a:pt x="15017" y="292322"/>
                </a:lnTo>
                <a:lnTo>
                  <a:pt x="4032" y="276050"/>
                </a:lnTo>
                <a:lnTo>
                  <a:pt x="0" y="256159"/>
                </a:lnTo>
                <a:lnTo>
                  <a:pt x="0" y="51181"/>
                </a:lnTo>
                <a:close/>
              </a:path>
            </a:pathLst>
          </a:custGeom>
          <a:noFill/>
          <a:ln w="25400" cap="flat" cmpd="sng">
            <a:solidFill>
              <a:srgbClr val="0583C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5"/>
          <p:cNvSpPr txBox="1"/>
          <p:nvPr/>
        </p:nvSpPr>
        <p:spPr>
          <a:xfrm>
            <a:off x="4153205" y="2460499"/>
            <a:ext cx="426720" cy="347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216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7%</a:t>
            </a:r>
            <a:endParaRPr sz="216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5"/>
          <p:cNvSpPr txBox="1"/>
          <p:nvPr/>
        </p:nvSpPr>
        <p:spPr>
          <a:xfrm>
            <a:off x="2580590" y="2897428"/>
            <a:ext cx="3219450" cy="273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680" b="1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International Languages Center</a:t>
            </a:r>
            <a:endParaRPr sz="168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5"/>
          <p:cNvSpPr/>
          <p:nvPr/>
        </p:nvSpPr>
        <p:spPr>
          <a:xfrm>
            <a:off x="5894831" y="2910840"/>
            <a:ext cx="560831" cy="259080"/>
          </a:xfrm>
          <a:custGeom>
            <a:avLst/>
            <a:gdLst/>
            <a:ahLst/>
            <a:cxnLst/>
            <a:rect l="l" t="t" r="r" b="b"/>
            <a:pathLst>
              <a:path w="467360" h="215900" extrusionOk="0">
                <a:moveTo>
                  <a:pt x="431418" y="0"/>
                </a:moveTo>
                <a:lnTo>
                  <a:pt x="35940" y="0"/>
                </a:lnTo>
                <a:lnTo>
                  <a:pt x="21967" y="2829"/>
                </a:lnTo>
                <a:lnTo>
                  <a:pt x="10540" y="10541"/>
                </a:lnTo>
                <a:lnTo>
                  <a:pt x="2829" y="21967"/>
                </a:lnTo>
                <a:lnTo>
                  <a:pt x="0" y="35940"/>
                </a:lnTo>
                <a:lnTo>
                  <a:pt x="0" y="179958"/>
                </a:lnTo>
                <a:lnTo>
                  <a:pt x="2829" y="193932"/>
                </a:lnTo>
                <a:lnTo>
                  <a:pt x="10541" y="205358"/>
                </a:lnTo>
                <a:lnTo>
                  <a:pt x="21967" y="213070"/>
                </a:lnTo>
                <a:lnTo>
                  <a:pt x="35940" y="215900"/>
                </a:lnTo>
                <a:lnTo>
                  <a:pt x="431418" y="215900"/>
                </a:lnTo>
                <a:lnTo>
                  <a:pt x="445392" y="213070"/>
                </a:lnTo>
                <a:lnTo>
                  <a:pt x="456818" y="205358"/>
                </a:lnTo>
                <a:lnTo>
                  <a:pt x="464530" y="193932"/>
                </a:lnTo>
                <a:lnTo>
                  <a:pt x="467360" y="179958"/>
                </a:lnTo>
                <a:lnTo>
                  <a:pt x="467360" y="35940"/>
                </a:lnTo>
                <a:lnTo>
                  <a:pt x="464530" y="21967"/>
                </a:lnTo>
                <a:lnTo>
                  <a:pt x="456819" y="10541"/>
                </a:lnTo>
                <a:lnTo>
                  <a:pt x="445392" y="2829"/>
                </a:lnTo>
                <a:lnTo>
                  <a:pt x="431418" y="0"/>
                </a:lnTo>
                <a:close/>
              </a:path>
            </a:pathLst>
          </a:custGeom>
          <a:solidFill>
            <a:srgbClr val="0583C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5"/>
          <p:cNvSpPr/>
          <p:nvPr/>
        </p:nvSpPr>
        <p:spPr>
          <a:xfrm>
            <a:off x="5894831" y="2910840"/>
            <a:ext cx="560831" cy="259080"/>
          </a:xfrm>
          <a:custGeom>
            <a:avLst/>
            <a:gdLst/>
            <a:ahLst/>
            <a:cxnLst/>
            <a:rect l="l" t="t" r="r" b="b"/>
            <a:pathLst>
              <a:path w="467360" h="215900" extrusionOk="0">
                <a:moveTo>
                  <a:pt x="0" y="35940"/>
                </a:moveTo>
                <a:lnTo>
                  <a:pt x="2829" y="21967"/>
                </a:lnTo>
                <a:lnTo>
                  <a:pt x="10540" y="10541"/>
                </a:lnTo>
                <a:lnTo>
                  <a:pt x="21967" y="2829"/>
                </a:lnTo>
                <a:lnTo>
                  <a:pt x="35940" y="0"/>
                </a:lnTo>
                <a:lnTo>
                  <a:pt x="431418" y="0"/>
                </a:lnTo>
                <a:lnTo>
                  <a:pt x="445392" y="2829"/>
                </a:lnTo>
                <a:lnTo>
                  <a:pt x="456819" y="10540"/>
                </a:lnTo>
                <a:lnTo>
                  <a:pt x="464530" y="21967"/>
                </a:lnTo>
                <a:lnTo>
                  <a:pt x="467360" y="35940"/>
                </a:lnTo>
                <a:lnTo>
                  <a:pt x="467360" y="179958"/>
                </a:lnTo>
                <a:lnTo>
                  <a:pt x="464530" y="193932"/>
                </a:lnTo>
                <a:lnTo>
                  <a:pt x="456818" y="205358"/>
                </a:lnTo>
                <a:lnTo>
                  <a:pt x="445392" y="213070"/>
                </a:lnTo>
                <a:lnTo>
                  <a:pt x="431418" y="215900"/>
                </a:lnTo>
                <a:lnTo>
                  <a:pt x="35940" y="215900"/>
                </a:lnTo>
                <a:lnTo>
                  <a:pt x="21967" y="213070"/>
                </a:lnTo>
                <a:lnTo>
                  <a:pt x="10541" y="205358"/>
                </a:lnTo>
                <a:lnTo>
                  <a:pt x="2829" y="193932"/>
                </a:lnTo>
                <a:lnTo>
                  <a:pt x="0" y="179958"/>
                </a:lnTo>
                <a:lnTo>
                  <a:pt x="0" y="35940"/>
                </a:lnTo>
                <a:close/>
              </a:path>
            </a:pathLst>
          </a:custGeom>
          <a:noFill/>
          <a:ln w="25400" cap="flat" cmpd="sng">
            <a:solidFill>
              <a:srgbClr val="0583C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5"/>
          <p:cNvSpPr txBox="1"/>
          <p:nvPr/>
        </p:nvSpPr>
        <p:spPr>
          <a:xfrm>
            <a:off x="6012180" y="2893315"/>
            <a:ext cx="339852" cy="273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68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4%</a:t>
            </a:r>
            <a:endParaRPr sz="168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"/>
          <p:cNvSpPr/>
          <p:nvPr/>
        </p:nvSpPr>
        <p:spPr>
          <a:xfrm>
            <a:off x="5413248" y="2462784"/>
            <a:ext cx="649224" cy="301752"/>
          </a:xfrm>
          <a:custGeom>
            <a:avLst/>
            <a:gdLst/>
            <a:ahLst/>
            <a:cxnLst/>
            <a:rect l="l" t="t" r="r" b="b"/>
            <a:pathLst>
              <a:path w="541020" h="251460" extrusionOk="0">
                <a:moveTo>
                  <a:pt x="499110" y="0"/>
                </a:moveTo>
                <a:lnTo>
                  <a:pt x="41910" y="0"/>
                </a:lnTo>
                <a:lnTo>
                  <a:pt x="25610" y="3298"/>
                </a:lnTo>
                <a:lnTo>
                  <a:pt x="12287" y="12287"/>
                </a:lnTo>
                <a:lnTo>
                  <a:pt x="3298" y="25610"/>
                </a:lnTo>
                <a:lnTo>
                  <a:pt x="0" y="41909"/>
                </a:lnTo>
                <a:lnTo>
                  <a:pt x="0" y="209550"/>
                </a:lnTo>
                <a:lnTo>
                  <a:pt x="3298" y="225849"/>
                </a:lnTo>
                <a:lnTo>
                  <a:pt x="12287" y="239172"/>
                </a:lnTo>
                <a:lnTo>
                  <a:pt x="25610" y="248161"/>
                </a:lnTo>
                <a:lnTo>
                  <a:pt x="41910" y="251459"/>
                </a:lnTo>
                <a:lnTo>
                  <a:pt x="499110" y="251459"/>
                </a:lnTo>
                <a:lnTo>
                  <a:pt x="515409" y="248161"/>
                </a:lnTo>
                <a:lnTo>
                  <a:pt x="528732" y="239172"/>
                </a:lnTo>
                <a:lnTo>
                  <a:pt x="537721" y="225849"/>
                </a:lnTo>
                <a:lnTo>
                  <a:pt x="541020" y="209550"/>
                </a:lnTo>
                <a:lnTo>
                  <a:pt x="541020" y="41909"/>
                </a:lnTo>
                <a:lnTo>
                  <a:pt x="537721" y="25610"/>
                </a:lnTo>
                <a:lnTo>
                  <a:pt x="528732" y="12287"/>
                </a:lnTo>
                <a:lnTo>
                  <a:pt x="515409" y="3298"/>
                </a:lnTo>
                <a:lnTo>
                  <a:pt x="499110" y="0"/>
                </a:lnTo>
                <a:close/>
              </a:path>
            </a:pathLst>
          </a:custGeom>
          <a:solidFill>
            <a:srgbClr val="0583C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5"/>
          <p:cNvSpPr/>
          <p:nvPr/>
        </p:nvSpPr>
        <p:spPr>
          <a:xfrm>
            <a:off x="5413248" y="2462784"/>
            <a:ext cx="649224" cy="301752"/>
          </a:xfrm>
          <a:custGeom>
            <a:avLst/>
            <a:gdLst/>
            <a:ahLst/>
            <a:cxnLst/>
            <a:rect l="l" t="t" r="r" b="b"/>
            <a:pathLst>
              <a:path w="541020" h="251460" extrusionOk="0">
                <a:moveTo>
                  <a:pt x="0" y="41909"/>
                </a:moveTo>
                <a:lnTo>
                  <a:pt x="3298" y="25610"/>
                </a:lnTo>
                <a:lnTo>
                  <a:pt x="12287" y="12287"/>
                </a:lnTo>
                <a:lnTo>
                  <a:pt x="25610" y="3298"/>
                </a:lnTo>
                <a:lnTo>
                  <a:pt x="41910" y="0"/>
                </a:lnTo>
                <a:lnTo>
                  <a:pt x="499110" y="0"/>
                </a:lnTo>
                <a:lnTo>
                  <a:pt x="515409" y="3298"/>
                </a:lnTo>
                <a:lnTo>
                  <a:pt x="528732" y="12287"/>
                </a:lnTo>
                <a:lnTo>
                  <a:pt x="537721" y="25610"/>
                </a:lnTo>
                <a:lnTo>
                  <a:pt x="541020" y="41909"/>
                </a:lnTo>
                <a:lnTo>
                  <a:pt x="541020" y="209550"/>
                </a:lnTo>
                <a:lnTo>
                  <a:pt x="537721" y="225849"/>
                </a:lnTo>
                <a:lnTo>
                  <a:pt x="528732" y="239172"/>
                </a:lnTo>
                <a:lnTo>
                  <a:pt x="515409" y="248161"/>
                </a:lnTo>
                <a:lnTo>
                  <a:pt x="499110" y="251459"/>
                </a:lnTo>
                <a:lnTo>
                  <a:pt x="41910" y="251459"/>
                </a:lnTo>
                <a:lnTo>
                  <a:pt x="25610" y="248161"/>
                </a:lnTo>
                <a:lnTo>
                  <a:pt x="12287" y="239172"/>
                </a:lnTo>
                <a:lnTo>
                  <a:pt x="3298" y="225849"/>
                </a:lnTo>
                <a:lnTo>
                  <a:pt x="0" y="209550"/>
                </a:lnTo>
                <a:lnTo>
                  <a:pt x="0" y="41909"/>
                </a:lnTo>
                <a:close/>
              </a:path>
            </a:pathLst>
          </a:custGeom>
          <a:noFill/>
          <a:ln w="25400" cap="flat" cmpd="sng">
            <a:solidFill>
              <a:srgbClr val="0583C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5"/>
          <p:cNvSpPr txBox="1"/>
          <p:nvPr/>
        </p:nvSpPr>
        <p:spPr>
          <a:xfrm>
            <a:off x="4797094" y="2457831"/>
            <a:ext cx="1136903" cy="901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920" b="1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CES	</a:t>
            </a:r>
            <a:r>
              <a:rPr lang="en-US" sz="2880" b="1" baseline="3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4%</a:t>
            </a:r>
            <a:endParaRPr sz="2880" baseline="30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"/>
          <p:cNvSpPr txBox="1"/>
          <p:nvPr/>
        </p:nvSpPr>
        <p:spPr>
          <a:xfrm>
            <a:off x="1105661" y="3241548"/>
            <a:ext cx="3582162" cy="347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2160" b="1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Academia de Belleza Loren</a:t>
            </a:r>
            <a:endParaRPr sz="216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"/>
          <p:cNvSpPr/>
          <p:nvPr/>
        </p:nvSpPr>
        <p:spPr>
          <a:xfrm>
            <a:off x="4773168" y="3267455"/>
            <a:ext cx="679704" cy="368808"/>
          </a:xfrm>
          <a:custGeom>
            <a:avLst/>
            <a:gdLst/>
            <a:ahLst/>
            <a:cxnLst/>
            <a:rect l="l" t="t" r="r" b="b"/>
            <a:pathLst>
              <a:path w="566420" h="307339" extrusionOk="0">
                <a:moveTo>
                  <a:pt x="515238" y="0"/>
                </a:moveTo>
                <a:lnTo>
                  <a:pt x="51181" y="0"/>
                </a:lnTo>
                <a:lnTo>
                  <a:pt x="31289" y="4032"/>
                </a:lnTo>
                <a:lnTo>
                  <a:pt x="15017" y="15017"/>
                </a:lnTo>
                <a:lnTo>
                  <a:pt x="4032" y="31289"/>
                </a:lnTo>
                <a:lnTo>
                  <a:pt x="0" y="51181"/>
                </a:lnTo>
                <a:lnTo>
                  <a:pt x="0" y="256158"/>
                </a:lnTo>
                <a:lnTo>
                  <a:pt x="4032" y="276050"/>
                </a:lnTo>
                <a:lnTo>
                  <a:pt x="15017" y="292322"/>
                </a:lnTo>
                <a:lnTo>
                  <a:pt x="31289" y="303307"/>
                </a:lnTo>
                <a:lnTo>
                  <a:pt x="51181" y="307339"/>
                </a:lnTo>
                <a:lnTo>
                  <a:pt x="515238" y="307339"/>
                </a:lnTo>
                <a:lnTo>
                  <a:pt x="535130" y="303307"/>
                </a:lnTo>
                <a:lnTo>
                  <a:pt x="551402" y="292322"/>
                </a:lnTo>
                <a:lnTo>
                  <a:pt x="562387" y="276050"/>
                </a:lnTo>
                <a:lnTo>
                  <a:pt x="566420" y="256158"/>
                </a:lnTo>
                <a:lnTo>
                  <a:pt x="566420" y="51181"/>
                </a:lnTo>
                <a:lnTo>
                  <a:pt x="562387" y="31289"/>
                </a:lnTo>
                <a:lnTo>
                  <a:pt x="551402" y="15017"/>
                </a:lnTo>
                <a:lnTo>
                  <a:pt x="535130" y="4032"/>
                </a:lnTo>
                <a:lnTo>
                  <a:pt x="515238" y="0"/>
                </a:lnTo>
                <a:close/>
              </a:path>
            </a:pathLst>
          </a:custGeom>
          <a:solidFill>
            <a:srgbClr val="0583C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5"/>
          <p:cNvSpPr/>
          <p:nvPr/>
        </p:nvSpPr>
        <p:spPr>
          <a:xfrm>
            <a:off x="4773168" y="3267455"/>
            <a:ext cx="679704" cy="368808"/>
          </a:xfrm>
          <a:custGeom>
            <a:avLst/>
            <a:gdLst/>
            <a:ahLst/>
            <a:cxnLst/>
            <a:rect l="l" t="t" r="r" b="b"/>
            <a:pathLst>
              <a:path w="566420" h="307339" extrusionOk="0">
                <a:moveTo>
                  <a:pt x="0" y="51181"/>
                </a:moveTo>
                <a:lnTo>
                  <a:pt x="4032" y="31289"/>
                </a:lnTo>
                <a:lnTo>
                  <a:pt x="15017" y="15017"/>
                </a:lnTo>
                <a:lnTo>
                  <a:pt x="31289" y="4032"/>
                </a:lnTo>
                <a:lnTo>
                  <a:pt x="51181" y="0"/>
                </a:lnTo>
                <a:lnTo>
                  <a:pt x="515238" y="0"/>
                </a:lnTo>
                <a:lnTo>
                  <a:pt x="535130" y="4032"/>
                </a:lnTo>
                <a:lnTo>
                  <a:pt x="551402" y="15017"/>
                </a:lnTo>
                <a:lnTo>
                  <a:pt x="562387" y="31289"/>
                </a:lnTo>
                <a:lnTo>
                  <a:pt x="566420" y="51181"/>
                </a:lnTo>
                <a:lnTo>
                  <a:pt x="566420" y="256158"/>
                </a:lnTo>
                <a:lnTo>
                  <a:pt x="562387" y="276050"/>
                </a:lnTo>
                <a:lnTo>
                  <a:pt x="551402" y="292322"/>
                </a:lnTo>
                <a:lnTo>
                  <a:pt x="535130" y="303307"/>
                </a:lnTo>
                <a:lnTo>
                  <a:pt x="515238" y="307339"/>
                </a:lnTo>
                <a:lnTo>
                  <a:pt x="51181" y="307339"/>
                </a:lnTo>
                <a:lnTo>
                  <a:pt x="31289" y="303307"/>
                </a:lnTo>
                <a:lnTo>
                  <a:pt x="15017" y="292322"/>
                </a:lnTo>
                <a:lnTo>
                  <a:pt x="4032" y="276050"/>
                </a:lnTo>
                <a:lnTo>
                  <a:pt x="0" y="256158"/>
                </a:lnTo>
                <a:lnTo>
                  <a:pt x="0" y="51181"/>
                </a:lnTo>
                <a:close/>
              </a:path>
            </a:pathLst>
          </a:custGeom>
          <a:noFill/>
          <a:ln w="25400" cap="flat" cmpd="sng">
            <a:solidFill>
              <a:srgbClr val="0583C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5"/>
          <p:cNvSpPr txBox="1"/>
          <p:nvPr/>
        </p:nvSpPr>
        <p:spPr>
          <a:xfrm>
            <a:off x="4904231" y="3266238"/>
            <a:ext cx="426720" cy="347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216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1%</a:t>
            </a:r>
            <a:endParaRPr sz="216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5"/>
          <p:cNvSpPr/>
          <p:nvPr/>
        </p:nvSpPr>
        <p:spPr>
          <a:xfrm>
            <a:off x="1840992" y="2895600"/>
            <a:ext cx="649224" cy="301752"/>
          </a:xfrm>
          <a:custGeom>
            <a:avLst/>
            <a:gdLst/>
            <a:ahLst/>
            <a:cxnLst/>
            <a:rect l="l" t="t" r="r" b="b"/>
            <a:pathLst>
              <a:path w="541019" h="251460" extrusionOk="0">
                <a:moveTo>
                  <a:pt x="499109" y="0"/>
                </a:moveTo>
                <a:lnTo>
                  <a:pt x="41909" y="0"/>
                </a:lnTo>
                <a:lnTo>
                  <a:pt x="25594" y="3298"/>
                </a:lnTo>
                <a:lnTo>
                  <a:pt x="12272" y="12287"/>
                </a:lnTo>
                <a:lnTo>
                  <a:pt x="3292" y="25610"/>
                </a:lnTo>
                <a:lnTo>
                  <a:pt x="0" y="41910"/>
                </a:lnTo>
                <a:lnTo>
                  <a:pt x="0" y="209550"/>
                </a:lnTo>
                <a:lnTo>
                  <a:pt x="3292" y="225849"/>
                </a:lnTo>
                <a:lnTo>
                  <a:pt x="12272" y="239172"/>
                </a:lnTo>
                <a:lnTo>
                  <a:pt x="25594" y="248161"/>
                </a:lnTo>
                <a:lnTo>
                  <a:pt x="41909" y="251460"/>
                </a:lnTo>
                <a:lnTo>
                  <a:pt x="499109" y="251460"/>
                </a:lnTo>
                <a:lnTo>
                  <a:pt x="515409" y="248161"/>
                </a:lnTo>
                <a:lnTo>
                  <a:pt x="528732" y="239172"/>
                </a:lnTo>
                <a:lnTo>
                  <a:pt x="537721" y="225849"/>
                </a:lnTo>
                <a:lnTo>
                  <a:pt x="541020" y="209550"/>
                </a:lnTo>
                <a:lnTo>
                  <a:pt x="541020" y="41910"/>
                </a:lnTo>
                <a:lnTo>
                  <a:pt x="537721" y="25610"/>
                </a:lnTo>
                <a:lnTo>
                  <a:pt x="528732" y="12287"/>
                </a:lnTo>
                <a:lnTo>
                  <a:pt x="515409" y="3298"/>
                </a:lnTo>
                <a:lnTo>
                  <a:pt x="499109" y="0"/>
                </a:lnTo>
                <a:close/>
              </a:path>
            </a:pathLst>
          </a:custGeom>
          <a:solidFill>
            <a:srgbClr val="0583C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5"/>
          <p:cNvSpPr/>
          <p:nvPr/>
        </p:nvSpPr>
        <p:spPr>
          <a:xfrm>
            <a:off x="1840992" y="2895600"/>
            <a:ext cx="649224" cy="301752"/>
          </a:xfrm>
          <a:custGeom>
            <a:avLst/>
            <a:gdLst/>
            <a:ahLst/>
            <a:cxnLst/>
            <a:rect l="l" t="t" r="r" b="b"/>
            <a:pathLst>
              <a:path w="541019" h="251460" extrusionOk="0">
                <a:moveTo>
                  <a:pt x="0" y="41910"/>
                </a:moveTo>
                <a:lnTo>
                  <a:pt x="3292" y="25610"/>
                </a:lnTo>
                <a:lnTo>
                  <a:pt x="12272" y="12287"/>
                </a:lnTo>
                <a:lnTo>
                  <a:pt x="25594" y="3298"/>
                </a:lnTo>
                <a:lnTo>
                  <a:pt x="41909" y="0"/>
                </a:lnTo>
                <a:lnTo>
                  <a:pt x="499109" y="0"/>
                </a:lnTo>
                <a:lnTo>
                  <a:pt x="515409" y="3298"/>
                </a:lnTo>
                <a:lnTo>
                  <a:pt x="528732" y="12287"/>
                </a:lnTo>
                <a:lnTo>
                  <a:pt x="537721" y="25610"/>
                </a:lnTo>
                <a:lnTo>
                  <a:pt x="541020" y="41910"/>
                </a:lnTo>
                <a:lnTo>
                  <a:pt x="541020" y="209550"/>
                </a:lnTo>
                <a:lnTo>
                  <a:pt x="537721" y="225849"/>
                </a:lnTo>
                <a:lnTo>
                  <a:pt x="528732" y="239172"/>
                </a:lnTo>
                <a:lnTo>
                  <a:pt x="515409" y="248161"/>
                </a:lnTo>
                <a:lnTo>
                  <a:pt x="499109" y="251460"/>
                </a:lnTo>
                <a:lnTo>
                  <a:pt x="41909" y="251460"/>
                </a:lnTo>
                <a:lnTo>
                  <a:pt x="25594" y="248161"/>
                </a:lnTo>
                <a:lnTo>
                  <a:pt x="12272" y="239172"/>
                </a:lnTo>
                <a:lnTo>
                  <a:pt x="3292" y="225849"/>
                </a:lnTo>
                <a:lnTo>
                  <a:pt x="0" y="209550"/>
                </a:lnTo>
                <a:lnTo>
                  <a:pt x="0" y="41910"/>
                </a:lnTo>
                <a:close/>
              </a:path>
            </a:pathLst>
          </a:custGeom>
          <a:noFill/>
          <a:ln w="25400" cap="flat" cmpd="sng">
            <a:solidFill>
              <a:srgbClr val="0583C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5"/>
          <p:cNvSpPr txBox="1"/>
          <p:nvPr/>
        </p:nvSpPr>
        <p:spPr>
          <a:xfrm>
            <a:off x="664844" y="2890265"/>
            <a:ext cx="1694688" cy="60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920" b="1" dirty="0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UNICHEF	</a:t>
            </a:r>
            <a:r>
              <a:rPr lang="en-US" sz="2880" b="1" baseline="30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4%</a:t>
            </a:r>
            <a:endParaRPr sz="2880" baseline="30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5"/>
          <p:cNvSpPr txBox="1"/>
          <p:nvPr/>
        </p:nvSpPr>
        <p:spPr>
          <a:xfrm>
            <a:off x="678180" y="3659048"/>
            <a:ext cx="4500372" cy="310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920" b="1">
                <a:solidFill>
                  <a:srgbClr val="0583C1"/>
                </a:solidFill>
                <a:latin typeface="Arial"/>
                <a:ea typeface="Arial"/>
                <a:cs typeface="Arial"/>
                <a:sym typeface="Arial"/>
              </a:rPr>
              <a:t>Corporación Comunitaria Los Yumbos</a:t>
            </a:r>
            <a:endParaRPr sz="192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5"/>
          <p:cNvSpPr/>
          <p:nvPr/>
        </p:nvSpPr>
        <p:spPr>
          <a:xfrm>
            <a:off x="5230368" y="3691127"/>
            <a:ext cx="646176" cy="304800"/>
          </a:xfrm>
          <a:custGeom>
            <a:avLst/>
            <a:gdLst/>
            <a:ahLst/>
            <a:cxnLst/>
            <a:rect l="l" t="t" r="r" b="b"/>
            <a:pathLst>
              <a:path w="538479" h="254000" extrusionOk="0">
                <a:moveTo>
                  <a:pt x="496188" y="0"/>
                </a:moveTo>
                <a:lnTo>
                  <a:pt x="42290" y="0"/>
                </a:lnTo>
                <a:lnTo>
                  <a:pt x="25824" y="3321"/>
                </a:lnTo>
                <a:lnTo>
                  <a:pt x="12382" y="12382"/>
                </a:lnTo>
                <a:lnTo>
                  <a:pt x="3321" y="25824"/>
                </a:lnTo>
                <a:lnTo>
                  <a:pt x="0" y="42291"/>
                </a:lnTo>
                <a:lnTo>
                  <a:pt x="0" y="211709"/>
                </a:lnTo>
                <a:lnTo>
                  <a:pt x="3321" y="228175"/>
                </a:lnTo>
                <a:lnTo>
                  <a:pt x="12382" y="241617"/>
                </a:lnTo>
                <a:lnTo>
                  <a:pt x="25824" y="250678"/>
                </a:lnTo>
                <a:lnTo>
                  <a:pt x="42290" y="254000"/>
                </a:lnTo>
                <a:lnTo>
                  <a:pt x="496188" y="254000"/>
                </a:lnTo>
                <a:lnTo>
                  <a:pt x="512655" y="250678"/>
                </a:lnTo>
                <a:lnTo>
                  <a:pt x="526097" y="241617"/>
                </a:lnTo>
                <a:lnTo>
                  <a:pt x="535158" y="228175"/>
                </a:lnTo>
                <a:lnTo>
                  <a:pt x="538480" y="211709"/>
                </a:lnTo>
                <a:lnTo>
                  <a:pt x="538480" y="42291"/>
                </a:lnTo>
                <a:lnTo>
                  <a:pt x="535158" y="25824"/>
                </a:lnTo>
                <a:lnTo>
                  <a:pt x="526097" y="12382"/>
                </a:lnTo>
                <a:lnTo>
                  <a:pt x="512655" y="3321"/>
                </a:lnTo>
                <a:lnTo>
                  <a:pt x="496188" y="0"/>
                </a:lnTo>
                <a:close/>
              </a:path>
            </a:pathLst>
          </a:custGeom>
          <a:solidFill>
            <a:srgbClr val="0583C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5"/>
          <p:cNvSpPr/>
          <p:nvPr/>
        </p:nvSpPr>
        <p:spPr>
          <a:xfrm>
            <a:off x="5230368" y="3691127"/>
            <a:ext cx="646176" cy="304800"/>
          </a:xfrm>
          <a:custGeom>
            <a:avLst/>
            <a:gdLst/>
            <a:ahLst/>
            <a:cxnLst/>
            <a:rect l="l" t="t" r="r" b="b"/>
            <a:pathLst>
              <a:path w="538479" h="254000" extrusionOk="0">
                <a:moveTo>
                  <a:pt x="0" y="42291"/>
                </a:moveTo>
                <a:lnTo>
                  <a:pt x="3321" y="25824"/>
                </a:lnTo>
                <a:lnTo>
                  <a:pt x="12382" y="12382"/>
                </a:lnTo>
                <a:lnTo>
                  <a:pt x="25824" y="3321"/>
                </a:lnTo>
                <a:lnTo>
                  <a:pt x="42290" y="0"/>
                </a:lnTo>
                <a:lnTo>
                  <a:pt x="496188" y="0"/>
                </a:lnTo>
                <a:lnTo>
                  <a:pt x="512655" y="3321"/>
                </a:lnTo>
                <a:lnTo>
                  <a:pt x="526097" y="12382"/>
                </a:lnTo>
                <a:lnTo>
                  <a:pt x="535158" y="25824"/>
                </a:lnTo>
                <a:lnTo>
                  <a:pt x="538480" y="42291"/>
                </a:lnTo>
                <a:lnTo>
                  <a:pt x="538480" y="211709"/>
                </a:lnTo>
                <a:lnTo>
                  <a:pt x="535158" y="228175"/>
                </a:lnTo>
                <a:lnTo>
                  <a:pt x="526097" y="241617"/>
                </a:lnTo>
                <a:lnTo>
                  <a:pt x="512655" y="250678"/>
                </a:lnTo>
                <a:lnTo>
                  <a:pt x="496188" y="254000"/>
                </a:lnTo>
                <a:lnTo>
                  <a:pt x="42290" y="254000"/>
                </a:lnTo>
                <a:lnTo>
                  <a:pt x="25824" y="250678"/>
                </a:lnTo>
                <a:lnTo>
                  <a:pt x="12382" y="241617"/>
                </a:lnTo>
                <a:lnTo>
                  <a:pt x="3321" y="228175"/>
                </a:lnTo>
                <a:lnTo>
                  <a:pt x="0" y="211709"/>
                </a:lnTo>
                <a:lnTo>
                  <a:pt x="0" y="42291"/>
                </a:lnTo>
                <a:close/>
              </a:path>
            </a:pathLst>
          </a:custGeom>
          <a:noFill/>
          <a:ln w="25400" cap="flat" cmpd="sng">
            <a:solidFill>
              <a:srgbClr val="0583C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5"/>
          <p:cNvSpPr txBox="1"/>
          <p:nvPr/>
        </p:nvSpPr>
        <p:spPr>
          <a:xfrm>
            <a:off x="5368291" y="3677031"/>
            <a:ext cx="380238" cy="310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92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1%</a:t>
            </a:r>
            <a:endParaRPr sz="192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5"/>
          <p:cNvSpPr txBox="1"/>
          <p:nvPr/>
        </p:nvSpPr>
        <p:spPr>
          <a:xfrm>
            <a:off x="8628127" y="6541063"/>
            <a:ext cx="2830830" cy="305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5240">
              <a:lnSpc>
                <a:spcPct val="117857"/>
              </a:lnSpc>
            </a:pPr>
            <a:r>
              <a:rPr lang="en-US" sz="1680" i="1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Fuente: Yumbo Cómo Vamos</a:t>
            </a:r>
            <a:endParaRPr sz="168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8628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14"/>
          <p:cNvSpPr txBox="1"/>
          <p:nvPr/>
        </p:nvSpPr>
        <p:spPr>
          <a:xfrm>
            <a:off x="966215" y="5911595"/>
            <a:ext cx="249935" cy="276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70" rIns="0" bIns="0" anchor="t" anchorCtr="0">
            <a:spAutoFit/>
          </a:bodyPr>
          <a:lstStyle/>
          <a:p>
            <a:pPr marL="15240"/>
            <a:r>
              <a:rPr lang="en-US" sz="1680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endParaRPr sz="168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1" name="Google Shape;631;p14"/>
          <p:cNvSpPr/>
          <p:nvPr/>
        </p:nvSpPr>
        <p:spPr>
          <a:xfrm>
            <a:off x="609601" y="4736591"/>
            <a:ext cx="6199631" cy="212140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2" name="Google Shape;632;p14"/>
          <p:cNvSpPr/>
          <p:nvPr/>
        </p:nvSpPr>
        <p:spPr>
          <a:xfrm>
            <a:off x="609600" y="9144"/>
            <a:ext cx="573024" cy="1712976"/>
          </a:xfrm>
          <a:custGeom>
            <a:avLst/>
            <a:gdLst/>
            <a:ahLst/>
            <a:cxnLst/>
            <a:rect l="l" t="t" r="r" b="b"/>
            <a:pathLst>
              <a:path w="477520" h="1427480" extrusionOk="0">
                <a:moveTo>
                  <a:pt x="0" y="1427479"/>
                </a:moveTo>
                <a:lnTo>
                  <a:pt x="477520" y="1427479"/>
                </a:lnTo>
                <a:lnTo>
                  <a:pt x="477520" y="0"/>
                </a:lnTo>
                <a:lnTo>
                  <a:pt x="0" y="0"/>
                </a:lnTo>
                <a:lnTo>
                  <a:pt x="0" y="142747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3" name="Google Shape;633;p14"/>
          <p:cNvSpPr txBox="1"/>
          <p:nvPr/>
        </p:nvSpPr>
        <p:spPr>
          <a:xfrm>
            <a:off x="2717224" y="1722120"/>
            <a:ext cx="7223760" cy="3360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pPr algn="ctr"/>
            <a:r>
              <a:rPr lang="en-US" sz="5280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PLAN DE DESARROLLO MUNICIPAL Y LA EDUCACIÓN  TERCIARIA EN YUMBO </a:t>
            </a:r>
            <a:endParaRPr sz="5280" dirty="0">
              <a:solidFill>
                <a:srgbClr val="FF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3141900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9"/>
          <p:cNvSpPr/>
          <p:nvPr/>
        </p:nvSpPr>
        <p:spPr>
          <a:xfrm>
            <a:off x="10436351" y="3648455"/>
            <a:ext cx="0" cy="1491234"/>
          </a:xfrm>
          <a:custGeom>
            <a:avLst/>
            <a:gdLst/>
            <a:ahLst/>
            <a:cxnLst/>
            <a:rect l="l" t="t" r="r" b="b"/>
            <a:pathLst>
              <a:path w="120000" h="1242695" extrusionOk="0">
                <a:moveTo>
                  <a:pt x="0" y="0"/>
                </a:moveTo>
                <a:lnTo>
                  <a:pt x="0" y="1242441"/>
                </a:lnTo>
              </a:path>
            </a:pathLst>
          </a:custGeom>
          <a:noFill/>
          <a:ln w="9525" cap="flat" cmpd="sng">
            <a:solidFill>
              <a:srgbClr val="001F5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9"/>
          <p:cNvSpPr/>
          <p:nvPr/>
        </p:nvSpPr>
        <p:spPr>
          <a:xfrm>
            <a:off x="609600" y="4840074"/>
            <a:ext cx="5114695" cy="201792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9"/>
          <p:cNvSpPr/>
          <p:nvPr/>
        </p:nvSpPr>
        <p:spPr>
          <a:xfrm>
            <a:off x="609600" y="0"/>
            <a:ext cx="573024" cy="1100328"/>
          </a:xfrm>
          <a:custGeom>
            <a:avLst/>
            <a:gdLst/>
            <a:ahLst/>
            <a:cxnLst/>
            <a:rect l="l" t="t" r="r" b="b"/>
            <a:pathLst>
              <a:path w="477520" h="916940" extrusionOk="0">
                <a:moveTo>
                  <a:pt x="0" y="916939"/>
                </a:moveTo>
                <a:lnTo>
                  <a:pt x="477518" y="916939"/>
                </a:lnTo>
                <a:lnTo>
                  <a:pt x="477518" y="0"/>
                </a:lnTo>
                <a:lnTo>
                  <a:pt x="0" y="0"/>
                </a:lnTo>
                <a:lnTo>
                  <a:pt x="0" y="916939"/>
                </a:lnTo>
                <a:close/>
              </a:path>
            </a:pathLst>
          </a:custGeom>
          <a:solidFill>
            <a:srgbClr val="ED2B2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9"/>
          <p:cNvSpPr txBox="1">
            <a:spLocks noGrp="1"/>
          </p:cNvSpPr>
          <p:nvPr>
            <p:ph type="title"/>
          </p:nvPr>
        </p:nvSpPr>
        <p:spPr>
          <a:xfrm>
            <a:off x="1275588" y="120700"/>
            <a:ext cx="9515856" cy="847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6740" rIns="0" bIns="0" rtlCol="0" anchor="t" anchorCtr="0">
            <a:spAutoFit/>
          </a:bodyPr>
          <a:lstStyle/>
          <a:p>
            <a:pPr marL="15240">
              <a:lnSpc>
                <a:spcPct val="100000"/>
              </a:lnSpc>
              <a:spcBef>
                <a:spcPts val="0"/>
              </a:spcBef>
            </a:pPr>
            <a:r>
              <a:rPr lang="en-US" sz="2700" dirty="0">
                <a:solidFill>
                  <a:srgbClr val="001F5F"/>
                </a:solidFill>
              </a:rPr>
              <a:t>PLAN DE DESARROLLO MUNICIPAL “</a:t>
            </a:r>
            <a:r>
              <a:rPr lang="en-US" sz="2700" dirty="0" err="1">
                <a:solidFill>
                  <a:srgbClr val="001F5F"/>
                </a:solidFill>
              </a:rPr>
              <a:t>Creemos</a:t>
            </a:r>
            <a:r>
              <a:rPr lang="en-US" sz="2700" dirty="0">
                <a:solidFill>
                  <a:srgbClr val="001F5F"/>
                </a:solidFill>
              </a:rPr>
              <a:t> </a:t>
            </a:r>
            <a:r>
              <a:rPr lang="en-US" sz="2700" dirty="0" err="1">
                <a:solidFill>
                  <a:srgbClr val="001F5F"/>
                </a:solidFill>
              </a:rPr>
              <a:t>en</a:t>
            </a:r>
            <a:r>
              <a:rPr lang="en-US" sz="2700" dirty="0">
                <a:solidFill>
                  <a:srgbClr val="001F5F"/>
                </a:solidFill>
              </a:rPr>
              <a:t> Yumbo 2020-2023”</a:t>
            </a:r>
            <a:endParaRPr sz="2700" dirty="0"/>
          </a:p>
          <a:p>
            <a:pPr marL="15240">
              <a:lnSpc>
                <a:spcPct val="100000"/>
              </a:lnSpc>
              <a:spcBef>
                <a:spcPts val="0"/>
              </a:spcBef>
            </a:pPr>
            <a:r>
              <a:rPr lang="en-US" sz="2700" dirty="0" err="1">
                <a:solidFill>
                  <a:srgbClr val="0583C1"/>
                </a:solidFill>
              </a:rPr>
              <a:t>Líneas</a:t>
            </a:r>
            <a:r>
              <a:rPr lang="en-US" sz="2700" dirty="0">
                <a:solidFill>
                  <a:srgbClr val="0583C1"/>
                </a:solidFill>
              </a:rPr>
              <a:t> y </a:t>
            </a:r>
            <a:r>
              <a:rPr lang="en-US" sz="2700" dirty="0" err="1">
                <a:solidFill>
                  <a:srgbClr val="0583C1"/>
                </a:solidFill>
              </a:rPr>
              <a:t>Programas</a:t>
            </a:r>
            <a:r>
              <a:rPr lang="en-US" sz="2700" dirty="0">
                <a:solidFill>
                  <a:srgbClr val="0583C1"/>
                </a:solidFill>
              </a:rPr>
              <a:t> </a:t>
            </a:r>
            <a:r>
              <a:rPr lang="en-US" sz="2700" dirty="0" err="1">
                <a:solidFill>
                  <a:srgbClr val="0583C1"/>
                </a:solidFill>
              </a:rPr>
              <a:t>Orientados</a:t>
            </a:r>
            <a:r>
              <a:rPr lang="en-US" sz="2700" dirty="0">
                <a:solidFill>
                  <a:srgbClr val="0583C1"/>
                </a:solidFill>
              </a:rPr>
              <a:t> a la Educación </a:t>
            </a:r>
            <a:r>
              <a:rPr lang="en-US" sz="2700" dirty="0" err="1">
                <a:solidFill>
                  <a:srgbClr val="0583C1"/>
                </a:solidFill>
              </a:rPr>
              <a:t>Terciaria</a:t>
            </a:r>
            <a:endParaRPr sz="2700" dirty="0"/>
          </a:p>
        </p:txBody>
      </p:sp>
      <p:sp>
        <p:nvSpPr>
          <p:cNvPr id="330" name="Google Shape;330;p9"/>
          <p:cNvSpPr/>
          <p:nvPr/>
        </p:nvSpPr>
        <p:spPr>
          <a:xfrm>
            <a:off x="8058911" y="1825752"/>
            <a:ext cx="0" cy="3637788"/>
          </a:xfrm>
          <a:custGeom>
            <a:avLst/>
            <a:gdLst/>
            <a:ahLst/>
            <a:cxnLst/>
            <a:rect l="l" t="t" r="r" b="b"/>
            <a:pathLst>
              <a:path w="120000" h="3031490" extrusionOk="0">
                <a:moveTo>
                  <a:pt x="0" y="0"/>
                </a:moveTo>
                <a:lnTo>
                  <a:pt x="0" y="3031109"/>
                </a:lnTo>
              </a:path>
            </a:pathLst>
          </a:custGeom>
          <a:noFill/>
          <a:ln w="9525" cap="flat" cmpd="sng">
            <a:solidFill>
              <a:srgbClr val="001F5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9"/>
          <p:cNvSpPr/>
          <p:nvPr/>
        </p:nvSpPr>
        <p:spPr>
          <a:xfrm>
            <a:off x="5422391" y="2029967"/>
            <a:ext cx="762" cy="3314700"/>
          </a:xfrm>
          <a:custGeom>
            <a:avLst/>
            <a:gdLst/>
            <a:ahLst/>
            <a:cxnLst/>
            <a:rect l="l" t="t" r="r" b="b"/>
            <a:pathLst>
              <a:path w="635" h="2762250" extrusionOk="0">
                <a:moveTo>
                  <a:pt x="253" y="0"/>
                </a:moveTo>
                <a:lnTo>
                  <a:pt x="0" y="2761627"/>
                </a:lnTo>
              </a:path>
            </a:pathLst>
          </a:custGeom>
          <a:noFill/>
          <a:ln w="9525" cap="flat" cmpd="sng">
            <a:solidFill>
              <a:srgbClr val="001F5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9"/>
          <p:cNvSpPr/>
          <p:nvPr/>
        </p:nvSpPr>
        <p:spPr>
          <a:xfrm>
            <a:off x="1700783" y="1813561"/>
            <a:ext cx="762" cy="211074"/>
          </a:xfrm>
          <a:custGeom>
            <a:avLst/>
            <a:gdLst/>
            <a:ahLst/>
            <a:cxnLst/>
            <a:rect l="l" t="t" r="r" b="b"/>
            <a:pathLst>
              <a:path w="634" h="175894" extrusionOk="0">
                <a:moveTo>
                  <a:pt x="63" y="0"/>
                </a:moveTo>
                <a:lnTo>
                  <a:pt x="0" y="175387"/>
                </a:lnTo>
              </a:path>
            </a:pathLst>
          </a:custGeom>
          <a:noFill/>
          <a:ln w="9525" cap="flat" cmpd="sng">
            <a:solidFill>
              <a:srgbClr val="001F5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9"/>
          <p:cNvSpPr/>
          <p:nvPr/>
        </p:nvSpPr>
        <p:spPr>
          <a:xfrm>
            <a:off x="3654552" y="3005327"/>
            <a:ext cx="2444496" cy="789432"/>
          </a:xfrm>
          <a:custGeom>
            <a:avLst/>
            <a:gdLst/>
            <a:ahLst/>
            <a:cxnLst/>
            <a:rect l="l" t="t" r="r" b="b"/>
            <a:pathLst>
              <a:path w="2037079" h="657860" extrusionOk="0">
                <a:moveTo>
                  <a:pt x="1927478" y="0"/>
                </a:moveTo>
                <a:lnTo>
                  <a:pt x="109600" y="0"/>
                </a:lnTo>
                <a:lnTo>
                  <a:pt x="66972" y="8624"/>
                </a:lnTo>
                <a:lnTo>
                  <a:pt x="32130" y="32131"/>
                </a:lnTo>
                <a:lnTo>
                  <a:pt x="8624" y="66972"/>
                </a:lnTo>
                <a:lnTo>
                  <a:pt x="0" y="109601"/>
                </a:lnTo>
                <a:lnTo>
                  <a:pt x="0" y="548259"/>
                </a:lnTo>
                <a:lnTo>
                  <a:pt x="8624" y="590887"/>
                </a:lnTo>
                <a:lnTo>
                  <a:pt x="32131" y="625729"/>
                </a:lnTo>
                <a:lnTo>
                  <a:pt x="66972" y="649235"/>
                </a:lnTo>
                <a:lnTo>
                  <a:pt x="109600" y="657860"/>
                </a:lnTo>
                <a:lnTo>
                  <a:pt x="1927478" y="657860"/>
                </a:lnTo>
                <a:lnTo>
                  <a:pt x="1970107" y="649235"/>
                </a:lnTo>
                <a:lnTo>
                  <a:pt x="2004948" y="625729"/>
                </a:lnTo>
                <a:lnTo>
                  <a:pt x="2028455" y="590887"/>
                </a:lnTo>
                <a:lnTo>
                  <a:pt x="2037079" y="548259"/>
                </a:lnTo>
                <a:lnTo>
                  <a:pt x="2037079" y="109601"/>
                </a:lnTo>
                <a:lnTo>
                  <a:pt x="2028455" y="66972"/>
                </a:lnTo>
                <a:lnTo>
                  <a:pt x="2004948" y="32131"/>
                </a:lnTo>
                <a:lnTo>
                  <a:pt x="1970107" y="8624"/>
                </a:lnTo>
                <a:lnTo>
                  <a:pt x="1927478" y="0"/>
                </a:lnTo>
                <a:close/>
              </a:path>
            </a:pathLst>
          </a:custGeom>
          <a:solidFill>
            <a:srgbClr val="EBF0D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9"/>
          <p:cNvSpPr/>
          <p:nvPr/>
        </p:nvSpPr>
        <p:spPr>
          <a:xfrm>
            <a:off x="3654552" y="3005327"/>
            <a:ext cx="2444496" cy="789432"/>
          </a:xfrm>
          <a:custGeom>
            <a:avLst/>
            <a:gdLst/>
            <a:ahLst/>
            <a:cxnLst/>
            <a:rect l="l" t="t" r="r" b="b"/>
            <a:pathLst>
              <a:path w="2037079" h="657860" extrusionOk="0">
                <a:moveTo>
                  <a:pt x="0" y="109601"/>
                </a:moveTo>
                <a:lnTo>
                  <a:pt x="8624" y="66972"/>
                </a:lnTo>
                <a:lnTo>
                  <a:pt x="32130" y="32131"/>
                </a:lnTo>
                <a:lnTo>
                  <a:pt x="66972" y="8624"/>
                </a:lnTo>
                <a:lnTo>
                  <a:pt x="109600" y="0"/>
                </a:lnTo>
                <a:lnTo>
                  <a:pt x="1927478" y="0"/>
                </a:lnTo>
                <a:lnTo>
                  <a:pt x="1970107" y="8624"/>
                </a:lnTo>
                <a:lnTo>
                  <a:pt x="2004948" y="32131"/>
                </a:lnTo>
                <a:lnTo>
                  <a:pt x="2028455" y="66972"/>
                </a:lnTo>
                <a:lnTo>
                  <a:pt x="2037079" y="109601"/>
                </a:lnTo>
                <a:lnTo>
                  <a:pt x="2037079" y="548259"/>
                </a:lnTo>
                <a:lnTo>
                  <a:pt x="2028455" y="590887"/>
                </a:lnTo>
                <a:lnTo>
                  <a:pt x="2004949" y="625729"/>
                </a:lnTo>
                <a:lnTo>
                  <a:pt x="1970107" y="649235"/>
                </a:lnTo>
                <a:lnTo>
                  <a:pt x="1927478" y="657860"/>
                </a:lnTo>
                <a:lnTo>
                  <a:pt x="109600" y="657860"/>
                </a:lnTo>
                <a:lnTo>
                  <a:pt x="66972" y="649235"/>
                </a:lnTo>
                <a:lnTo>
                  <a:pt x="32131" y="625729"/>
                </a:lnTo>
                <a:lnTo>
                  <a:pt x="8624" y="590887"/>
                </a:lnTo>
                <a:lnTo>
                  <a:pt x="0" y="548259"/>
                </a:lnTo>
                <a:lnTo>
                  <a:pt x="0" y="109601"/>
                </a:lnTo>
                <a:close/>
              </a:path>
            </a:pathLst>
          </a:custGeom>
          <a:noFill/>
          <a:ln w="25400" cap="flat" cmpd="sng">
            <a:solidFill>
              <a:srgbClr val="EBF0D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9"/>
          <p:cNvSpPr/>
          <p:nvPr/>
        </p:nvSpPr>
        <p:spPr>
          <a:xfrm>
            <a:off x="3654552" y="3883152"/>
            <a:ext cx="2438400" cy="804672"/>
          </a:xfrm>
          <a:custGeom>
            <a:avLst/>
            <a:gdLst/>
            <a:ahLst/>
            <a:cxnLst/>
            <a:rect l="l" t="t" r="r" b="b"/>
            <a:pathLst>
              <a:path w="2032000" h="670560" extrusionOk="0">
                <a:moveTo>
                  <a:pt x="1920239" y="0"/>
                </a:moveTo>
                <a:lnTo>
                  <a:pt x="111759" y="0"/>
                </a:lnTo>
                <a:lnTo>
                  <a:pt x="68258" y="8782"/>
                </a:lnTo>
                <a:lnTo>
                  <a:pt x="32734" y="32734"/>
                </a:lnTo>
                <a:lnTo>
                  <a:pt x="8782" y="68258"/>
                </a:lnTo>
                <a:lnTo>
                  <a:pt x="0" y="111759"/>
                </a:lnTo>
                <a:lnTo>
                  <a:pt x="0" y="558800"/>
                </a:lnTo>
                <a:lnTo>
                  <a:pt x="8782" y="602301"/>
                </a:lnTo>
                <a:lnTo>
                  <a:pt x="32734" y="637825"/>
                </a:lnTo>
                <a:lnTo>
                  <a:pt x="68258" y="661777"/>
                </a:lnTo>
                <a:lnTo>
                  <a:pt x="111759" y="670559"/>
                </a:lnTo>
                <a:lnTo>
                  <a:pt x="1920239" y="670559"/>
                </a:lnTo>
                <a:lnTo>
                  <a:pt x="1963741" y="661777"/>
                </a:lnTo>
                <a:lnTo>
                  <a:pt x="1999265" y="637825"/>
                </a:lnTo>
                <a:lnTo>
                  <a:pt x="2023217" y="602301"/>
                </a:lnTo>
                <a:lnTo>
                  <a:pt x="2032000" y="558800"/>
                </a:lnTo>
                <a:lnTo>
                  <a:pt x="2032000" y="111759"/>
                </a:lnTo>
                <a:lnTo>
                  <a:pt x="2023217" y="68258"/>
                </a:lnTo>
                <a:lnTo>
                  <a:pt x="1999265" y="32734"/>
                </a:lnTo>
                <a:lnTo>
                  <a:pt x="1963741" y="8782"/>
                </a:lnTo>
                <a:lnTo>
                  <a:pt x="1920239" y="0"/>
                </a:lnTo>
                <a:close/>
              </a:path>
            </a:pathLst>
          </a:custGeom>
          <a:solidFill>
            <a:srgbClr val="EBF0D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9"/>
          <p:cNvSpPr/>
          <p:nvPr/>
        </p:nvSpPr>
        <p:spPr>
          <a:xfrm>
            <a:off x="3654552" y="3883152"/>
            <a:ext cx="2438400" cy="804672"/>
          </a:xfrm>
          <a:custGeom>
            <a:avLst/>
            <a:gdLst/>
            <a:ahLst/>
            <a:cxnLst/>
            <a:rect l="l" t="t" r="r" b="b"/>
            <a:pathLst>
              <a:path w="2032000" h="670560" extrusionOk="0">
                <a:moveTo>
                  <a:pt x="0" y="111759"/>
                </a:moveTo>
                <a:lnTo>
                  <a:pt x="8782" y="68258"/>
                </a:lnTo>
                <a:lnTo>
                  <a:pt x="32734" y="32734"/>
                </a:lnTo>
                <a:lnTo>
                  <a:pt x="68258" y="8782"/>
                </a:lnTo>
                <a:lnTo>
                  <a:pt x="111759" y="0"/>
                </a:lnTo>
                <a:lnTo>
                  <a:pt x="1920239" y="0"/>
                </a:lnTo>
                <a:lnTo>
                  <a:pt x="1963741" y="8782"/>
                </a:lnTo>
                <a:lnTo>
                  <a:pt x="1999265" y="32734"/>
                </a:lnTo>
                <a:lnTo>
                  <a:pt x="2023217" y="68258"/>
                </a:lnTo>
                <a:lnTo>
                  <a:pt x="2032000" y="111759"/>
                </a:lnTo>
                <a:lnTo>
                  <a:pt x="2032000" y="558800"/>
                </a:lnTo>
                <a:lnTo>
                  <a:pt x="2023217" y="602301"/>
                </a:lnTo>
                <a:lnTo>
                  <a:pt x="1999265" y="637825"/>
                </a:lnTo>
                <a:lnTo>
                  <a:pt x="1963741" y="661777"/>
                </a:lnTo>
                <a:lnTo>
                  <a:pt x="1920239" y="670559"/>
                </a:lnTo>
                <a:lnTo>
                  <a:pt x="111759" y="670559"/>
                </a:lnTo>
                <a:lnTo>
                  <a:pt x="68258" y="661777"/>
                </a:lnTo>
                <a:lnTo>
                  <a:pt x="32734" y="637825"/>
                </a:lnTo>
                <a:lnTo>
                  <a:pt x="8782" y="602301"/>
                </a:lnTo>
                <a:lnTo>
                  <a:pt x="0" y="558800"/>
                </a:lnTo>
                <a:lnTo>
                  <a:pt x="0" y="111759"/>
                </a:lnTo>
                <a:close/>
              </a:path>
            </a:pathLst>
          </a:custGeom>
          <a:noFill/>
          <a:ln w="25400" cap="flat" cmpd="sng">
            <a:solidFill>
              <a:srgbClr val="EBF0D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9"/>
          <p:cNvSpPr/>
          <p:nvPr/>
        </p:nvSpPr>
        <p:spPr>
          <a:xfrm>
            <a:off x="3654552" y="4785361"/>
            <a:ext cx="2438400" cy="1030223"/>
          </a:xfrm>
          <a:custGeom>
            <a:avLst/>
            <a:gdLst/>
            <a:ahLst/>
            <a:cxnLst/>
            <a:rect l="l" t="t" r="r" b="b"/>
            <a:pathLst>
              <a:path w="2032000" h="858520" extrusionOk="0">
                <a:moveTo>
                  <a:pt x="1913254" y="0"/>
                </a:moveTo>
                <a:lnTo>
                  <a:pt x="118744" y="0"/>
                </a:lnTo>
                <a:lnTo>
                  <a:pt x="72544" y="9338"/>
                </a:lnTo>
                <a:lnTo>
                  <a:pt x="34797" y="34798"/>
                </a:lnTo>
                <a:lnTo>
                  <a:pt x="9338" y="72544"/>
                </a:lnTo>
                <a:lnTo>
                  <a:pt x="0" y="118744"/>
                </a:lnTo>
                <a:lnTo>
                  <a:pt x="0" y="739787"/>
                </a:lnTo>
                <a:lnTo>
                  <a:pt x="9338" y="786002"/>
                </a:lnTo>
                <a:lnTo>
                  <a:pt x="34798" y="823742"/>
                </a:lnTo>
                <a:lnTo>
                  <a:pt x="72544" y="849188"/>
                </a:lnTo>
                <a:lnTo>
                  <a:pt x="118744" y="858519"/>
                </a:lnTo>
                <a:lnTo>
                  <a:pt x="1913254" y="858519"/>
                </a:lnTo>
                <a:lnTo>
                  <a:pt x="1959455" y="849188"/>
                </a:lnTo>
                <a:lnTo>
                  <a:pt x="1997202" y="823742"/>
                </a:lnTo>
                <a:lnTo>
                  <a:pt x="2022661" y="786002"/>
                </a:lnTo>
                <a:lnTo>
                  <a:pt x="2032000" y="739787"/>
                </a:lnTo>
                <a:lnTo>
                  <a:pt x="2032000" y="118744"/>
                </a:lnTo>
                <a:lnTo>
                  <a:pt x="2022661" y="72544"/>
                </a:lnTo>
                <a:lnTo>
                  <a:pt x="1997202" y="34798"/>
                </a:lnTo>
                <a:lnTo>
                  <a:pt x="1959455" y="9338"/>
                </a:lnTo>
                <a:lnTo>
                  <a:pt x="1913254" y="0"/>
                </a:lnTo>
                <a:close/>
              </a:path>
            </a:pathLst>
          </a:custGeom>
          <a:solidFill>
            <a:srgbClr val="EBF0D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9"/>
          <p:cNvSpPr/>
          <p:nvPr/>
        </p:nvSpPr>
        <p:spPr>
          <a:xfrm>
            <a:off x="3654552" y="4785361"/>
            <a:ext cx="2438400" cy="1030223"/>
          </a:xfrm>
          <a:custGeom>
            <a:avLst/>
            <a:gdLst/>
            <a:ahLst/>
            <a:cxnLst/>
            <a:rect l="l" t="t" r="r" b="b"/>
            <a:pathLst>
              <a:path w="2032000" h="858520" extrusionOk="0">
                <a:moveTo>
                  <a:pt x="0" y="118744"/>
                </a:moveTo>
                <a:lnTo>
                  <a:pt x="9338" y="72544"/>
                </a:lnTo>
                <a:lnTo>
                  <a:pt x="34797" y="34798"/>
                </a:lnTo>
                <a:lnTo>
                  <a:pt x="72544" y="9338"/>
                </a:lnTo>
                <a:lnTo>
                  <a:pt x="118744" y="0"/>
                </a:lnTo>
                <a:lnTo>
                  <a:pt x="1913254" y="0"/>
                </a:lnTo>
                <a:lnTo>
                  <a:pt x="1959455" y="9338"/>
                </a:lnTo>
                <a:lnTo>
                  <a:pt x="1997202" y="34797"/>
                </a:lnTo>
                <a:lnTo>
                  <a:pt x="2022661" y="72544"/>
                </a:lnTo>
                <a:lnTo>
                  <a:pt x="2032000" y="118744"/>
                </a:lnTo>
                <a:lnTo>
                  <a:pt x="2032000" y="739787"/>
                </a:lnTo>
                <a:lnTo>
                  <a:pt x="2022661" y="786002"/>
                </a:lnTo>
                <a:lnTo>
                  <a:pt x="1997202" y="823742"/>
                </a:lnTo>
                <a:lnTo>
                  <a:pt x="1959455" y="849188"/>
                </a:lnTo>
                <a:lnTo>
                  <a:pt x="1913254" y="858519"/>
                </a:lnTo>
                <a:lnTo>
                  <a:pt x="118744" y="858519"/>
                </a:lnTo>
                <a:lnTo>
                  <a:pt x="72544" y="849188"/>
                </a:lnTo>
                <a:lnTo>
                  <a:pt x="34798" y="823742"/>
                </a:lnTo>
                <a:lnTo>
                  <a:pt x="9338" y="786002"/>
                </a:lnTo>
                <a:lnTo>
                  <a:pt x="0" y="739787"/>
                </a:lnTo>
                <a:lnTo>
                  <a:pt x="0" y="118744"/>
                </a:lnTo>
                <a:close/>
              </a:path>
            </a:pathLst>
          </a:custGeom>
          <a:noFill/>
          <a:ln w="25400" cap="flat" cmpd="sng">
            <a:solidFill>
              <a:srgbClr val="EBF0D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9"/>
          <p:cNvSpPr txBox="1"/>
          <p:nvPr/>
        </p:nvSpPr>
        <p:spPr>
          <a:xfrm>
            <a:off x="3681984" y="4788255"/>
            <a:ext cx="2382012" cy="810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930" rIns="0" bIns="0" anchor="t" anchorCtr="0">
            <a:spAutoFit/>
          </a:bodyPr>
          <a:lstStyle/>
          <a:p>
            <a:pPr marL="14478" marR="6096" algn="ctr">
              <a:lnSpc>
                <a:spcPct val="107600"/>
              </a:lnSpc>
            </a:pPr>
            <a:r>
              <a:rPr lang="en-US" sz="1200" b="1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Educación para el </a:t>
            </a:r>
            <a:r>
              <a:rPr lang="en-US" sz="1200" b="1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Futuro</a:t>
            </a:r>
            <a:r>
              <a:rPr lang="en-US" sz="1200" b="1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: </a:t>
            </a:r>
            <a:r>
              <a:rPr lang="en-US" sz="1200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Exaltación</a:t>
            </a:r>
            <a:r>
              <a:rPr lang="en-US" sz="1200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y  </a:t>
            </a:r>
            <a:r>
              <a:rPr lang="en-US" sz="1200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Fomento</a:t>
            </a:r>
            <a:r>
              <a:rPr lang="en-US" sz="1200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a </a:t>
            </a:r>
            <a:r>
              <a:rPr lang="en-US" sz="1200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Excelencia</a:t>
            </a:r>
            <a:r>
              <a:rPr lang="en-US" sz="1200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1200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Docente</a:t>
            </a:r>
            <a:r>
              <a:rPr lang="en-US" sz="1200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, </a:t>
            </a:r>
            <a:r>
              <a:rPr lang="en-US" sz="1200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Proyectos</a:t>
            </a:r>
            <a:r>
              <a:rPr lang="en-US" sz="1200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 </a:t>
            </a:r>
            <a:r>
              <a:rPr lang="en-US" sz="1200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Educativos</a:t>
            </a:r>
            <a:r>
              <a:rPr lang="en-US" sz="1200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1200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Transversales</a:t>
            </a:r>
            <a:r>
              <a:rPr lang="en-US" sz="1200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. 2 </a:t>
            </a:r>
            <a:r>
              <a:rPr lang="en-US" sz="1200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nuevos</a:t>
            </a:r>
            <a:endParaRPr sz="120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40" name="Google Shape;340;p9"/>
          <p:cNvSpPr txBox="1"/>
          <p:nvPr/>
        </p:nvSpPr>
        <p:spPr>
          <a:xfrm>
            <a:off x="3681984" y="5376671"/>
            <a:ext cx="2383536" cy="41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557021" marR="6096" indent="-542544">
              <a:lnSpc>
                <a:spcPct val="106700"/>
              </a:lnSpc>
            </a:pPr>
            <a:r>
              <a:rPr lang="en-US" sz="120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Programas Técnicos y Estudio Factibilidad  Oferta Estatal Superior</a:t>
            </a:r>
            <a:endParaRPr sz="12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41" name="Google Shape;341;p9"/>
          <p:cNvSpPr/>
          <p:nvPr/>
        </p:nvSpPr>
        <p:spPr>
          <a:xfrm>
            <a:off x="7214615" y="1374647"/>
            <a:ext cx="1688592" cy="451104"/>
          </a:xfrm>
          <a:custGeom>
            <a:avLst/>
            <a:gdLst/>
            <a:ahLst/>
            <a:cxnLst/>
            <a:rect l="l" t="t" r="r" b="b"/>
            <a:pathLst>
              <a:path w="1407159" h="375919" extrusionOk="0">
                <a:moveTo>
                  <a:pt x="1344549" y="0"/>
                </a:moveTo>
                <a:lnTo>
                  <a:pt x="62611" y="0"/>
                </a:lnTo>
                <a:lnTo>
                  <a:pt x="38254" y="4925"/>
                </a:lnTo>
                <a:lnTo>
                  <a:pt x="18351" y="18351"/>
                </a:lnTo>
                <a:lnTo>
                  <a:pt x="4925" y="38254"/>
                </a:lnTo>
                <a:lnTo>
                  <a:pt x="0" y="62611"/>
                </a:lnTo>
                <a:lnTo>
                  <a:pt x="0" y="313309"/>
                </a:lnTo>
                <a:lnTo>
                  <a:pt x="4925" y="337665"/>
                </a:lnTo>
                <a:lnTo>
                  <a:pt x="18351" y="357568"/>
                </a:lnTo>
                <a:lnTo>
                  <a:pt x="38254" y="370994"/>
                </a:lnTo>
                <a:lnTo>
                  <a:pt x="62611" y="375920"/>
                </a:lnTo>
                <a:lnTo>
                  <a:pt x="1344549" y="375920"/>
                </a:lnTo>
                <a:lnTo>
                  <a:pt x="1368905" y="370994"/>
                </a:lnTo>
                <a:lnTo>
                  <a:pt x="1388808" y="357568"/>
                </a:lnTo>
                <a:lnTo>
                  <a:pt x="1402234" y="337665"/>
                </a:lnTo>
                <a:lnTo>
                  <a:pt x="1407160" y="313309"/>
                </a:lnTo>
                <a:lnTo>
                  <a:pt x="1407160" y="62611"/>
                </a:lnTo>
                <a:lnTo>
                  <a:pt x="1402234" y="38254"/>
                </a:lnTo>
                <a:lnTo>
                  <a:pt x="1388808" y="18351"/>
                </a:lnTo>
                <a:lnTo>
                  <a:pt x="1368905" y="4925"/>
                </a:lnTo>
                <a:lnTo>
                  <a:pt x="1344549" y="0"/>
                </a:lnTo>
                <a:close/>
              </a:path>
            </a:pathLst>
          </a:custGeom>
          <a:solidFill>
            <a:srgbClr val="7E7E7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9"/>
          <p:cNvSpPr/>
          <p:nvPr/>
        </p:nvSpPr>
        <p:spPr>
          <a:xfrm>
            <a:off x="7214615" y="1374647"/>
            <a:ext cx="1688592" cy="451104"/>
          </a:xfrm>
          <a:custGeom>
            <a:avLst/>
            <a:gdLst/>
            <a:ahLst/>
            <a:cxnLst/>
            <a:rect l="l" t="t" r="r" b="b"/>
            <a:pathLst>
              <a:path w="1407159" h="375919" extrusionOk="0">
                <a:moveTo>
                  <a:pt x="0" y="62611"/>
                </a:moveTo>
                <a:lnTo>
                  <a:pt x="4925" y="38254"/>
                </a:lnTo>
                <a:lnTo>
                  <a:pt x="18351" y="18351"/>
                </a:lnTo>
                <a:lnTo>
                  <a:pt x="38254" y="4925"/>
                </a:lnTo>
                <a:lnTo>
                  <a:pt x="62611" y="0"/>
                </a:lnTo>
                <a:lnTo>
                  <a:pt x="1344549" y="0"/>
                </a:lnTo>
                <a:lnTo>
                  <a:pt x="1368905" y="4925"/>
                </a:lnTo>
                <a:lnTo>
                  <a:pt x="1388808" y="18351"/>
                </a:lnTo>
                <a:lnTo>
                  <a:pt x="1402234" y="38254"/>
                </a:lnTo>
                <a:lnTo>
                  <a:pt x="1407160" y="62611"/>
                </a:lnTo>
                <a:lnTo>
                  <a:pt x="1407160" y="313309"/>
                </a:lnTo>
                <a:lnTo>
                  <a:pt x="1402234" y="337665"/>
                </a:lnTo>
                <a:lnTo>
                  <a:pt x="1388808" y="357568"/>
                </a:lnTo>
                <a:lnTo>
                  <a:pt x="1368905" y="370994"/>
                </a:lnTo>
                <a:lnTo>
                  <a:pt x="1344549" y="375920"/>
                </a:lnTo>
                <a:lnTo>
                  <a:pt x="62611" y="375920"/>
                </a:lnTo>
                <a:lnTo>
                  <a:pt x="38254" y="370994"/>
                </a:lnTo>
                <a:lnTo>
                  <a:pt x="18351" y="357568"/>
                </a:lnTo>
                <a:lnTo>
                  <a:pt x="4925" y="337665"/>
                </a:lnTo>
                <a:lnTo>
                  <a:pt x="0" y="313309"/>
                </a:lnTo>
                <a:lnTo>
                  <a:pt x="0" y="62611"/>
                </a:lnTo>
                <a:close/>
              </a:path>
            </a:pathLst>
          </a:custGeom>
          <a:noFill/>
          <a:ln w="25400" cap="flat" cmpd="sng">
            <a:solidFill>
              <a:srgbClr val="7E7E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9"/>
          <p:cNvSpPr txBox="1"/>
          <p:nvPr/>
        </p:nvSpPr>
        <p:spPr>
          <a:xfrm>
            <a:off x="7269784" y="1356477"/>
            <a:ext cx="1580388" cy="450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1230" rIns="0" bIns="0" anchor="t" anchorCtr="0">
            <a:spAutoFit/>
          </a:bodyPr>
          <a:lstStyle/>
          <a:p>
            <a:pPr algn="ctr"/>
            <a:r>
              <a:rPr lang="en-US" sz="1320" b="1" dirty="0" err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Cultura</a:t>
            </a:r>
            <a:r>
              <a:rPr lang="en-US" sz="1320" b="1" dirty="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1320" b="1" dirty="0" err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Ciudadana</a:t>
            </a:r>
            <a:r>
              <a:rPr lang="en-US" sz="1320" b="1" dirty="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 para</a:t>
            </a:r>
            <a:endParaRPr sz="132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algn="ctr">
              <a:spcBef>
                <a:spcPts val="120"/>
              </a:spcBef>
            </a:pPr>
            <a:r>
              <a:rPr lang="en-US" sz="1320" b="1" dirty="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el </a:t>
            </a:r>
            <a:r>
              <a:rPr lang="en-US" sz="1320" b="1" dirty="0" err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Progreso</a:t>
            </a:r>
            <a:endParaRPr sz="132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44" name="Google Shape;344;p9"/>
          <p:cNvSpPr/>
          <p:nvPr/>
        </p:nvSpPr>
        <p:spPr>
          <a:xfrm>
            <a:off x="886968" y="2694432"/>
            <a:ext cx="1615440" cy="454152"/>
          </a:xfrm>
          <a:custGeom>
            <a:avLst/>
            <a:gdLst/>
            <a:ahLst/>
            <a:cxnLst/>
            <a:rect l="l" t="t" r="r" b="b"/>
            <a:pathLst>
              <a:path w="1346200" h="378460" extrusionOk="0">
                <a:moveTo>
                  <a:pt x="1283081" y="0"/>
                </a:moveTo>
                <a:lnTo>
                  <a:pt x="63080" y="0"/>
                </a:lnTo>
                <a:lnTo>
                  <a:pt x="38528" y="4951"/>
                </a:lnTo>
                <a:lnTo>
                  <a:pt x="18476" y="18462"/>
                </a:lnTo>
                <a:lnTo>
                  <a:pt x="4957" y="38522"/>
                </a:lnTo>
                <a:lnTo>
                  <a:pt x="0" y="63118"/>
                </a:lnTo>
                <a:lnTo>
                  <a:pt x="0" y="315340"/>
                </a:lnTo>
                <a:lnTo>
                  <a:pt x="4957" y="339937"/>
                </a:lnTo>
                <a:lnTo>
                  <a:pt x="18476" y="359997"/>
                </a:lnTo>
                <a:lnTo>
                  <a:pt x="38528" y="373508"/>
                </a:lnTo>
                <a:lnTo>
                  <a:pt x="63080" y="378459"/>
                </a:lnTo>
                <a:lnTo>
                  <a:pt x="1283081" y="378459"/>
                </a:lnTo>
                <a:lnTo>
                  <a:pt x="1307677" y="373508"/>
                </a:lnTo>
                <a:lnTo>
                  <a:pt x="1327737" y="359997"/>
                </a:lnTo>
                <a:lnTo>
                  <a:pt x="1341248" y="339937"/>
                </a:lnTo>
                <a:lnTo>
                  <a:pt x="1346200" y="315340"/>
                </a:lnTo>
                <a:lnTo>
                  <a:pt x="1346200" y="63118"/>
                </a:lnTo>
                <a:lnTo>
                  <a:pt x="1341248" y="38522"/>
                </a:lnTo>
                <a:lnTo>
                  <a:pt x="1327737" y="18462"/>
                </a:lnTo>
                <a:lnTo>
                  <a:pt x="1307677" y="4951"/>
                </a:lnTo>
                <a:lnTo>
                  <a:pt x="1283081" y="0"/>
                </a:lnTo>
                <a:close/>
              </a:path>
            </a:pathLst>
          </a:custGeom>
          <a:solidFill>
            <a:srgbClr val="7E7E7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9"/>
          <p:cNvSpPr/>
          <p:nvPr/>
        </p:nvSpPr>
        <p:spPr>
          <a:xfrm>
            <a:off x="886968" y="2694432"/>
            <a:ext cx="1615440" cy="454152"/>
          </a:xfrm>
          <a:custGeom>
            <a:avLst/>
            <a:gdLst/>
            <a:ahLst/>
            <a:cxnLst/>
            <a:rect l="l" t="t" r="r" b="b"/>
            <a:pathLst>
              <a:path w="1346200" h="378460" extrusionOk="0">
                <a:moveTo>
                  <a:pt x="0" y="63118"/>
                </a:moveTo>
                <a:lnTo>
                  <a:pt x="4957" y="38522"/>
                </a:lnTo>
                <a:lnTo>
                  <a:pt x="18476" y="18462"/>
                </a:lnTo>
                <a:lnTo>
                  <a:pt x="38528" y="4951"/>
                </a:lnTo>
                <a:lnTo>
                  <a:pt x="63080" y="0"/>
                </a:lnTo>
                <a:lnTo>
                  <a:pt x="1283081" y="0"/>
                </a:lnTo>
                <a:lnTo>
                  <a:pt x="1307677" y="4951"/>
                </a:lnTo>
                <a:lnTo>
                  <a:pt x="1327737" y="18462"/>
                </a:lnTo>
                <a:lnTo>
                  <a:pt x="1341248" y="38522"/>
                </a:lnTo>
                <a:lnTo>
                  <a:pt x="1346200" y="63118"/>
                </a:lnTo>
                <a:lnTo>
                  <a:pt x="1346200" y="315340"/>
                </a:lnTo>
                <a:lnTo>
                  <a:pt x="1341248" y="339937"/>
                </a:lnTo>
                <a:lnTo>
                  <a:pt x="1327737" y="359997"/>
                </a:lnTo>
                <a:lnTo>
                  <a:pt x="1307677" y="373508"/>
                </a:lnTo>
                <a:lnTo>
                  <a:pt x="1283081" y="378459"/>
                </a:lnTo>
                <a:lnTo>
                  <a:pt x="63080" y="378459"/>
                </a:lnTo>
                <a:lnTo>
                  <a:pt x="38528" y="373508"/>
                </a:lnTo>
                <a:lnTo>
                  <a:pt x="18476" y="359997"/>
                </a:lnTo>
                <a:lnTo>
                  <a:pt x="4957" y="339937"/>
                </a:lnTo>
                <a:lnTo>
                  <a:pt x="0" y="315340"/>
                </a:lnTo>
                <a:lnTo>
                  <a:pt x="0" y="63118"/>
                </a:lnTo>
                <a:close/>
              </a:path>
            </a:pathLst>
          </a:custGeom>
          <a:noFill/>
          <a:ln w="25400" cap="flat" cmpd="sng">
            <a:solidFill>
              <a:srgbClr val="7E7E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9"/>
          <p:cNvSpPr txBox="1"/>
          <p:nvPr/>
        </p:nvSpPr>
        <p:spPr>
          <a:xfrm>
            <a:off x="1153287" y="2678886"/>
            <a:ext cx="1076706" cy="45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28015" marR="6096" indent="-112775">
              <a:lnSpc>
                <a:spcPct val="107600"/>
              </a:lnSpc>
            </a:pPr>
            <a:r>
              <a:rPr lang="en-US" sz="132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Inclusión Social  Participativa</a:t>
            </a:r>
            <a:endParaRPr sz="132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47" name="Google Shape;347;p9"/>
          <p:cNvSpPr/>
          <p:nvPr/>
        </p:nvSpPr>
        <p:spPr>
          <a:xfrm>
            <a:off x="4581144" y="1575816"/>
            <a:ext cx="1685544" cy="454152"/>
          </a:xfrm>
          <a:custGeom>
            <a:avLst/>
            <a:gdLst/>
            <a:ahLst/>
            <a:cxnLst/>
            <a:rect l="l" t="t" r="r" b="b"/>
            <a:pathLst>
              <a:path w="1404620" h="378460" extrusionOk="0">
                <a:moveTo>
                  <a:pt x="1341501" y="0"/>
                </a:moveTo>
                <a:lnTo>
                  <a:pt x="63118" y="0"/>
                </a:lnTo>
                <a:lnTo>
                  <a:pt x="38522" y="4951"/>
                </a:lnTo>
                <a:lnTo>
                  <a:pt x="18462" y="18462"/>
                </a:lnTo>
                <a:lnTo>
                  <a:pt x="4951" y="38522"/>
                </a:lnTo>
                <a:lnTo>
                  <a:pt x="0" y="63119"/>
                </a:lnTo>
                <a:lnTo>
                  <a:pt x="0" y="315341"/>
                </a:lnTo>
                <a:lnTo>
                  <a:pt x="4951" y="339937"/>
                </a:lnTo>
                <a:lnTo>
                  <a:pt x="18462" y="359997"/>
                </a:lnTo>
                <a:lnTo>
                  <a:pt x="38522" y="373508"/>
                </a:lnTo>
                <a:lnTo>
                  <a:pt x="63118" y="378460"/>
                </a:lnTo>
                <a:lnTo>
                  <a:pt x="1341501" y="378460"/>
                </a:lnTo>
                <a:lnTo>
                  <a:pt x="1366097" y="373508"/>
                </a:lnTo>
                <a:lnTo>
                  <a:pt x="1386157" y="359997"/>
                </a:lnTo>
                <a:lnTo>
                  <a:pt x="1399668" y="339937"/>
                </a:lnTo>
                <a:lnTo>
                  <a:pt x="1404619" y="315341"/>
                </a:lnTo>
                <a:lnTo>
                  <a:pt x="1404619" y="63119"/>
                </a:lnTo>
                <a:lnTo>
                  <a:pt x="1399668" y="38522"/>
                </a:lnTo>
                <a:lnTo>
                  <a:pt x="1386157" y="18462"/>
                </a:lnTo>
                <a:lnTo>
                  <a:pt x="1366097" y="4951"/>
                </a:lnTo>
                <a:lnTo>
                  <a:pt x="1341501" y="0"/>
                </a:lnTo>
                <a:close/>
              </a:path>
            </a:pathLst>
          </a:custGeom>
          <a:solidFill>
            <a:srgbClr val="7E7E7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9"/>
          <p:cNvSpPr/>
          <p:nvPr/>
        </p:nvSpPr>
        <p:spPr>
          <a:xfrm>
            <a:off x="4581144" y="1575816"/>
            <a:ext cx="1685544" cy="454152"/>
          </a:xfrm>
          <a:custGeom>
            <a:avLst/>
            <a:gdLst/>
            <a:ahLst/>
            <a:cxnLst/>
            <a:rect l="l" t="t" r="r" b="b"/>
            <a:pathLst>
              <a:path w="1404620" h="378460" extrusionOk="0">
                <a:moveTo>
                  <a:pt x="0" y="63119"/>
                </a:moveTo>
                <a:lnTo>
                  <a:pt x="4951" y="38522"/>
                </a:lnTo>
                <a:lnTo>
                  <a:pt x="18462" y="18462"/>
                </a:lnTo>
                <a:lnTo>
                  <a:pt x="38522" y="4951"/>
                </a:lnTo>
                <a:lnTo>
                  <a:pt x="63118" y="0"/>
                </a:lnTo>
                <a:lnTo>
                  <a:pt x="1341501" y="0"/>
                </a:lnTo>
                <a:lnTo>
                  <a:pt x="1366097" y="4951"/>
                </a:lnTo>
                <a:lnTo>
                  <a:pt x="1386157" y="18462"/>
                </a:lnTo>
                <a:lnTo>
                  <a:pt x="1399668" y="38522"/>
                </a:lnTo>
                <a:lnTo>
                  <a:pt x="1404619" y="63119"/>
                </a:lnTo>
                <a:lnTo>
                  <a:pt x="1404619" y="315341"/>
                </a:lnTo>
                <a:lnTo>
                  <a:pt x="1399668" y="339937"/>
                </a:lnTo>
                <a:lnTo>
                  <a:pt x="1386157" y="359997"/>
                </a:lnTo>
                <a:lnTo>
                  <a:pt x="1366097" y="373508"/>
                </a:lnTo>
                <a:lnTo>
                  <a:pt x="1341501" y="378460"/>
                </a:lnTo>
                <a:lnTo>
                  <a:pt x="63118" y="378460"/>
                </a:lnTo>
                <a:lnTo>
                  <a:pt x="38522" y="373508"/>
                </a:lnTo>
                <a:lnTo>
                  <a:pt x="18462" y="359997"/>
                </a:lnTo>
                <a:lnTo>
                  <a:pt x="4951" y="339937"/>
                </a:lnTo>
                <a:lnTo>
                  <a:pt x="0" y="315341"/>
                </a:lnTo>
                <a:lnTo>
                  <a:pt x="0" y="63119"/>
                </a:lnTo>
                <a:close/>
              </a:path>
            </a:pathLst>
          </a:custGeom>
          <a:noFill/>
          <a:ln w="25400" cap="flat" cmpd="sng">
            <a:solidFill>
              <a:srgbClr val="7E7E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9"/>
          <p:cNvSpPr txBox="1"/>
          <p:nvPr/>
        </p:nvSpPr>
        <p:spPr>
          <a:xfrm>
            <a:off x="4646675" y="1559967"/>
            <a:ext cx="1552194" cy="45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445008" marR="6096" indent="-430530">
              <a:lnSpc>
                <a:spcPct val="107700"/>
              </a:lnSpc>
            </a:pPr>
            <a:r>
              <a:rPr lang="en-US" sz="1320" b="1" dirty="0" err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Pacto</a:t>
            </a:r>
            <a:r>
              <a:rPr lang="en-US" sz="1320" b="1" dirty="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1320" b="1" dirty="0" err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por</a:t>
            </a:r>
            <a:r>
              <a:rPr lang="en-US" sz="1320" b="1" dirty="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 la Educación  </a:t>
            </a:r>
            <a:r>
              <a:rPr lang="en-US" sz="1320" b="1" dirty="0" err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en</a:t>
            </a:r>
            <a:r>
              <a:rPr lang="en-US" sz="1320" b="1" dirty="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1320" b="1" dirty="0" err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Yumbo</a:t>
            </a:r>
            <a:endParaRPr sz="132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50" name="Google Shape;350;p9"/>
          <p:cNvSpPr/>
          <p:nvPr/>
        </p:nvSpPr>
        <p:spPr>
          <a:xfrm>
            <a:off x="4587240" y="1112520"/>
            <a:ext cx="1865376" cy="289560"/>
          </a:xfrm>
          <a:custGeom>
            <a:avLst/>
            <a:gdLst/>
            <a:ahLst/>
            <a:cxnLst/>
            <a:rect l="l" t="t" r="r" b="b"/>
            <a:pathLst>
              <a:path w="1554479" h="241300" extrusionOk="0">
                <a:moveTo>
                  <a:pt x="1514221" y="0"/>
                </a:moveTo>
                <a:lnTo>
                  <a:pt x="40259" y="0"/>
                </a:lnTo>
                <a:lnTo>
                  <a:pt x="24592" y="3165"/>
                </a:lnTo>
                <a:lnTo>
                  <a:pt x="11795" y="11795"/>
                </a:lnTo>
                <a:lnTo>
                  <a:pt x="3165" y="24592"/>
                </a:lnTo>
                <a:lnTo>
                  <a:pt x="0" y="40259"/>
                </a:lnTo>
                <a:lnTo>
                  <a:pt x="0" y="201040"/>
                </a:lnTo>
                <a:lnTo>
                  <a:pt x="3165" y="216707"/>
                </a:lnTo>
                <a:lnTo>
                  <a:pt x="11795" y="229504"/>
                </a:lnTo>
                <a:lnTo>
                  <a:pt x="24592" y="238134"/>
                </a:lnTo>
                <a:lnTo>
                  <a:pt x="40259" y="241300"/>
                </a:lnTo>
                <a:lnTo>
                  <a:pt x="1514221" y="241300"/>
                </a:lnTo>
                <a:lnTo>
                  <a:pt x="1529887" y="238134"/>
                </a:lnTo>
                <a:lnTo>
                  <a:pt x="1542684" y="229504"/>
                </a:lnTo>
                <a:lnTo>
                  <a:pt x="1551314" y="216707"/>
                </a:lnTo>
                <a:lnTo>
                  <a:pt x="1554479" y="201040"/>
                </a:lnTo>
                <a:lnTo>
                  <a:pt x="1554479" y="40259"/>
                </a:lnTo>
                <a:lnTo>
                  <a:pt x="1551314" y="24592"/>
                </a:lnTo>
                <a:lnTo>
                  <a:pt x="1542684" y="11795"/>
                </a:lnTo>
                <a:lnTo>
                  <a:pt x="1529887" y="3165"/>
                </a:lnTo>
                <a:lnTo>
                  <a:pt x="1514221" y="0"/>
                </a:lnTo>
                <a:close/>
              </a:path>
            </a:pathLst>
          </a:custGeom>
          <a:solidFill>
            <a:srgbClr val="001F5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9"/>
          <p:cNvSpPr/>
          <p:nvPr/>
        </p:nvSpPr>
        <p:spPr>
          <a:xfrm>
            <a:off x="4587240" y="1112520"/>
            <a:ext cx="1865376" cy="289560"/>
          </a:xfrm>
          <a:custGeom>
            <a:avLst/>
            <a:gdLst/>
            <a:ahLst/>
            <a:cxnLst/>
            <a:rect l="l" t="t" r="r" b="b"/>
            <a:pathLst>
              <a:path w="1554479" h="241300" extrusionOk="0">
                <a:moveTo>
                  <a:pt x="0" y="40259"/>
                </a:moveTo>
                <a:lnTo>
                  <a:pt x="3165" y="24592"/>
                </a:lnTo>
                <a:lnTo>
                  <a:pt x="11795" y="11795"/>
                </a:lnTo>
                <a:lnTo>
                  <a:pt x="24592" y="3165"/>
                </a:lnTo>
                <a:lnTo>
                  <a:pt x="40259" y="0"/>
                </a:lnTo>
                <a:lnTo>
                  <a:pt x="1514221" y="0"/>
                </a:lnTo>
                <a:lnTo>
                  <a:pt x="1529887" y="3165"/>
                </a:lnTo>
                <a:lnTo>
                  <a:pt x="1542684" y="11795"/>
                </a:lnTo>
                <a:lnTo>
                  <a:pt x="1551314" y="24592"/>
                </a:lnTo>
                <a:lnTo>
                  <a:pt x="1554479" y="40259"/>
                </a:lnTo>
                <a:lnTo>
                  <a:pt x="1554479" y="201040"/>
                </a:lnTo>
                <a:lnTo>
                  <a:pt x="1551314" y="216707"/>
                </a:lnTo>
                <a:lnTo>
                  <a:pt x="1542684" y="229504"/>
                </a:lnTo>
                <a:lnTo>
                  <a:pt x="1529887" y="238134"/>
                </a:lnTo>
                <a:lnTo>
                  <a:pt x="1514221" y="241300"/>
                </a:lnTo>
                <a:lnTo>
                  <a:pt x="40259" y="241300"/>
                </a:lnTo>
                <a:lnTo>
                  <a:pt x="24592" y="238134"/>
                </a:lnTo>
                <a:lnTo>
                  <a:pt x="11795" y="229504"/>
                </a:lnTo>
                <a:lnTo>
                  <a:pt x="3165" y="216707"/>
                </a:lnTo>
                <a:lnTo>
                  <a:pt x="0" y="201040"/>
                </a:lnTo>
                <a:lnTo>
                  <a:pt x="0" y="40259"/>
                </a:lnTo>
                <a:close/>
              </a:path>
            </a:pathLst>
          </a:custGeom>
          <a:noFill/>
          <a:ln w="25400" cap="flat" cmpd="sng">
            <a:solidFill>
              <a:srgbClr val="001F5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9"/>
          <p:cNvSpPr txBox="1"/>
          <p:nvPr/>
        </p:nvSpPr>
        <p:spPr>
          <a:xfrm>
            <a:off x="4719523" y="1106425"/>
            <a:ext cx="1605534" cy="532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68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YUMBO EDUCADO</a:t>
            </a:r>
            <a:endParaRPr sz="168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53" name="Google Shape;353;p9"/>
          <p:cNvSpPr/>
          <p:nvPr/>
        </p:nvSpPr>
        <p:spPr>
          <a:xfrm>
            <a:off x="893064" y="1359407"/>
            <a:ext cx="1615440" cy="454152"/>
          </a:xfrm>
          <a:custGeom>
            <a:avLst/>
            <a:gdLst/>
            <a:ahLst/>
            <a:cxnLst/>
            <a:rect l="l" t="t" r="r" b="b"/>
            <a:pathLst>
              <a:path w="1346200" h="378459" extrusionOk="0">
                <a:moveTo>
                  <a:pt x="1283081" y="0"/>
                </a:moveTo>
                <a:lnTo>
                  <a:pt x="63080" y="0"/>
                </a:lnTo>
                <a:lnTo>
                  <a:pt x="38528" y="4951"/>
                </a:lnTo>
                <a:lnTo>
                  <a:pt x="18476" y="18462"/>
                </a:lnTo>
                <a:lnTo>
                  <a:pt x="4957" y="38522"/>
                </a:lnTo>
                <a:lnTo>
                  <a:pt x="0" y="63119"/>
                </a:lnTo>
                <a:lnTo>
                  <a:pt x="0" y="315340"/>
                </a:lnTo>
                <a:lnTo>
                  <a:pt x="4957" y="339937"/>
                </a:lnTo>
                <a:lnTo>
                  <a:pt x="18476" y="359997"/>
                </a:lnTo>
                <a:lnTo>
                  <a:pt x="38528" y="373508"/>
                </a:lnTo>
                <a:lnTo>
                  <a:pt x="63080" y="378460"/>
                </a:lnTo>
                <a:lnTo>
                  <a:pt x="1283081" y="378460"/>
                </a:lnTo>
                <a:lnTo>
                  <a:pt x="1307677" y="373508"/>
                </a:lnTo>
                <a:lnTo>
                  <a:pt x="1327737" y="359997"/>
                </a:lnTo>
                <a:lnTo>
                  <a:pt x="1341248" y="339937"/>
                </a:lnTo>
                <a:lnTo>
                  <a:pt x="1346200" y="315340"/>
                </a:lnTo>
                <a:lnTo>
                  <a:pt x="1346200" y="63119"/>
                </a:lnTo>
                <a:lnTo>
                  <a:pt x="1341248" y="38522"/>
                </a:lnTo>
                <a:lnTo>
                  <a:pt x="1327737" y="18462"/>
                </a:lnTo>
                <a:lnTo>
                  <a:pt x="1307677" y="4951"/>
                </a:lnTo>
                <a:lnTo>
                  <a:pt x="1283081" y="0"/>
                </a:lnTo>
                <a:close/>
              </a:path>
            </a:pathLst>
          </a:custGeom>
          <a:solidFill>
            <a:srgbClr val="7E7E7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9"/>
          <p:cNvSpPr/>
          <p:nvPr/>
        </p:nvSpPr>
        <p:spPr>
          <a:xfrm>
            <a:off x="893064" y="1359407"/>
            <a:ext cx="1615440" cy="454152"/>
          </a:xfrm>
          <a:custGeom>
            <a:avLst/>
            <a:gdLst/>
            <a:ahLst/>
            <a:cxnLst/>
            <a:rect l="l" t="t" r="r" b="b"/>
            <a:pathLst>
              <a:path w="1346200" h="378459" extrusionOk="0">
                <a:moveTo>
                  <a:pt x="0" y="63119"/>
                </a:moveTo>
                <a:lnTo>
                  <a:pt x="4957" y="38522"/>
                </a:lnTo>
                <a:lnTo>
                  <a:pt x="18476" y="18462"/>
                </a:lnTo>
                <a:lnTo>
                  <a:pt x="38528" y="4951"/>
                </a:lnTo>
                <a:lnTo>
                  <a:pt x="63080" y="0"/>
                </a:lnTo>
                <a:lnTo>
                  <a:pt x="1283081" y="0"/>
                </a:lnTo>
                <a:lnTo>
                  <a:pt x="1307677" y="4951"/>
                </a:lnTo>
                <a:lnTo>
                  <a:pt x="1327737" y="18462"/>
                </a:lnTo>
                <a:lnTo>
                  <a:pt x="1341248" y="38522"/>
                </a:lnTo>
                <a:lnTo>
                  <a:pt x="1346200" y="63119"/>
                </a:lnTo>
                <a:lnTo>
                  <a:pt x="1346200" y="315340"/>
                </a:lnTo>
                <a:lnTo>
                  <a:pt x="1341248" y="339937"/>
                </a:lnTo>
                <a:lnTo>
                  <a:pt x="1327737" y="359997"/>
                </a:lnTo>
                <a:lnTo>
                  <a:pt x="1307677" y="373508"/>
                </a:lnTo>
                <a:lnTo>
                  <a:pt x="1283081" y="378460"/>
                </a:lnTo>
                <a:lnTo>
                  <a:pt x="63080" y="378460"/>
                </a:lnTo>
                <a:lnTo>
                  <a:pt x="38528" y="373508"/>
                </a:lnTo>
                <a:lnTo>
                  <a:pt x="18476" y="359997"/>
                </a:lnTo>
                <a:lnTo>
                  <a:pt x="4957" y="339937"/>
                </a:lnTo>
                <a:lnTo>
                  <a:pt x="0" y="315340"/>
                </a:lnTo>
                <a:lnTo>
                  <a:pt x="0" y="63119"/>
                </a:lnTo>
                <a:close/>
              </a:path>
            </a:pathLst>
          </a:custGeom>
          <a:noFill/>
          <a:ln w="25400" cap="flat" cmpd="sng">
            <a:solidFill>
              <a:srgbClr val="7E7E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9"/>
          <p:cNvSpPr txBox="1"/>
          <p:nvPr/>
        </p:nvSpPr>
        <p:spPr>
          <a:xfrm>
            <a:off x="966979" y="1342644"/>
            <a:ext cx="1462278" cy="45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 marR="6096" indent="45720">
              <a:lnSpc>
                <a:spcPct val="107600"/>
              </a:lnSpc>
            </a:pPr>
            <a:r>
              <a:rPr lang="en-US" sz="1320" b="1" dirty="0" err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Entornos</a:t>
            </a:r>
            <a:r>
              <a:rPr lang="en-US" sz="1320" b="1" dirty="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1320" b="1" dirty="0" err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Educados</a:t>
            </a:r>
            <a:r>
              <a:rPr lang="en-US" sz="1320" b="1" dirty="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,  </a:t>
            </a:r>
            <a:r>
              <a:rPr lang="en-US" sz="1320" b="1" dirty="0" err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Seguros</a:t>
            </a:r>
            <a:r>
              <a:rPr lang="en-US" sz="1320" b="1" dirty="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 y </a:t>
            </a:r>
            <a:r>
              <a:rPr lang="en-US" sz="1320" b="1" dirty="0" err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Saludables</a:t>
            </a:r>
            <a:endParaRPr sz="132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56" name="Google Shape;356;p9"/>
          <p:cNvSpPr/>
          <p:nvPr/>
        </p:nvSpPr>
        <p:spPr>
          <a:xfrm>
            <a:off x="886968" y="4276344"/>
            <a:ext cx="1798320" cy="451104"/>
          </a:xfrm>
          <a:custGeom>
            <a:avLst/>
            <a:gdLst/>
            <a:ahLst/>
            <a:cxnLst/>
            <a:rect l="l" t="t" r="r" b="b"/>
            <a:pathLst>
              <a:path w="1498600" h="375920" extrusionOk="0">
                <a:moveTo>
                  <a:pt x="1435989" y="0"/>
                </a:moveTo>
                <a:lnTo>
                  <a:pt x="62649" y="0"/>
                </a:lnTo>
                <a:lnTo>
                  <a:pt x="38265" y="4925"/>
                </a:lnTo>
                <a:lnTo>
                  <a:pt x="18351" y="18351"/>
                </a:lnTo>
                <a:lnTo>
                  <a:pt x="4924" y="38254"/>
                </a:lnTo>
                <a:lnTo>
                  <a:pt x="0" y="62610"/>
                </a:lnTo>
                <a:lnTo>
                  <a:pt x="0" y="313308"/>
                </a:lnTo>
                <a:lnTo>
                  <a:pt x="4924" y="337665"/>
                </a:lnTo>
                <a:lnTo>
                  <a:pt x="18351" y="357568"/>
                </a:lnTo>
                <a:lnTo>
                  <a:pt x="38265" y="370994"/>
                </a:lnTo>
                <a:lnTo>
                  <a:pt x="62649" y="375919"/>
                </a:lnTo>
                <a:lnTo>
                  <a:pt x="1435989" y="375919"/>
                </a:lnTo>
                <a:lnTo>
                  <a:pt x="1460345" y="370994"/>
                </a:lnTo>
                <a:lnTo>
                  <a:pt x="1480248" y="357568"/>
                </a:lnTo>
                <a:lnTo>
                  <a:pt x="1493674" y="337665"/>
                </a:lnTo>
                <a:lnTo>
                  <a:pt x="1498599" y="313308"/>
                </a:lnTo>
                <a:lnTo>
                  <a:pt x="1498599" y="62610"/>
                </a:lnTo>
                <a:lnTo>
                  <a:pt x="1493674" y="38254"/>
                </a:lnTo>
                <a:lnTo>
                  <a:pt x="1480248" y="18351"/>
                </a:lnTo>
                <a:lnTo>
                  <a:pt x="1460345" y="4925"/>
                </a:lnTo>
                <a:lnTo>
                  <a:pt x="1435989" y="0"/>
                </a:lnTo>
                <a:close/>
              </a:path>
            </a:pathLst>
          </a:custGeom>
          <a:solidFill>
            <a:srgbClr val="7E7E7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9"/>
          <p:cNvSpPr/>
          <p:nvPr/>
        </p:nvSpPr>
        <p:spPr>
          <a:xfrm>
            <a:off x="886968" y="4276344"/>
            <a:ext cx="1798320" cy="451104"/>
          </a:xfrm>
          <a:custGeom>
            <a:avLst/>
            <a:gdLst/>
            <a:ahLst/>
            <a:cxnLst/>
            <a:rect l="l" t="t" r="r" b="b"/>
            <a:pathLst>
              <a:path w="1498600" h="375920" extrusionOk="0">
                <a:moveTo>
                  <a:pt x="0" y="62610"/>
                </a:moveTo>
                <a:lnTo>
                  <a:pt x="4924" y="38254"/>
                </a:lnTo>
                <a:lnTo>
                  <a:pt x="18351" y="18351"/>
                </a:lnTo>
                <a:lnTo>
                  <a:pt x="38265" y="4925"/>
                </a:lnTo>
                <a:lnTo>
                  <a:pt x="62649" y="0"/>
                </a:lnTo>
                <a:lnTo>
                  <a:pt x="1435989" y="0"/>
                </a:lnTo>
                <a:lnTo>
                  <a:pt x="1460345" y="4925"/>
                </a:lnTo>
                <a:lnTo>
                  <a:pt x="1480248" y="18351"/>
                </a:lnTo>
                <a:lnTo>
                  <a:pt x="1493674" y="38254"/>
                </a:lnTo>
                <a:lnTo>
                  <a:pt x="1498599" y="62610"/>
                </a:lnTo>
                <a:lnTo>
                  <a:pt x="1498599" y="313308"/>
                </a:lnTo>
                <a:lnTo>
                  <a:pt x="1493674" y="337665"/>
                </a:lnTo>
                <a:lnTo>
                  <a:pt x="1480248" y="357568"/>
                </a:lnTo>
                <a:lnTo>
                  <a:pt x="1460345" y="370994"/>
                </a:lnTo>
                <a:lnTo>
                  <a:pt x="1435989" y="375919"/>
                </a:lnTo>
                <a:lnTo>
                  <a:pt x="62649" y="375919"/>
                </a:lnTo>
                <a:lnTo>
                  <a:pt x="38265" y="370994"/>
                </a:lnTo>
                <a:lnTo>
                  <a:pt x="18351" y="357568"/>
                </a:lnTo>
                <a:lnTo>
                  <a:pt x="4924" y="337665"/>
                </a:lnTo>
                <a:lnTo>
                  <a:pt x="0" y="313308"/>
                </a:lnTo>
                <a:lnTo>
                  <a:pt x="0" y="62610"/>
                </a:lnTo>
                <a:close/>
              </a:path>
            </a:pathLst>
          </a:custGeom>
          <a:noFill/>
          <a:ln w="25400" cap="flat" cmpd="sng">
            <a:solidFill>
              <a:srgbClr val="7E7E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9"/>
          <p:cNvSpPr txBox="1"/>
          <p:nvPr/>
        </p:nvSpPr>
        <p:spPr>
          <a:xfrm>
            <a:off x="982219" y="4282241"/>
            <a:ext cx="1605534" cy="409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6670" rIns="0" bIns="0" anchor="t" anchorCtr="0">
            <a:spAutoFit/>
          </a:bodyPr>
          <a:lstStyle/>
          <a:p>
            <a:pPr marL="762" algn="ctr"/>
            <a:r>
              <a:rPr lang="en-US" sz="12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Yumbo Educado con</a:t>
            </a:r>
            <a:endParaRPr sz="12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algn="ctr">
              <a:spcBef>
                <a:spcPts val="102"/>
              </a:spcBef>
            </a:pPr>
            <a:r>
              <a:rPr lang="en-US" sz="12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Estilos de Vida Saludables</a:t>
            </a:r>
            <a:endParaRPr sz="12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59" name="Google Shape;359;p9"/>
          <p:cNvSpPr/>
          <p:nvPr/>
        </p:nvSpPr>
        <p:spPr>
          <a:xfrm>
            <a:off x="1091184" y="1908047"/>
            <a:ext cx="2267712" cy="569976"/>
          </a:xfrm>
          <a:custGeom>
            <a:avLst/>
            <a:gdLst/>
            <a:ahLst/>
            <a:cxnLst/>
            <a:rect l="l" t="t" r="r" b="b"/>
            <a:pathLst>
              <a:path w="1889760" h="474980" extrusionOk="0">
                <a:moveTo>
                  <a:pt x="1810639" y="0"/>
                </a:moveTo>
                <a:lnTo>
                  <a:pt x="79171" y="0"/>
                </a:lnTo>
                <a:lnTo>
                  <a:pt x="48354" y="6219"/>
                </a:lnTo>
                <a:lnTo>
                  <a:pt x="23188" y="23177"/>
                </a:lnTo>
                <a:lnTo>
                  <a:pt x="6221" y="48327"/>
                </a:lnTo>
                <a:lnTo>
                  <a:pt x="0" y="79121"/>
                </a:lnTo>
                <a:lnTo>
                  <a:pt x="0" y="395859"/>
                </a:lnTo>
                <a:lnTo>
                  <a:pt x="6221" y="426652"/>
                </a:lnTo>
                <a:lnTo>
                  <a:pt x="23188" y="451802"/>
                </a:lnTo>
                <a:lnTo>
                  <a:pt x="48354" y="468760"/>
                </a:lnTo>
                <a:lnTo>
                  <a:pt x="79171" y="474980"/>
                </a:lnTo>
                <a:lnTo>
                  <a:pt x="1810639" y="474980"/>
                </a:lnTo>
                <a:lnTo>
                  <a:pt x="1841432" y="468760"/>
                </a:lnTo>
                <a:lnTo>
                  <a:pt x="1866582" y="451802"/>
                </a:lnTo>
                <a:lnTo>
                  <a:pt x="1883540" y="426652"/>
                </a:lnTo>
                <a:lnTo>
                  <a:pt x="1889760" y="395859"/>
                </a:lnTo>
                <a:lnTo>
                  <a:pt x="1889760" y="79121"/>
                </a:lnTo>
                <a:lnTo>
                  <a:pt x="1883540" y="48327"/>
                </a:lnTo>
                <a:lnTo>
                  <a:pt x="1866582" y="23177"/>
                </a:lnTo>
                <a:lnTo>
                  <a:pt x="1841432" y="6219"/>
                </a:lnTo>
                <a:lnTo>
                  <a:pt x="1810639" y="0"/>
                </a:lnTo>
                <a:close/>
              </a:path>
            </a:pathLst>
          </a:custGeom>
          <a:solidFill>
            <a:srgbClr val="EBF0D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9"/>
          <p:cNvSpPr/>
          <p:nvPr/>
        </p:nvSpPr>
        <p:spPr>
          <a:xfrm>
            <a:off x="1091184" y="1908047"/>
            <a:ext cx="2267712" cy="569976"/>
          </a:xfrm>
          <a:custGeom>
            <a:avLst/>
            <a:gdLst/>
            <a:ahLst/>
            <a:cxnLst/>
            <a:rect l="l" t="t" r="r" b="b"/>
            <a:pathLst>
              <a:path w="1889760" h="474980" extrusionOk="0">
                <a:moveTo>
                  <a:pt x="0" y="79121"/>
                </a:moveTo>
                <a:lnTo>
                  <a:pt x="6221" y="48327"/>
                </a:lnTo>
                <a:lnTo>
                  <a:pt x="23188" y="23177"/>
                </a:lnTo>
                <a:lnTo>
                  <a:pt x="48354" y="6219"/>
                </a:lnTo>
                <a:lnTo>
                  <a:pt x="79171" y="0"/>
                </a:lnTo>
                <a:lnTo>
                  <a:pt x="1810639" y="0"/>
                </a:lnTo>
                <a:lnTo>
                  <a:pt x="1841432" y="6219"/>
                </a:lnTo>
                <a:lnTo>
                  <a:pt x="1866582" y="23177"/>
                </a:lnTo>
                <a:lnTo>
                  <a:pt x="1883540" y="48327"/>
                </a:lnTo>
                <a:lnTo>
                  <a:pt x="1889760" y="79121"/>
                </a:lnTo>
                <a:lnTo>
                  <a:pt x="1889760" y="395859"/>
                </a:lnTo>
                <a:lnTo>
                  <a:pt x="1883540" y="426652"/>
                </a:lnTo>
                <a:lnTo>
                  <a:pt x="1866582" y="451802"/>
                </a:lnTo>
                <a:lnTo>
                  <a:pt x="1841432" y="468760"/>
                </a:lnTo>
                <a:lnTo>
                  <a:pt x="1810639" y="474980"/>
                </a:lnTo>
                <a:lnTo>
                  <a:pt x="79171" y="474980"/>
                </a:lnTo>
                <a:lnTo>
                  <a:pt x="48354" y="468760"/>
                </a:lnTo>
                <a:lnTo>
                  <a:pt x="23188" y="451802"/>
                </a:lnTo>
                <a:lnTo>
                  <a:pt x="6221" y="426652"/>
                </a:lnTo>
                <a:lnTo>
                  <a:pt x="0" y="395859"/>
                </a:lnTo>
                <a:lnTo>
                  <a:pt x="0" y="79121"/>
                </a:lnTo>
                <a:close/>
              </a:path>
            </a:pathLst>
          </a:custGeom>
          <a:noFill/>
          <a:ln w="25400" cap="flat" cmpd="sng">
            <a:solidFill>
              <a:srgbClr val="EBF0D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9"/>
          <p:cNvSpPr txBox="1"/>
          <p:nvPr/>
        </p:nvSpPr>
        <p:spPr>
          <a:xfrm>
            <a:off x="1145286" y="1873759"/>
            <a:ext cx="2162556" cy="612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710" rIns="0" bIns="0" anchor="t" anchorCtr="0">
            <a:spAutoFit/>
          </a:bodyPr>
          <a:lstStyle/>
          <a:p>
            <a:pPr marL="15240" marR="6096" algn="ctr">
              <a:lnSpc>
                <a:spcPct val="107500"/>
              </a:lnSpc>
            </a:pPr>
            <a:r>
              <a:rPr lang="en-US" sz="1200" b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Entornos Educativos: </a:t>
            </a:r>
            <a:r>
              <a:rPr lang="en-US" sz="120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Infraestructura  Física, Dotación Tecnológica y  Modernización de Ambientes</a:t>
            </a:r>
            <a:endParaRPr sz="12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62" name="Google Shape;362;p9"/>
          <p:cNvSpPr/>
          <p:nvPr/>
        </p:nvSpPr>
        <p:spPr>
          <a:xfrm>
            <a:off x="1091184" y="3240024"/>
            <a:ext cx="2267712" cy="768096"/>
          </a:xfrm>
          <a:custGeom>
            <a:avLst/>
            <a:gdLst/>
            <a:ahLst/>
            <a:cxnLst/>
            <a:rect l="l" t="t" r="r" b="b"/>
            <a:pathLst>
              <a:path w="1889760" h="640079" extrusionOk="0">
                <a:moveTo>
                  <a:pt x="1805940" y="0"/>
                </a:moveTo>
                <a:lnTo>
                  <a:pt x="83883" y="0"/>
                </a:lnTo>
                <a:lnTo>
                  <a:pt x="51231" y="6596"/>
                </a:lnTo>
                <a:lnTo>
                  <a:pt x="24568" y="24574"/>
                </a:lnTo>
                <a:lnTo>
                  <a:pt x="6591" y="51220"/>
                </a:lnTo>
                <a:lnTo>
                  <a:pt x="0" y="83819"/>
                </a:lnTo>
                <a:lnTo>
                  <a:pt x="0" y="556260"/>
                </a:lnTo>
                <a:lnTo>
                  <a:pt x="6591" y="588859"/>
                </a:lnTo>
                <a:lnTo>
                  <a:pt x="24568" y="615505"/>
                </a:lnTo>
                <a:lnTo>
                  <a:pt x="51231" y="633483"/>
                </a:lnTo>
                <a:lnTo>
                  <a:pt x="83883" y="640080"/>
                </a:lnTo>
                <a:lnTo>
                  <a:pt x="1805940" y="640080"/>
                </a:lnTo>
                <a:lnTo>
                  <a:pt x="1838539" y="633483"/>
                </a:lnTo>
                <a:lnTo>
                  <a:pt x="1865185" y="615505"/>
                </a:lnTo>
                <a:lnTo>
                  <a:pt x="1883163" y="588859"/>
                </a:lnTo>
                <a:lnTo>
                  <a:pt x="1889760" y="556260"/>
                </a:lnTo>
                <a:lnTo>
                  <a:pt x="1889760" y="83819"/>
                </a:lnTo>
                <a:lnTo>
                  <a:pt x="1883163" y="51220"/>
                </a:lnTo>
                <a:lnTo>
                  <a:pt x="1865185" y="24574"/>
                </a:lnTo>
                <a:lnTo>
                  <a:pt x="1838539" y="6596"/>
                </a:lnTo>
                <a:lnTo>
                  <a:pt x="1805940" y="0"/>
                </a:lnTo>
                <a:close/>
              </a:path>
            </a:pathLst>
          </a:custGeom>
          <a:solidFill>
            <a:srgbClr val="EBF0D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9"/>
          <p:cNvSpPr/>
          <p:nvPr/>
        </p:nvSpPr>
        <p:spPr>
          <a:xfrm>
            <a:off x="1091184" y="3240024"/>
            <a:ext cx="2267712" cy="768096"/>
          </a:xfrm>
          <a:custGeom>
            <a:avLst/>
            <a:gdLst/>
            <a:ahLst/>
            <a:cxnLst/>
            <a:rect l="l" t="t" r="r" b="b"/>
            <a:pathLst>
              <a:path w="1889760" h="640079" extrusionOk="0">
                <a:moveTo>
                  <a:pt x="0" y="83819"/>
                </a:moveTo>
                <a:lnTo>
                  <a:pt x="6591" y="51220"/>
                </a:lnTo>
                <a:lnTo>
                  <a:pt x="24568" y="24574"/>
                </a:lnTo>
                <a:lnTo>
                  <a:pt x="51231" y="6596"/>
                </a:lnTo>
                <a:lnTo>
                  <a:pt x="83883" y="0"/>
                </a:lnTo>
                <a:lnTo>
                  <a:pt x="1805940" y="0"/>
                </a:lnTo>
                <a:lnTo>
                  <a:pt x="1838539" y="6596"/>
                </a:lnTo>
                <a:lnTo>
                  <a:pt x="1865185" y="24574"/>
                </a:lnTo>
                <a:lnTo>
                  <a:pt x="1883163" y="51220"/>
                </a:lnTo>
                <a:lnTo>
                  <a:pt x="1889760" y="83819"/>
                </a:lnTo>
                <a:lnTo>
                  <a:pt x="1889760" y="556260"/>
                </a:lnTo>
                <a:lnTo>
                  <a:pt x="1883163" y="588859"/>
                </a:lnTo>
                <a:lnTo>
                  <a:pt x="1865185" y="615505"/>
                </a:lnTo>
                <a:lnTo>
                  <a:pt x="1838539" y="633483"/>
                </a:lnTo>
                <a:lnTo>
                  <a:pt x="1805940" y="640080"/>
                </a:lnTo>
                <a:lnTo>
                  <a:pt x="83883" y="640080"/>
                </a:lnTo>
                <a:lnTo>
                  <a:pt x="51231" y="633483"/>
                </a:lnTo>
                <a:lnTo>
                  <a:pt x="24568" y="615505"/>
                </a:lnTo>
                <a:lnTo>
                  <a:pt x="6591" y="588859"/>
                </a:lnTo>
                <a:lnTo>
                  <a:pt x="0" y="556260"/>
                </a:lnTo>
                <a:lnTo>
                  <a:pt x="0" y="83819"/>
                </a:lnTo>
                <a:close/>
              </a:path>
            </a:pathLst>
          </a:custGeom>
          <a:noFill/>
          <a:ln w="25400" cap="flat" cmpd="sng">
            <a:solidFill>
              <a:srgbClr val="EBF0D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9"/>
          <p:cNvSpPr txBox="1"/>
          <p:nvPr/>
        </p:nvSpPr>
        <p:spPr>
          <a:xfrm>
            <a:off x="1110378" y="3207362"/>
            <a:ext cx="2229612" cy="1001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710" rIns="0" bIns="0" anchor="t" anchorCtr="0">
            <a:spAutoFit/>
          </a:bodyPr>
          <a:lstStyle/>
          <a:p>
            <a:pPr marL="19812" marR="16764" algn="ctr">
              <a:lnSpc>
                <a:spcPct val="107300"/>
              </a:lnSpc>
            </a:pPr>
            <a:r>
              <a:rPr lang="en-US" sz="1200" b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Acciones Efectivas para la Inclusión:  </a:t>
            </a:r>
            <a:r>
              <a:rPr lang="en-US" sz="120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Formación para el liderazgo,  empoderamiento y Participación  Grupos Vulnerables y Étnicos</a:t>
            </a:r>
            <a:endParaRPr sz="12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65" name="Google Shape;365;p9"/>
          <p:cNvSpPr/>
          <p:nvPr/>
        </p:nvSpPr>
        <p:spPr>
          <a:xfrm>
            <a:off x="1088135" y="4840224"/>
            <a:ext cx="2270760" cy="582168"/>
          </a:xfrm>
          <a:custGeom>
            <a:avLst/>
            <a:gdLst/>
            <a:ahLst/>
            <a:cxnLst/>
            <a:rect l="l" t="t" r="r" b="b"/>
            <a:pathLst>
              <a:path w="1892300" h="485139" extrusionOk="0">
                <a:moveTo>
                  <a:pt x="1811401" y="0"/>
                </a:moveTo>
                <a:lnTo>
                  <a:pt x="80860" y="0"/>
                </a:lnTo>
                <a:lnTo>
                  <a:pt x="49382" y="6353"/>
                </a:lnTo>
                <a:lnTo>
                  <a:pt x="23680" y="23685"/>
                </a:lnTo>
                <a:lnTo>
                  <a:pt x="6353" y="49399"/>
                </a:lnTo>
                <a:lnTo>
                  <a:pt x="0" y="80898"/>
                </a:lnTo>
                <a:lnTo>
                  <a:pt x="0" y="404240"/>
                </a:lnTo>
                <a:lnTo>
                  <a:pt x="6353" y="435735"/>
                </a:lnTo>
                <a:lnTo>
                  <a:pt x="23680" y="461449"/>
                </a:lnTo>
                <a:lnTo>
                  <a:pt x="49382" y="478784"/>
                </a:lnTo>
                <a:lnTo>
                  <a:pt x="80860" y="485139"/>
                </a:lnTo>
                <a:lnTo>
                  <a:pt x="1811401" y="485139"/>
                </a:lnTo>
                <a:lnTo>
                  <a:pt x="1842900" y="478784"/>
                </a:lnTo>
                <a:lnTo>
                  <a:pt x="1868614" y="461449"/>
                </a:lnTo>
                <a:lnTo>
                  <a:pt x="1885946" y="435735"/>
                </a:lnTo>
                <a:lnTo>
                  <a:pt x="1892300" y="404240"/>
                </a:lnTo>
                <a:lnTo>
                  <a:pt x="1892300" y="80898"/>
                </a:lnTo>
                <a:lnTo>
                  <a:pt x="1885946" y="49399"/>
                </a:lnTo>
                <a:lnTo>
                  <a:pt x="1868614" y="23685"/>
                </a:lnTo>
                <a:lnTo>
                  <a:pt x="1842900" y="6353"/>
                </a:lnTo>
                <a:lnTo>
                  <a:pt x="1811401" y="0"/>
                </a:lnTo>
                <a:close/>
              </a:path>
            </a:pathLst>
          </a:custGeom>
          <a:solidFill>
            <a:srgbClr val="EBF0D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9"/>
          <p:cNvSpPr/>
          <p:nvPr/>
        </p:nvSpPr>
        <p:spPr>
          <a:xfrm>
            <a:off x="1088135" y="4840224"/>
            <a:ext cx="2270760" cy="582168"/>
          </a:xfrm>
          <a:custGeom>
            <a:avLst/>
            <a:gdLst/>
            <a:ahLst/>
            <a:cxnLst/>
            <a:rect l="l" t="t" r="r" b="b"/>
            <a:pathLst>
              <a:path w="1892300" h="485139" extrusionOk="0">
                <a:moveTo>
                  <a:pt x="0" y="80898"/>
                </a:moveTo>
                <a:lnTo>
                  <a:pt x="6353" y="49399"/>
                </a:lnTo>
                <a:lnTo>
                  <a:pt x="23680" y="23685"/>
                </a:lnTo>
                <a:lnTo>
                  <a:pt x="49382" y="6353"/>
                </a:lnTo>
                <a:lnTo>
                  <a:pt x="80860" y="0"/>
                </a:lnTo>
                <a:lnTo>
                  <a:pt x="1811401" y="0"/>
                </a:lnTo>
                <a:lnTo>
                  <a:pt x="1842900" y="6353"/>
                </a:lnTo>
                <a:lnTo>
                  <a:pt x="1868614" y="23685"/>
                </a:lnTo>
                <a:lnTo>
                  <a:pt x="1885946" y="49399"/>
                </a:lnTo>
                <a:lnTo>
                  <a:pt x="1892300" y="80898"/>
                </a:lnTo>
                <a:lnTo>
                  <a:pt x="1892300" y="404240"/>
                </a:lnTo>
                <a:lnTo>
                  <a:pt x="1885946" y="435735"/>
                </a:lnTo>
                <a:lnTo>
                  <a:pt x="1868614" y="461449"/>
                </a:lnTo>
                <a:lnTo>
                  <a:pt x="1842900" y="478784"/>
                </a:lnTo>
                <a:lnTo>
                  <a:pt x="1811401" y="485139"/>
                </a:lnTo>
                <a:lnTo>
                  <a:pt x="80860" y="485139"/>
                </a:lnTo>
                <a:lnTo>
                  <a:pt x="49382" y="478784"/>
                </a:lnTo>
                <a:lnTo>
                  <a:pt x="23680" y="461449"/>
                </a:lnTo>
                <a:lnTo>
                  <a:pt x="6353" y="435735"/>
                </a:lnTo>
                <a:lnTo>
                  <a:pt x="0" y="404240"/>
                </a:lnTo>
                <a:lnTo>
                  <a:pt x="0" y="80898"/>
                </a:lnTo>
                <a:close/>
              </a:path>
            </a:pathLst>
          </a:custGeom>
          <a:noFill/>
          <a:ln w="25400" cap="flat" cmpd="sng">
            <a:solidFill>
              <a:srgbClr val="EBF0D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9"/>
          <p:cNvSpPr txBox="1"/>
          <p:nvPr/>
        </p:nvSpPr>
        <p:spPr>
          <a:xfrm>
            <a:off x="1117585" y="4813705"/>
            <a:ext cx="2212086" cy="811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710" rIns="0" bIns="0" anchor="t" anchorCtr="0">
            <a:spAutoFit/>
          </a:bodyPr>
          <a:lstStyle/>
          <a:p>
            <a:pPr marL="38100" marR="37338" indent="761" algn="ctr">
              <a:lnSpc>
                <a:spcPct val="107500"/>
              </a:lnSpc>
            </a:pPr>
            <a:r>
              <a:rPr lang="en-US" sz="1200" b="1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Cultura</a:t>
            </a:r>
            <a:r>
              <a:rPr lang="en-US" sz="1200" b="1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1200" b="1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por</a:t>
            </a:r>
            <a:r>
              <a:rPr lang="en-US" sz="1200" b="1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la </a:t>
            </a:r>
            <a:r>
              <a:rPr lang="en-US" sz="1200" b="1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Actividad</a:t>
            </a:r>
            <a:r>
              <a:rPr lang="en-US" sz="1200" b="1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1200" b="1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Física</a:t>
            </a:r>
            <a:r>
              <a:rPr lang="en-US" sz="1200" b="1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:  </a:t>
            </a:r>
            <a:r>
              <a:rPr lang="en-US" sz="1200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Juegos</a:t>
            </a:r>
            <a:r>
              <a:rPr lang="en-US" sz="1200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1200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Intercolegiados</a:t>
            </a:r>
            <a:r>
              <a:rPr lang="en-US" sz="1200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. </a:t>
            </a:r>
            <a:r>
              <a:rPr lang="en-US" sz="1200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Programas</a:t>
            </a:r>
            <a:r>
              <a:rPr lang="en-US" sz="1200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de  Educación </a:t>
            </a:r>
            <a:r>
              <a:rPr lang="en-US" sz="1200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Física</a:t>
            </a:r>
            <a:r>
              <a:rPr lang="en-US" sz="1200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y </a:t>
            </a:r>
            <a:r>
              <a:rPr lang="en-US" sz="1200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Deporte</a:t>
            </a:r>
            <a:r>
              <a:rPr lang="en-US" sz="1200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Escolar</a:t>
            </a:r>
            <a:endParaRPr sz="120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68" name="Google Shape;368;p9"/>
          <p:cNvSpPr/>
          <p:nvPr/>
        </p:nvSpPr>
        <p:spPr>
          <a:xfrm>
            <a:off x="3654553" y="2118360"/>
            <a:ext cx="2456687" cy="801624"/>
          </a:xfrm>
          <a:custGeom>
            <a:avLst/>
            <a:gdLst/>
            <a:ahLst/>
            <a:cxnLst/>
            <a:rect l="l" t="t" r="r" b="b"/>
            <a:pathLst>
              <a:path w="2047239" h="668019" extrusionOk="0">
                <a:moveTo>
                  <a:pt x="1935861" y="0"/>
                </a:moveTo>
                <a:lnTo>
                  <a:pt x="111378" y="0"/>
                </a:lnTo>
                <a:lnTo>
                  <a:pt x="67990" y="8741"/>
                </a:lnTo>
                <a:lnTo>
                  <a:pt x="32591" y="32591"/>
                </a:lnTo>
                <a:lnTo>
                  <a:pt x="8741" y="67990"/>
                </a:lnTo>
                <a:lnTo>
                  <a:pt x="0" y="111378"/>
                </a:lnTo>
                <a:lnTo>
                  <a:pt x="0" y="556640"/>
                </a:lnTo>
                <a:lnTo>
                  <a:pt x="8741" y="599975"/>
                </a:lnTo>
                <a:lnTo>
                  <a:pt x="32591" y="635381"/>
                </a:lnTo>
                <a:lnTo>
                  <a:pt x="67990" y="659260"/>
                </a:lnTo>
                <a:lnTo>
                  <a:pt x="111378" y="668020"/>
                </a:lnTo>
                <a:lnTo>
                  <a:pt x="1935861" y="668020"/>
                </a:lnTo>
                <a:lnTo>
                  <a:pt x="1979195" y="659260"/>
                </a:lnTo>
                <a:lnTo>
                  <a:pt x="2014601" y="635381"/>
                </a:lnTo>
                <a:lnTo>
                  <a:pt x="2038480" y="599975"/>
                </a:lnTo>
                <a:lnTo>
                  <a:pt x="2047239" y="556640"/>
                </a:lnTo>
                <a:lnTo>
                  <a:pt x="2047239" y="111378"/>
                </a:lnTo>
                <a:lnTo>
                  <a:pt x="2038480" y="67990"/>
                </a:lnTo>
                <a:lnTo>
                  <a:pt x="2014601" y="32591"/>
                </a:lnTo>
                <a:lnTo>
                  <a:pt x="1979195" y="8741"/>
                </a:lnTo>
                <a:lnTo>
                  <a:pt x="1935861" y="0"/>
                </a:lnTo>
                <a:close/>
              </a:path>
            </a:pathLst>
          </a:custGeom>
          <a:solidFill>
            <a:srgbClr val="EBF0D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9"/>
          <p:cNvSpPr/>
          <p:nvPr/>
        </p:nvSpPr>
        <p:spPr>
          <a:xfrm>
            <a:off x="3654553" y="2118360"/>
            <a:ext cx="2456687" cy="801624"/>
          </a:xfrm>
          <a:custGeom>
            <a:avLst/>
            <a:gdLst/>
            <a:ahLst/>
            <a:cxnLst/>
            <a:rect l="l" t="t" r="r" b="b"/>
            <a:pathLst>
              <a:path w="2047239" h="668019" extrusionOk="0">
                <a:moveTo>
                  <a:pt x="0" y="111378"/>
                </a:moveTo>
                <a:lnTo>
                  <a:pt x="8741" y="67990"/>
                </a:lnTo>
                <a:lnTo>
                  <a:pt x="32591" y="32591"/>
                </a:lnTo>
                <a:lnTo>
                  <a:pt x="67990" y="8741"/>
                </a:lnTo>
                <a:lnTo>
                  <a:pt x="111378" y="0"/>
                </a:lnTo>
                <a:lnTo>
                  <a:pt x="1935861" y="0"/>
                </a:lnTo>
                <a:lnTo>
                  <a:pt x="1979195" y="8741"/>
                </a:lnTo>
                <a:lnTo>
                  <a:pt x="2014600" y="32591"/>
                </a:lnTo>
                <a:lnTo>
                  <a:pt x="2038480" y="67990"/>
                </a:lnTo>
                <a:lnTo>
                  <a:pt x="2047239" y="111378"/>
                </a:lnTo>
                <a:lnTo>
                  <a:pt x="2047239" y="556640"/>
                </a:lnTo>
                <a:lnTo>
                  <a:pt x="2038480" y="599975"/>
                </a:lnTo>
                <a:lnTo>
                  <a:pt x="2014601" y="635381"/>
                </a:lnTo>
                <a:lnTo>
                  <a:pt x="1979195" y="659260"/>
                </a:lnTo>
                <a:lnTo>
                  <a:pt x="1935861" y="668020"/>
                </a:lnTo>
                <a:lnTo>
                  <a:pt x="111378" y="668020"/>
                </a:lnTo>
                <a:lnTo>
                  <a:pt x="67990" y="659260"/>
                </a:lnTo>
                <a:lnTo>
                  <a:pt x="32591" y="635381"/>
                </a:lnTo>
                <a:lnTo>
                  <a:pt x="8741" y="599975"/>
                </a:lnTo>
                <a:lnTo>
                  <a:pt x="0" y="556640"/>
                </a:lnTo>
                <a:lnTo>
                  <a:pt x="0" y="111378"/>
                </a:lnTo>
                <a:close/>
              </a:path>
            </a:pathLst>
          </a:custGeom>
          <a:noFill/>
          <a:ln w="25400" cap="flat" cmpd="sng">
            <a:solidFill>
              <a:srgbClr val="EBF0D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9"/>
          <p:cNvSpPr txBox="1"/>
          <p:nvPr/>
        </p:nvSpPr>
        <p:spPr>
          <a:xfrm>
            <a:off x="3704539" y="2103883"/>
            <a:ext cx="2339340" cy="2589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710" rIns="0" bIns="0" anchor="t" anchorCtr="0">
            <a:spAutoFit/>
          </a:bodyPr>
          <a:lstStyle/>
          <a:p>
            <a:pPr marL="54102" marR="28194" algn="ctr">
              <a:lnSpc>
                <a:spcPct val="107300"/>
              </a:lnSpc>
            </a:pPr>
            <a:r>
              <a:rPr lang="en-US" sz="1200" b="1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Fortalecimiento</a:t>
            </a:r>
            <a:r>
              <a:rPr lang="en-US" sz="1200" b="1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1200" b="1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Administrativo</a:t>
            </a:r>
            <a:r>
              <a:rPr lang="en-US" sz="1200" b="1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y de la  </a:t>
            </a:r>
            <a:r>
              <a:rPr lang="en-US" sz="1200" b="1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Planeación</a:t>
            </a:r>
            <a:r>
              <a:rPr lang="en-US" sz="1200" b="1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1200" b="1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Educativa</a:t>
            </a:r>
            <a:r>
              <a:rPr lang="en-US" sz="1200" b="1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: </a:t>
            </a:r>
            <a:r>
              <a:rPr lang="en-US" sz="1200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Pacto</a:t>
            </a:r>
            <a:r>
              <a:rPr lang="en-US" sz="1200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por la  Educación. </a:t>
            </a:r>
            <a:r>
              <a:rPr lang="en-US" sz="1200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Fortalecimiento</a:t>
            </a:r>
            <a:r>
              <a:rPr lang="en-US" sz="1200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1200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Capacidad</a:t>
            </a:r>
            <a:r>
              <a:rPr lang="en-US" sz="1200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 </a:t>
            </a:r>
            <a:r>
              <a:rPr lang="en-US" sz="1200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Administrativa</a:t>
            </a:r>
            <a:r>
              <a:rPr lang="en-US" sz="1200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de SEMY</a:t>
            </a:r>
            <a:endParaRPr sz="120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" algn="ctr">
              <a:spcBef>
                <a:spcPts val="852"/>
              </a:spcBef>
            </a:pPr>
            <a:r>
              <a:rPr lang="en-US" sz="1200" b="1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Creemos</a:t>
            </a:r>
            <a:r>
              <a:rPr lang="en-US" sz="1200" b="1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1200" b="1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en</a:t>
            </a:r>
            <a:r>
              <a:rPr lang="en-US" sz="1200" b="1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la </a:t>
            </a:r>
            <a:r>
              <a:rPr lang="en-US" sz="1200" b="1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Cobertura</a:t>
            </a:r>
            <a:r>
              <a:rPr lang="en-US" sz="1200" b="1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1200" b="1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Educativa</a:t>
            </a:r>
            <a:r>
              <a:rPr lang="en-US" sz="1200" b="1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endParaRPr sz="120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3810" algn="ctr">
              <a:spcBef>
                <a:spcPts val="96"/>
              </a:spcBef>
            </a:pPr>
            <a:r>
              <a:rPr lang="en-US" sz="1200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Matricula de </a:t>
            </a:r>
            <a:r>
              <a:rPr lang="en-US" sz="1200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Grupos</a:t>
            </a:r>
            <a:r>
              <a:rPr lang="en-US" sz="1200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1200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Vulnerables</a:t>
            </a:r>
            <a:r>
              <a:rPr lang="en-US" sz="1200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.</a:t>
            </a:r>
            <a:endParaRPr sz="120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77723" marR="63246" algn="ctr">
              <a:lnSpc>
                <a:spcPct val="106700"/>
              </a:lnSpc>
              <a:spcBef>
                <a:spcPts val="24"/>
              </a:spcBef>
            </a:pPr>
            <a:r>
              <a:rPr lang="en-US" sz="1200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Alfabetización</a:t>
            </a:r>
            <a:r>
              <a:rPr lang="en-US" sz="1200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y </a:t>
            </a:r>
            <a:r>
              <a:rPr lang="en-US" sz="1200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Modelos</a:t>
            </a:r>
            <a:r>
              <a:rPr lang="en-US" sz="1200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Flexibles para  Extra-</a:t>
            </a:r>
            <a:r>
              <a:rPr lang="en-US" sz="1200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Edad</a:t>
            </a:r>
            <a:r>
              <a:rPr lang="en-US" sz="1200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. </a:t>
            </a:r>
            <a:r>
              <a:rPr lang="en-US" sz="1200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Cartografía</a:t>
            </a:r>
            <a:r>
              <a:rPr lang="en-US" sz="1200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Social.</a:t>
            </a:r>
            <a:endParaRPr sz="120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algn="ctr">
              <a:spcBef>
                <a:spcPts val="900"/>
              </a:spcBef>
            </a:pPr>
            <a:r>
              <a:rPr lang="en-US" sz="1200" b="1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Creemos</a:t>
            </a:r>
            <a:r>
              <a:rPr lang="en-US" sz="1200" b="1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1200" b="1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en</a:t>
            </a:r>
            <a:r>
              <a:rPr lang="en-US" sz="1200" b="1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la Calidad </a:t>
            </a:r>
            <a:r>
              <a:rPr lang="en-US" sz="1200" b="1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Educativa</a:t>
            </a:r>
            <a:r>
              <a:rPr lang="en-US" sz="1200" b="1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: </a:t>
            </a:r>
            <a:r>
              <a:rPr lang="en-US" sz="1200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PAE,</a:t>
            </a:r>
            <a:endParaRPr sz="120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algn="ctr">
              <a:spcBef>
                <a:spcPts val="102"/>
              </a:spcBef>
            </a:pPr>
            <a:r>
              <a:rPr lang="en-US" sz="1200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Transporte</a:t>
            </a:r>
            <a:r>
              <a:rPr lang="en-US" sz="1200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Escolar, Jornada </a:t>
            </a:r>
            <a:r>
              <a:rPr lang="en-US" sz="1200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Única</a:t>
            </a:r>
            <a:r>
              <a:rPr lang="en-US" sz="1200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.</a:t>
            </a:r>
            <a:endParaRPr sz="120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15646" marR="211074" algn="ctr">
              <a:lnSpc>
                <a:spcPct val="106700"/>
              </a:lnSpc>
              <a:spcBef>
                <a:spcPts val="24"/>
              </a:spcBef>
            </a:pPr>
            <a:r>
              <a:rPr lang="en-US" sz="1200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Promoción</a:t>
            </a:r>
            <a:r>
              <a:rPr lang="en-US" sz="1200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1200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Lectoescritura</a:t>
            </a:r>
            <a:r>
              <a:rPr lang="en-US" sz="1200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. Plan de  </a:t>
            </a:r>
            <a:r>
              <a:rPr lang="en-US" sz="1200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Formación</a:t>
            </a:r>
            <a:r>
              <a:rPr lang="en-US" sz="1200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1200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Docente</a:t>
            </a:r>
            <a:r>
              <a:rPr lang="en-US" sz="1200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.</a:t>
            </a:r>
            <a:endParaRPr sz="120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71" name="Google Shape;371;p9"/>
          <p:cNvSpPr/>
          <p:nvPr/>
        </p:nvSpPr>
        <p:spPr>
          <a:xfrm>
            <a:off x="719313" y="1255776"/>
            <a:ext cx="3870198" cy="329184"/>
          </a:xfrm>
          <a:custGeom>
            <a:avLst/>
            <a:gdLst/>
            <a:ahLst/>
            <a:cxnLst/>
            <a:rect l="l" t="t" r="r" b="b"/>
            <a:pathLst>
              <a:path w="3225165" h="274319" extrusionOk="0">
                <a:moveTo>
                  <a:pt x="3224796" y="0"/>
                </a:moveTo>
                <a:lnTo>
                  <a:pt x="0" y="0"/>
                </a:lnTo>
                <a:lnTo>
                  <a:pt x="0" y="274066"/>
                </a:lnTo>
                <a:lnTo>
                  <a:pt x="144792" y="274066"/>
                </a:lnTo>
              </a:path>
            </a:pathLst>
          </a:custGeom>
          <a:noFill/>
          <a:ln w="9525" cap="flat" cmpd="sng">
            <a:solidFill>
              <a:srgbClr val="001F5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9"/>
          <p:cNvSpPr/>
          <p:nvPr/>
        </p:nvSpPr>
        <p:spPr>
          <a:xfrm>
            <a:off x="4306825" y="1255777"/>
            <a:ext cx="392430" cy="546354"/>
          </a:xfrm>
          <a:custGeom>
            <a:avLst/>
            <a:gdLst/>
            <a:ahLst/>
            <a:cxnLst/>
            <a:rect l="l" t="t" r="r" b="b"/>
            <a:pathLst>
              <a:path w="327025" h="455294" extrusionOk="0">
                <a:moveTo>
                  <a:pt x="326770" y="0"/>
                </a:moveTo>
                <a:lnTo>
                  <a:pt x="0" y="0"/>
                </a:lnTo>
                <a:lnTo>
                  <a:pt x="0" y="455295"/>
                </a:lnTo>
                <a:lnTo>
                  <a:pt x="228600" y="455295"/>
                </a:lnTo>
              </a:path>
            </a:pathLst>
          </a:custGeom>
          <a:noFill/>
          <a:ln w="9525" cap="flat" cmpd="sng">
            <a:solidFill>
              <a:srgbClr val="001F5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9"/>
          <p:cNvSpPr/>
          <p:nvPr/>
        </p:nvSpPr>
        <p:spPr>
          <a:xfrm>
            <a:off x="6452615" y="1255777"/>
            <a:ext cx="2723388" cy="343662"/>
          </a:xfrm>
          <a:custGeom>
            <a:avLst/>
            <a:gdLst/>
            <a:ahLst/>
            <a:cxnLst/>
            <a:rect l="l" t="t" r="r" b="b"/>
            <a:pathLst>
              <a:path w="2269490" h="286384" extrusionOk="0">
                <a:moveTo>
                  <a:pt x="0" y="0"/>
                </a:moveTo>
                <a:lnTo>
                  <a:pt x="2268981" y="0"/>
                </a:lnTo>
                <a:lnTo>
                  <a:pt x="2268981" y="286258"/>
                </a:lnTo>
                <a:lnTo>
                  <a:pt x="2040381" y="286258"/>
                </a:lnTo>
              </a:path>
            </a:pathLst>
          </a:custGeom>
          <a:noFill/>
          <a:ln w="9525" cap="flat" cmpd="sng">
            <a:solidFill>
              <a:srgbClr val="001F5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9"/>
          <p:cNvSpPr/>
          <p:nvPr/>
        </p:nvSpPr>
        <p:spPr>
          <a:xfrm>
            <a:off x="722378" y="1255777"/>
            <a:ext cx="3867150" cy="1664970"/>
          </a:xfrm>
          <a:custGeom>
            <a:avLst/>
            <a:gdLst/>
            <a:ahLst/>
            <a:cxnLst/>
            <a:rect l="l" t="t" r="r" b="b"/>
            <a:pathLst>
              <a:path w="3222625" h="1387475" extrusionOk="0">
                <a:moveTo>
                  <a:pt x="3222115" y="0"/>
                </a:moveTo>
                <a:lnTo>
                  <a:pt x="0" y="0"/>
                </a:lnTo>
                <a:lnTo>
                  <a:pt x="0" y="1387094"/>
                </a:lnTo>
                <a:lnTo>
                  <a:pt x="137158" y="1387094"/>
                </a:lnTo>
              </a:path>
            </a:pathLst>
          </a:custGeom>
          <a:noFill/>
          <a:ln w="9525" cap="flat" cmpd="sng">
            <a:solidFill>
              <a:srgbClr val="001F5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9"/>
          <p:cNvSpPr/>
          <p:nvPr/>
        </p:nvSpPr>
        <p:spPr>
          <a:xfrm>
            <a:off x="722377" y="1255777"/>
            <a:ext cx="3867150" cy="3245358"/>
          </a:xfrm>
          <a:custGeom>
            <a:avLst/>
            <a:gdLst/>
            <a:ahLst/>
            <a:cxnLst/>
            <a:rect l="l" t="t" r="r" b="b"/>
            <a:pathLst>
              <a:path w="3222625" h="2704465" extrusionOk="0">
                <a:moveTo>
                  <a:pt x="3222117" y="0"/>
                </a:moveTo>
                <a:lnTo>
                  <a:pt x="0" y="0"/>
                </a:lnTo>
                <a:lnTo>
                  <a:pt x="0" y="2704338"/>
                </a:lnTo>
                <a:lnTo>
                  <a:pt x="137160" y="2704338"/>
                </a:lnTo>
              </a:path>
            </a:pathLst>
          </a:custGeom>
          <a:noFill/>
          <a:ln w="9525" cap="flat" cmpd="sng">
            <a:solidFill>
              <a:srgbClr val="001F5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9"/>
          <p:cNvSpPr/>
          <p:nvPr/>
        </p:nvSpPr>
        <p:spPr>
          <a:xfrm>
            <a:off x="6470904" y="1923287"/>
            <a:ext cx="2240280" cy="569976"/>
          </a:xfrm>
          <a:custGeom>
            <a:avLst/>
            <a:gdLst/>
            <a:ahLst/>
            <a:cxnLst/>
            <a:rect l="l" t="t" r="r" b="b"/>
            <a:pathLst>
              <a:path w="1866900" h="474980" extrusionOk="0">
                <a:moveTo>
                  <a:pt x="178777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1"/>
                </a:lnTo>
                <a:lnTo>
                  <a:pt x="0" y="395859"/>
                </a:lnTo>
                <a:lnTo>
                  <a:pt x="6219" y="426652"/>
                </a:lnTo>
                <a:lnTo>
                  <a:pt x="23177" y="451802"/>
                </a:lnTo>
                <a:lnTo>
                  <a:pt x="48327" y="468760"/>
                </a:lnTo>
                <a:lnTo>
                  <a:pt x="79120" y="474980"/>
                </a:lnTo>
                <a:lnTo>
                  <a:pt x="1787778" y="474980"/>
                </a:lnTo>
                <a:lnTo>
                  <a:pt x="1818572" y="468760"/>
                </a:lnTo>
                <a:lnTo>
                  <a:pt x="1843722" y="451802"/>
                </a:lnTo>
                <a:lnTo>
                  <a:pt x="1860680" y="426652"/>
                </a:lnTo>
                <a:lnTo>
                  <a:pt x="1866900" y="395859"/>
                </a:lnTo>
                <a:lnTo>
                  <a:pt x="1866900" y="79121"/>
                </a:lnTo>
                <a:lnTo>
                  <a:pt x="1860680" y="48327"/>
                </a:lnTo>
                <a:lnTo>
                  <a:pt x="1843722" y="23177"/>
                </a:lnTo>
                <a:lnTo>
                  <a:pt x="1818572" y="6219"/>
                </a:lnTo>
                <a:lnTo>
                  <a:pt x="1787778" y="0"/>
                </a:lnTo>
                <a:close/>
              </a:path>
            </a:pathLst>
          </a:custGeom>
          <a:solidFill>
            <a:srgbClr val="EBF0D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9"/>
          <p:cNvSpPr/>
          <p:nvPr/>
        </p:nvSpPr>
        <p:spPr>
          <a:xfrm>
            <a:off x="6470904" y="1923287"/>
            <a:ext cx="2240280" cy="569976"/>
          </a:xfrm>
          <a:custGeom>
            <a:avLst/>
            <a:gdLst/>
            <a:ahLst/>
            <a:cxnLst/>
            <a:rect l="l" t="t" r="r" b="b"/>
            <a:pathLst>
              <a:path w="1866900" h="474980" extrusionOk="0">
                <a:moveTo>
                  <a:pt x="0" y="79121"/>
                </a:moveTo>
                <a:lnTo>
                  <a:pt x="6219" y="48327"/>
                </a:lnTo>
                <a:lnTo>
                  <a:pt x="23177" y="23177"/>
                </a:lnTo>
                <a:lnTo>
                  <a:pt x="48327" y="6219"/>
                </a:lnTo>
                <a:lnTo>
                  <a:pt x="79120" y="0"/>
                </a:lnTo>
                <a:lnTo>
                  <a:pt x="1787778" y="0"/>
                </a:lnTo>
                <a:lnTo>
                  <a:pt x="1818572" y="6219"/>
                </a:lnTo>
                <a:lnTo>
                  <a:pt x="1843722" y="23177"/>
                </a:lnTo>
                <a:lnTo>
                  <a:pt x="1860680" y="48327"/>
                </a:lnTo>
                <a:lnTo>
                  <a:pt x="1866900" y="79121"/>
                </a:lnTo>
                <a:lnTo>
                  <a:pt x="1866900" y="395859"/>
                </a:lnTo>
                <a:lnTo>
                  <a:pt x="1860680" y="426652"/>
                </a:lnTo>
                <a:lnTo>
                  <a:pt x="1843722" y="451802"/>
                </a:lnTo>
                <a:lnTo>
                  <a:pt x="1818572" y="468760"/>
                </a:lnTo>
                <a:lnTo>
                  <a:pt x="1787778" y="474980"/>
                </a:lnTo>
                <a:lnTo>
                  <a:pt x="79120" y="474980"/>
                </a:lnTo>
                <a:lnTo>
                  <a:pt x="48327" y="468760"/>
                </a:lnTo>
                <a:lnTo>
                  <a:pt x="23177" y="451802"/>
                </a:lnTo>
                <a:lnTo>
                  <a:pt x="6219" y="426652"/>
                </a:lnTo>
                <a:lnTo>
                  <a:pt x="0" y="395859"/>
                </a:lnTo>
                <a:lnTo>
                  <a:pt x="0" y="79121"/>
                </a:lnTo>
                <a:close/>
              </a:path>
            </a:pathLst>
          </a:custGeom>
          <a:noFill/>
          <a:ln w="25400" cap="flat" cmpd="sng">
            <a:solidFill>
              <a:srgbClr val="EBF0D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9"/>
          <p:cNvSpPr txBox="1"/>
          <p:nvPr/>
        </p:nvSpPr>
        <p:spPr>
          <a:xfrm>
            <a:off x="6754673" y="1889256"/>
            <a:ext cx="1671828" cy="611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930" rIns="0" bIns="0" anchor="t" anchorCtr="0">
            <a:spAutoFit/>
          </a:bodyPr>
          <a:lstStyle/>
          <a:p>
            <a:pPr marL="15240" marR="6096" indent="2285" algn="ctr">
              <a:lnSpc>
                <a:spcPct val="107600"/>
              </a:lnSpc>
            </a:pPr>
            <a:r>
              <a:rPr lang="en-US" sz="1200" b="1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Cultura</a:t>
            </a:r>
            <a:r>
              <a:rPr lang="en-US" sz="1200" b="1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para el Desarrollo:  </a:t>
            </a:r>
            <a:r>
              <a:rPr lang="en-US" sz="1200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Sensibilización</a:t>
            </a:r>
            <a:r>
              <a:rPr lang="en-US" sz="1200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1200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en</a:t>
            </a:r>
            <a:r>
              <a:rPr lang="en-US" sz="1200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1200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Normas</a:t>
            </a:r>
            <a:r>
              <a:rPr lang="en-US" sz="1200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de  Convivencia y </a:t>
            </a:r>
            <a:r>
              <a:rPr lang="en-US" sz="1200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Civismo</a:t>
            </a:r>
            <a:endParaRPr sz="120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79" name="Google Shape;379;p9"/>
          <p:cNvSpPr/>
          <p:nvPr/>
        </p:nvSpPr>
        <p:spPr>
          <a:xfrm>
            <a:off x="6470905" y="2587752"/>
            <a:ext cx="2243327" cy="569976"/>
          </a:xfrm>
          <a:custGeom>
            <a:avLst/>
            <a:gdLst/>
            <a:ahLst/>
            <a:cxnLst/>
            <a:rect l="l" t="t" r="r" b="b"/>
            <a:pathLst>
              <a:path w="1869440" h="474980" extrusionOk="0">
                <a:moveTo>
                  <a:pt x="1790319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0"/>
                </a:lnTo>
                <a:lnTo>
                  <a:pt x="0" y="395858"/>
                </a:lnTo>
                <a:lnTo>
                  <a:pt x="6219" y="426652"/>
                </a:lnTo>
                <a:lnTo>
                  <a:pt x="23177" y="451802"/>
                </a:lnTo>
                <a:lnTo>
                  <a:pt x="48327" y="468760"/>
                </a:lnTo>
                <a:lnTo>
                  <a:pt x="79120" y="474979"/>
                </a:lnTo>
                <a:lnTo>
                  <a:pt x="1790319" y="474979"/>
                </a:lnTo>
                <a:lnTo>
                  <a:pt x="1821112" y="468760"/>
                </a:lnTo>
                <a:lnTo>
                  <a:pt x="1846262" y="451802"/>
                </a:lnTo>
                <a:lnTo>
                  <a:pt x="1863220" y="426652"/>
                </a:lnTo>
                <a:lnTo>
                  <a:pt x="1869439" y="395858"/>
                </a:lnTo>
                <a:lnTo>
                  <a:pt x="1869439" y="79120"/>
                </a:lnTo>
                <a:lnTo>
                  <a:pt x="1863220" y="48327"/>
                </a:lnTo>
                <a:lnTo>
                  <a:pt x="1846262" y="23177"/>
                </a:lnTo>
                <a:lnTo>
                  <a:pt x="1821112" y="6219"/>
                </a:lnTo>
                <a:lnTo>
                  <a:pt x="1790319" y="0"/>
                </a:lnTo>
                <a:close/>
              </a:path>
            </a:pathLst>
          </a:custGeom>
          <a:solidFill>
            <a:srgbClr val="EBF0D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9"/>
          <p:cNvSpPr/>
          <p:nvPr/>
        </p:nvSpPr>
        <p:spPr>
          <a:xfrm>
            <a:off x="6470905" y="2587752"/>
            <a:ext cx="2243327" cy="569976"/>
          </a:xfrm>
          <a:custGeom>
            <a:avLst/>
            <a:gdLst/>
            <a:ahLst/>
            <a:cxnLst/>
            <a:rect l="l" t="t" r="r" b="b"/>
            <a:pathLst>
              <a:path w="1869440" h="474980" extrusionOk="0">
                <a:moveTo>
                  <a:pt x="0" y="79120"/>
                </a:moveTo>
                <a:lnTo>
                  <a:pt x="6219" y="48327"/>
                </a:lnTo>
                <a:lnTo>
                  <a:pt x="23177" y="23177"/>
                </a:lnTo>
                <a:lnTo>
                  <a:pt x="48327" y="6219"/>
                </a:lnTo>
                <a:lnTo>
                  <a:pt x="79120" y="0"/>
                </a:lnTo>
                <a:lnTo>
                  <a:pt x="1790319" y="0"/>
                </a:lnTo>
                <a:lnTo>
                  <a:pt x="1821112" y="6219"/>
                </a:lnTo>
                <a:lnTo>
                  <a:pt x="1846262" y="23177"/>
                </a:lnTo>
                <a:lnTo>
                  <a:pt x="1863220" y="48327"/>
                </a:lnTo>
                <a:lnTo>
                  <a:pt x="1869439" y="79120"/>
                </a:lnTo>
                <a:lnTo>
                  <a:pt x="1869439" y="395858"/>
                </a:lnTo>
                <a:lnTo>
                  <a:pt x="1863220" y="426652"/>
                </a:lnTo>
                <a:lnTo>
                  <a:pt x="1846262" y="451802"/>
                </a:lnTo>
                <a:lnTo>
                  <a:pt x="1821112" y="468760"/>
                </a:lnTo>
                <a:lnTo>
                  <a:pt x="1790319" y="474979"/>
                </a:lnTo>
                <a:lnTo>
                  <a:pt x="79120" y="474979"/>
                </a:lnTo>
                <a:lnTo>
                  <a:pt x="48327" y="468760"/>
                </a:lnTo>
                <a:lnTo>
                  <a:pt x="23177" y="451802"/>
                </a:lnTo>
                <a:lnTo>
                  <a:pt x="6219" y="426652"/>
                </a:lnTo>
                <a:lnTo>
                  <a:pt x="0" y="395858"/>
                </a:lnTo>
                <a:lnTo>
                  <a:pt x="0" y="79120"/>
                </a:lnTo>
                <a:close/>
              </a:path>
            </a:pathLst>
          </a:custGeom>
          <a:noFill/>
          <a:ln w="25400" cap="flat" cmpd="sng">
            <a:solidFill>
              <a:srgbClr val="EBF0D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9"/>
          <p:cNvSpPr txBox="1"/>
          <p:nvPr/>
        </p:nvSpPr>
        <p:spPr>
          <a:xfrm>
            <a:off x="6601968" y="2553462"/>
            <a:ext cx="1985772" cy="612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710" rIns="0" bIns="0" anchor="t" anchorCtr="0">
            <a:spAutoFit/>
          </a:bodyPr>
          <a:lstStyle/>
          <a:p>
            <a:pPr marL="14478" marR="6096" indent="-6858" algn="ctr">
              <a:lnSpc>
                <a:spcPct val="107500"/>
              </a:lnSpc>
            </a:pPr>
            <a:r>
              <a:rPr lang="en-US" sz="1200" b="1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Creemos</a:t>
            </a:r>
            <a:r>
              <a:rPr lang="en-US" sz="1200" b="1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1200" b="1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en</a:t>
            </a:r>
            <a:r>
              <a:rPr lang="en-US" sz="1200" b="1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la </a:t>
            </a:r>
            <a:r>
              <a:rPr lang="en-US" sz="1200" b="1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Infraestructura</a:t>
            </a:r>
            <a:r>
              <a:rPr lang="en-US" sz="1200" b="1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 </a:t>
            </a:r>
            <a:r>
              <a:rPr lang="en-US" sz="1200" b="1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Artística</a:t>
            </a:r>
            <a:r>
              <a:rPr lang="en-US" sz="1200" b="1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y Cultural: </a:t>
            </a:r>
            <a:r>
              <a:rPr lang="en-US" sz="1200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Construcción</a:t>
            </a:r>
            <a:r>
              <a:rPr lang="en-US" sz="1200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,  </a:t>
            </a:r>
            <a:r>
              <a:rPr lang="en-US" sz="1200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mejora</a:t>
            </a:r>
            <a:r>
              <a:rPr lang="en-US" sz="1200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y </a:t>
            </a:r>
            <a:r>
              <a:rPr lang="en-US" sz="1200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dotación</a:t>
            </a:r>
            <a:r>
              <a:rPr lang="en-US" sz="1200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1200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equipamientos</a:t>
            </a:r>
            <a:endParaRPr sz="120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82" name="Google Shape;382;p9"/>
          <p:cNvSpPr/>
          <p:nvPr/>
        </p:nvSpPr>
        <p:spPr>
          <a:xfrm>
            <a:off x="6470905" y="3261360"/>
            <a:ext cx="2243327" cy="569976"/>
          </a:xfrm>
          <a:custGeom>
            <a:avLst/>
            <a:gdLst/>
            <a:ahLst/>
            <a:cxnLst/>
            <a:rect l="l" t="t" r="r" b="b"/>
            <a:pathLst>
              <a:path w="1869440" h="474980" extrusionOk="0">
                <a:moveTo>
                  <a:pt x="1790319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0"/>
                </a:lnTo>
                <a:lnTo>
                  <a:pt x="0" y="395858"/>
                </a:lnTo>
                <a:lnTo>
                  <a:pt x="6219" y="426652"/>
                </a:lnTo>
                <a:lnTo>
                  <a:pt x="23177" y="451802"/>
                </a:lnTo>
                <a:lnTo>
                  <a:pt x="48327" y="468760"/>
                </a:lnTo>
                <a:lnTo>
                  <a:pt x="79120" y="474980"/>
                </a:lnTo>
                <a:lnTo>
                  <a:pt x="1790319" y="474980"/>
                </a:lnTo>
                <a:lnTo>
                  <a:pt x="1821112" y="468760"/>
                </a:lnTo>
                <a:lnTo>
                  <a:pt x="1846262" y="451802"/>
                </a:lnTo>
                <a:lnTo>
                  <a:pt x="1863220" y="426652"/>
                </a:lnTo>
                <a:lnTo>
                  <a:pt x="1869439" y="395858"/>
                </a:lnTo>
                <a:lnTo>
                  <a:pt x="1869439" y="79120"/>
                </a:lnTo>
                <a:lnTo>
                  <a:pt x="1863220" y="48327"/>
                </a:lnTo>
                <a:lnTo>
                  <a:pt x="1846262" y="23177"/>
                </a:lnTo>
                <a:lnTo>
                  <a:pt x="1821112" y="6219"/>
                </a:lnTo>
                <a:lnTo>
                  <a:pt x="1790319" y="0"/>
                </a:lnTo>
                <a:close/>
              </a:path>
            </a:pathLst>
          </a:custGeom>
          <a:solidFill>
            <a:srgbClr val="EBF0D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9"/>
          <p:cNvSpPr/>
          <p:nvPr/>
        </p:nvSpPr>
        <p:spPr>
          <a:xfrm>
            <a:off x="6470905" y="3261360"/>
            <a:ext cx="2243327" cy="569976"/>
          </a:xfrm>
          <a:custGeom>
            <a:avLst/>
            <a:gdLst/>
            <a:ahLst/>
            <a:cxnLst/>
            <a:rect l="l" t="t" r="r" b="b"/>
            <a:pathLst>
              <a:path w="1869440" h="474980" extrusionOk="0">
                <a:moveTo>
                  <a:pt x="0" y="79120"/>
                </a:moveTo>
                <a:lnTo>
                  <a:pt x="6219" y="48327"/>
                </a:lnTo>
                <a:lnTo>
                  <a:pt x="23177" y="23177"/>
                </a:lnTo>
                <a:lnTo>
                  <a:pt x="48327" y="6219"/>
                </a:lnTo>
                <a:lnTo>
                  <a:pt x="79120" y="0"/>
                </a:lnTo>
                <a:lnTo>
                  <a:pt x="1790319" y="0"/>
                </a:lnTo>
                <a:lnTo>
                  <a:pt x="1821112" y="6219"/>
                </a:lnTo>
                <a:lnTo>
                  <a:pt x="1846262" y="23177"/>
                </a:lnTo>
                <a:lnTo>
                  <a:pt x="1863220" y="48327"/>
                </a:lnTo>
                <a:lnTo>
                  <a:pt x="1869439" y="79120"/>
                </a:lnTo>
                <a:lnTo>
                  <a:pt x="1869439" y="395858"/>
                </a:lnTo>
                <a:lnTo>
                  <a:pt x="1863220" y="426652"/>
                </a:lnTo>
                <a:lnTo>
                  <a:pt x="1846262" y="451802"/>
                </a:lnTo>
                <a:lnTo>
                  <a:pt x="1821112" y="468760"/>
                </a:lnTo>
                <a:lnTo>
                  <a:pt x="1790319" y="474980"/>
                </a:lnTo>
                <a:lnTo>
                  <a:pt x="79120" y="474980"/>
                </a:lnTo>
                <a:lnTo>
                  <a:pt x="48327" y="468760"/>
                </a:lnTo>
                <a:lnTo>
                  <a:pt x="23177" y="451802"/>
                </a:lnTo>
                <a:lnTo>
                  <a:pt x="6219" y="426652"/>
                </a:lnTo>
                <a:lnTo>
                  <a:pt x="0" y="395858"/>
                </a:lnTo>
                <a:lnTo>
                  <a:pt x="0" y="79120"/>
                </a:lnTo>
                <a:close/>
              </a:path>
            </a:pathLst>
          </a:custGeom>
          <a:noFill/>
          <a:ln w="25375" cap="flat" cmpd="sng">
            <a:solidFill>
              <a:srgbClr val="EBF0D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9"/>
          <p:cNvSpPr txBox="1"/>
          <p:nvPr/>
        </p:nvSpPr>
        <p:spPr>
          <a:xfrm>
            <a:off x="6485839" y="3228136"/>
            <a:ext cx="2212847" cy="41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 marR="6096" indent="15240">
              <a:lnSpc>
                <a:spcPct val="106700"/>
              </a:lnSpc>
            </a:pPr>
            <a:r>
              <a:rPr lang="en-US" sz="1200" b="1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Creemos</a:t>
            </a:r>
            <a:r>
              <a:rPr lang="en-US" sz="1200" b="1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1200" b="1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en</a:t>
            </a:r>
            <a:r>
              <a:rPr lang="en-US" sz="1200" b="1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la </a:t>
            </a:r>
            <a:r>
              <a:rPr lang="en-US" sz="1200" b="1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Formación</a:t>
            </a:r>
            <a:r>
              <a:rPr lang="en-US" sz="1200" b="1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1200" b="1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Artística</a:t>
            </a:r>
            <a:r>
              <a:rPr lang="en-US" sz="1200" b="1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y  Cultural: </a:t>
            </a:r>
            <a:r>
              <a:rPr lang="en-US" sz="1200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Formación</a:t>
            </a:r>
            <a:r>
              <a:rPr lang="en-US" sz="1200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Técnica y </a:t>
            </a:r>
            <a:r>
              <a:rPr lang="en-US" sz="1200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Talleres</a:t>
            </a:r>
            <a:endParaRPr sz="120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85" name="Google Shape;385;p9"/>
          <p:cNvSpPr txBox="1"/>
          <p:nvPr/>
        </p:nvSpPr>
        <p:spPr>
          <a:xfrm>
            <a:off x="6528511" y="3633520"/>
            <a:ext cx="2130552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200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Artística</a:t>
            </a:r>
            <a:r>
              <a:rPr lang="en-US" sz="1200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. </a:t>
            </a:r>
            <a:r>
              <a:rPr lang="en-US" sz="1200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Fortalecimiento</a:t>
            </a:r>
            <a:r>
              <a:rPr lang="en-US" sz="1200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y </a:t>
            </a:r>
            <a:r>
              <a:rPr lang="en-US" sz="1200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Promoción</a:t>
            </a:r>
            <a:endParaRPr sz="120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86" name="Google Shape;386;p9"/>
          <p:cNvSpPr/>
          <p:nvPr/>
        </p:nvSpPr>
        <p:spPr>
          <a:xfrm>
            <a:off x="6467855" y="3934968"/>
            <a:ext cx="2231136" cy="752856"/>
          </a:xfrm>
          <a:custGeom>
            <a:avLst/>
            <a:gdLst/>
            <a:ahLst/>
            <a:cxnLst/>
            <a:rect l="l" t="t" r="r" b="b"/>
            <a:pathLst>
              <a:path w="1859279" h="627379" extrusionOk="0">
                <a:moveTo>
                  <a:pt x="1783079" y="0"/>
                </a:moveTo>
                <a:lnTo>
                  <a:pt x="76200" y="0"/>
                </a:lnTo>
                <a:lnTo>
                  <a:pt x="46559" y="5994"/>
                </a:lnTo>
                <a:lnTo>
                  <a:pt x="22336" y="22336"/>
                </a:lnTo>
                <a:lnTo>
                  <a:pt x="5994" y="46559"/>
                </a:lnTo>
                <a:lnTo>
                  <a:pt x="0" y="76200"/>
                </a:lnTo>
                <a:lnTo>
                  <a:pt x="0" y="551180"/>
                </a:lnTo>
                <a:lnTo>
                  <a:pt x="5994" y="580820"/>
                </a:lnTo>
                <a:lnTo>
                  <a:pt x="22336" y="605043"/>
                </a:lnTo>
                <a:lnTo>
                  <a:pt x="46559" y="621385"/>
                </a:lnTo>
                <a:lnTo>
                  <a:pt x="76200" y="627380"/>
                </a:lnTo>
                <a:lnTo>
                  <a:pt x="1783079" y="627380"/>
                </a:lnTo>
                <a:lnTo>
                  <a:pt x="1812720" y="621385"/>
                </a:lnTo>
                <a:lnTo>
                  <a:pt x="1836943" y="605043"/>
                </a:lnTo>
                <a:lnTo>
                  <a:pt x="1853285" y="580820"/>
                </a:lnTo>
                <a:lnTo>
                  <a:pt x="1859279" y="551180"/>
                </a:lnTo>
                <a:lnTo>
                  <a:pt x="1859279" y="76200"/>
                </a:lnTo>
                <a:lnTo>
                  <a:pt x="1853285" y="46559"/>
                </a:lnTo>
                <a:lnTo>
                  <a:pt x="1836943" y="22336"/>
                </a:lnTo>
                <a:lnTo>
                  <a:pt x="1812720" y="5994"/>
                </a:lnTo>
                <a:lnTo>
                  <a:pt x="1783079" y="0"/>
                </a:lnTo>
                <a:close/>
              </a:path>
            </a:pathLst>
          </a:custGeom>
          <a:solidFill>
            <a:srgbClr val="EBF0D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9"/>
          <p:cNvSpPr/>
          <p:nvPr/>
        </p:nvSpPr>
        <p:spPr>
          <a:xfrm>
            <a:off x="6467855" y="3934968"/>
            <a:ext cx="2231136" cy="752856"/>
          </a:xfrm>
          <a:custGeom>
            <a:avLst/>
            <a:gdLst/>
            <a:ahLst/>
            <a:cxnLst/>
            <a:rect l="l" t="t" r="r" b="b"/>
            <a:pathLst>
              <a:path w="1859279" h="627379" extrusionOk="0">
                <a:moveTo>
                  <a:pt x="0" y="76200"/>
                </a:moveTo>
                <a:lnTo>
                  <a:pt x="5994" y="46559"/>
                </a:lnTo>
                <a:lnTo>
                  <a:pt x="22336" y="22336"/>
                </a:lnTo>
                <a:lnTo>
                  <a:pt x="46559" y="5994"/>
                </a:lnTo>
                <a:lnTo>
                  <a:pt x="76200" y="0"/>
                </a:lnTo>
                <a:lnTo>
                  <a:pt x="1783079" y="0"/>
                </a:lnTo>
                <a:lnTo>
                  <a:pt x="1812720" y="5994"/>
                </a:lnTo>
                <a:lnTo>
                  <a:pt x="1836943" y="22336"/>
                </a:lnTo>
                <a:lnTo>
                  <a:pt x="1853285" y="46559"/>
                </a:lnTo>
                <a:lnTo>
                  <a:pt x="1859279" y="76200"/>
                </a:lnTo>
                <a:lnTo>
                  <a:pt x="1859279" y="551180"/>
                </a:lnTo>
                <a:lnTo>
                  <a:pt x="1853285" y="580820"/>
                </a:lnTo>
                <a:lnTo>
                  <a:pt x="1836943" y="605043"/>
                </a:lnTo>
                <a:lnTo>
                  <a:pt x="1812720" y="621385"/>
                </a:lnTo>
                <a:lnTo>
                  <a:pt x="1783079" y="627380"/>
                </a:lnTo>
                <a:lnTo>
                  <a:pt x="76200" y="627380"/>
                </a:lnTo>
                <a:lnTo>
                  <a:pt x="46559" y="621385"/>
                </a:lnTo>
                <a:lnTo>
                  <a:pt x="22336" y="605043"/>
                </a:lnTo>
                <a:lnTo>
                  <a:pt x="5994" y="580820"/>
                </a:lnTo>
                <a:lnTo>
                  <a:pt x="0" y="551180"/>
                </a:lnTo>
                <a:lnTo>
                  <a:pt x="0" y="76200"/>
                </a:lnTo>
                <a:close/>
              </a:path>
            </a:pathLst>
          </a:custGeom>
          <a:noFill/>
          <a:ln w="25400" cap="flat" cmpd="sng">
            <a:solidFill>
              <a:srgbClr val="EBF0D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9"/>
          <p:cNvSpPr txBox="1"/>
          <p:nvPr/>
        </p:nvSpPr>
        <p:spPr>
          <a:xfrm>
            <a:off x="6629704" y="3894734"/>
            <a:ext cx="1908810" cy="612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710" rIns="0" bIns="0" anchor="t" anchorCtr="0">
            <a:spAutoFit/>
          </a:bodyPr>
          <a:lstStyle/>
          <a:p>
            <a:pPr marL="15240" marR="6096" indent="-1524" algn="ctr">
              <a:lnSpc>
                <a:spcPct val="107500"/>
              </a:lnSpc>
            </a:pPr>
            <a:r>
              <a:rPr lang="en-US" sz="1200" b="1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Creemos</a:t>
            </a:r>
            <a:r>
              <a:rPr lang="en-US" sz="1200" b="1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1200" b="1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en</a:t>
            </a:r>
            <a:r>
              <a:rPr lang="en-US" sz="1200" b="1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1200" b="1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Espacios</a:t>
            </a:r>
            <a:r>
              <a:rPr lang="en-US" sz="1200" b="1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para el  Desarrollo de la </a:t>
            </a:r>
            <a:r>
              <a:rPr lang="en-US" sz="1200" b="1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Creatividad</a:t>
            </a:r>
            <a:r>
              <a:rPr lang="en-US" sz="1200" b="1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:  </a:t>
            </a:r>
            <a:r>
              <a:rPr lang="en-US" sz="1200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Mejoramiento</a:t>
            </a:r>
            <a:r>
              <a:rPr lang="en-US" sz="1200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y </a:t>
            </a:r>
            <a:r>
              <a:rPr lang="en-US" sz="1200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Descentralización</a:t>
            </a:r>
            <a:endParaRPr sz="120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89" name="Google Shape;389;p9"/>
          <p:cNvSpPr txBox="1"/>
          <p:nvPr/>
        </p:nvSpPr>
        <p:spPr>
          <a:xfrm>
            <a:off x="6489648" y="4495800"/>
            <a:ext cx="2188464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200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Servicio</a:t>
            </a:r>
            <a:r>
              <a:rPr lang="en-US" sz="1200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1200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Bibliotecas</a:t>
            </a:r>
            <a:r>
              <a:rPr lang="en-US" sz="1200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. </a:t>
            </a:r>
            <a:r>
              <a:rPr lang="en-US" sz="1200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Concursos</a:t>
            </a:r>
            <a:r>
              <a:rPr lang="en-US" sz="1200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1200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lectura</a:t>
            </a:r>
            <a:endParaRPr sz="120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90" name="Google Shape;390;p9"/>
          <p:cNvSpPr/>
          <p:nvPr/>
        </p:nvSpPr>
        <p:spPr>
          <a:xfrm>
            <a:off x="1813560" y="3157727"/>
            <a:ext cx="0" cy="86868"/>
          </a:xfrm>
          <a:custGeom>
            <a:avLst/>
            <a:gdLst/>
            <a:ahLst/>
            <a:cxnLst/>
            <a:rect l="l" t="t" r="r" b="b"/>
            <a:pathLst>
              <a:path w="120000" h="72389" extrusionOk="0">
                <a:moveTo>
                  <a:pt x="0" y="0"/>
                </a:moveTo>
                <a:lnTo>
                  <a:pt x="0" y="72009"/>
                </a:lnTo>
              </a:path>
            </a:pathLst>
          </a:custGeom>
          <a:noFill/>
          <a:ln w="9525" cap="flat" cmpd="sng">
            <a:solidFill>
              <a:srgbClr val="001F5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9"/>
          <p:cNvSpPr/>
          <p:nvPr/>
        </p:nvSpPr>
        <p:spPr>
          <a:xfrm>
            <a:off x="1703833" y="4748785"/>
            <a:ext cx="762" cy="84582"/>
          </a:xfrm>
          <a:custGeom>
            <a:avLst/>
            <a:gdLst/>
            <a:ahLst/>
            <a:cxnLst/>
            <a:rect l="l" t="t" r="r" b="b"/>
            <a:pathLst>
              <a:path w="634" h="70485" extrusionOk="0">
                <a:moveTo>
                  <a:pt x="12" y="0"/>
                </a:moveTo>
                <a:lnTo>
                  <a:pt x="0" y="70484"/>
                </a:lnTo>
              </a:path>
            </a:pathLst>
          </a:custGeom>
          <a:noFill/>
          <a:ln w="9525" cap="flat" cmpd="sng">
            <a:solidFill>
              <a:srgbClr val="001F5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9"/>
          <p:cNvSpPr/>
          <p:nvPr/>
        </p:nvSpPr>
        <p:spPr>
          <a:xfrm>
            <a:off x="9275063" y="2651760"/>
            <a:ext cx="2161032" cy="396240"/>
          </a:xfrm>
          <a:custGeom>
            <a:avLst/>
            <a:gdLst/>
            <a:ahLst/>
            <a:cxnLst/>
            <a:rect l="l" t="t" r="r" b="b"/>
            <a:pathLst>
              <a:path w="1800859" h="330200" extrusionOk="0">
                <a:moveTo>
                  <a:pt x="1745869" y="0"/>
                </a:moveTo>
                <a:lnTo>
                  <a:pt x="54990" y="0"/>
                </a:lnTo>
                <a:lnTo>
                  <a:pt x="33593" y="4323"/>
                </a:lnTo>
                <a:lnTo>
                  <a:pt x="16113" y="16113"/>
                </a:lnTo>
                <a:lnTo>
                  <a:pt x="4323" y="33593"/>
                </a:lnTo>
                <a:lnTo>
                  <a:pt x="0" y="54990"/>
                </a:lnTo>
                <a:lnTo>
                  <a:pt x="0" y="275208"/>
                </a:lnTo>
                <a:lnTo>
                  <a:pt x="4323" y="296606"/>
                </a:lnTo>
                <a:lnTo>
                  <a:pt x="16113" y="314086"/>
                </a:lnTo>
                <a:lnTo>
                  <a:pt x="33593" y="325876"/>
                </a:lnTo>
                <a:lnTo>
                  <a:pt x="54990" y="330200"/>
                </a:lnTo>
                <a:lnTo>
                  <a:pt x="1745869" y="330200"/>
                </a:lnTo>
                <a:lnTo>
                  <a:pt x="1767266" y="325876"/>
                </a:lnTo>
                <a:lnTo>
                  <a:pt x="1784746" y="314086"/>
                </a:lnTo>
                <a:lnTo>
                  <a:pt x="1796536" y="296606"/>
                </a:lnTo>
                <a:lnTo>
                  <a:pt x="1800859" y="275208"/>
                </a:lnTo>
                <a:lnTo>
                  <a:pt x="1800859" y="54990"/>
                </a:lnTo>
                <a:lnTo>
                  <a:pt x="1796536" y="33593"/>
                </a:lnTo>
                <a:lnTo>
                  <a:pt x="1784746" y="16113"/>
                </a:lnTo>
                <a:lnTo>
                  <a:pt x="1767266" y="4323"/>
                </a:lnTo>
                <a:lnTo>
                  <a:pt x="1745869" y="0"/>
                </a:lnTo>
                <a:close/>
              </a:path>
            </a:pathLst>
          </a:custGeom>
          <a:solidFill>
            <a:srgbClr val="001F5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9"/>
          <p:cNvSpPr/>
          <p:nvPr/>
        </p:nvSpPr>
        <p:spPr>
          <a:xfrm>
            <a:off x="9275063" y="2651760"/>
            <a:ext cx="2161032" cy="396240"/>
          </a:xfrm>
          <a:custGeom>
            <a:avLst/>
            <a:gdLst/>
            <a:ahLst/>
            <a:cxnLst/>
            <a:rect l="l" t="t" r="r" b="b"/>
            <a:pathLst>
              <a:path w="1800859" h="330200" extrusionOk="0">
                <a:moveTo>
                  <a:pt x="0" y="54990"/>
                </a:moveTo>
                <a:lnTo>
                  <a:pt x="4323" y="33593"/>
                </a:lnTo>
                <a:lnTo>
                  <a:pt x="16113" y="16113"/>
                </a:lnTo>
                <a:lnTo>
                  <a:pt x="33593" y="4323"/>
                </a:lnTo>
                <a:lnTo>
                  <a:pt x="54990" y="0"/>
                </a:lnTo>
                <a:lnTo>
                  <a:pt x="1745869" y="0"/>
                </a:lnTo>
                <a:lnTo>
                  <a:pt x="1767266" y="4323"/>
                </a:lnTo>
                <a:lnTo>
                  <a:pt x="1784746" y="16113"/>
                </a:lnTo>
                <a:lnTo>
                  <a:pt x="1796536" y="33593"/>
                </a:lnTo>
                <a:lnTo>
                  <a:pt x="1800859" y="54990"/>
                </a:lnTo>
                <a:lnTo>
                  <a:pt x="1800859" y="275208"/>
                </a:lnTo>
                <a:lnTo>
                  <a:pt x="1796536" y="296606"/>
                </a:lnTo>
                <a:lnTo>
                  <a:pt x="1784746" y="314086"/>
                </a:lnTo>
                <a:lnTo>
                  <a:pt x="1767266" y="325876"/>
                </a:lnTo>
                <a:lnTo>
                  <a:pt x="1745869" y="330200"/>
                </a:lnTo>
                <a:lnTo>
                  <a:pt x="54990" y="330200"/>
                </a:lnTo>
                <a:lnTo>
                  <a:pt x="33593" y="325876"/>
                </a:lnTo>
                <a:lnTo>
                  <a:pt x="16113" y="314086"/>
                </a:lnTo>
                <a:lnTo>
                  <a:pt x="4323" y="296606"/>
                </a:lnTo>
                <a:lnTo>
                  <a:pt x="0" y="275208"/>
                </a:lnTo>
                <a:lnTo>
                  <a:pt x="0" y="54990"/>
                </a:lnTo>
                <a:close/>
              </a:path>
            </a:pathLst>
          </a:custGeom>
          <a:noFill/>
          <a:ln w="25400" cap="flat" cmpd="sng">
            <a:solidFill>
              <a:srgbClr val="001F5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9"/>
          <p:cNvSpPr txBox="1"/>
          <p:nvPr/>
        </p:nvSpPr>
        <p:spPr>
          <a:xfrm>
            <a:off x="9414511" y="2700071"/>
            <a:ext cx="1888998" cy="532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68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YUMBO PRODUCTIVO</a:t>
            </a:r>
            <a:endParaRPr sz="168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95" name="Google Shape;395;p9"/>
          <p:cNvSpPr/>
          <p:nvPr/>
        </p:nvSpPr>
        <p:spPr>
          <a:xfrm>
            <a:off x="9439656" y="3194304"/>
            <a:ext cx="1996440" cy="454152"/>
          </a:xfrm>
          <a:custGeom>
            <a:avLst/>
            <a:gdLst/>
            <a:ahLst/>
            <a:cxnLst/>
            <a:rect l="l" t="t" r="r" b="b"/>
            <a:pathLst>
              <a:path w="1663700" h="378460" extrusionOk="0">
                <a:moveTo>
                  <a:pt x="1600580" y="0"/>
                </a:moveTo>
                <a:lnTo>
                  <a:pt x="63119" y="0"/>
                </a:lnTo>
                <a:lnTo>
                  <a:pt x="38522" y="4951"/>
                </a:lnTo>
                <a:lnTo>
                  <a:pt x="18462" y="18462"/>
                </a:lnTo>
                <a:lnTo>
                  <a:pt x="4951" y="38522"/>
                </a:lnTo>
                <a:lnTo>
                  <a:pt x="0" y="63118"/>
                </a:lnTo>
                <a:lnTo>
                  <a:pt x="0" y="315341"/>
                </a:lnTo>
                <a:lnTo>
                  <a:pt x="4951" y="339937"/>
                </a:lnTo>
                <a:lnTo>
                  <a:pt x="18462" y="359997"/>
                </a:lnTo>
                <a:lnTo>
                  <a:pt x="38522" y="373508"/>
                </a:lnTo>
                <a:lnTo>
                  <a:pt x="63119" y="378460"/>
                </a:lnTo>
                <a:lnTo>
                  <a:pt x="1600580" y="378460"/>
                </a:lnTo>
                <a:lnTo>
                  <a:pt x="1625177" y="373508"/>
                </a:lnTo>
                <a:lnTo>
                  <a:pt x="1645237" y="359997"/>
                </a:lnTo>
                <a:lnTo>
                  <a:pt x="1658748" y="339937"/>
                </a:lnTo>
                <a:lnTo>
                  <a:pt x="1663700" y="315341"/>
                </a:lnTo>
                <a:lnTo>
                  <a:pt x="1663700" y="63118"/>
                </a:lnTo>
                <a:lnTo>
                  <a:pt x="1658748" y="38522"/>
                </a:lnTo>
                <a:lnTo>
                  <a:pt x="1645237" y="18462"/>
                </a:lnTo>
                <a:lnTo>
                  <a:pt x="1625177" y="4951"/>
                </a:lnTo>
                <a:lnTo>
                  <a:pt x="1600580" y="0"/>
                </a:lnTo>
                <a:close/>
              </a:path>
            </a:pathLst>
          </a:custGeom>
          <a:solidFill>
            <a:srgbClr val="F7872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9"/>
          <p:cNvSpPr/>
          <p:nvPr/>
        </p:nvSpPr>
        <p:spPr>
          <a:xfrm>
            <a:off x="9439656" y="3194304"/>
            <a:ext cx="1996440" cy="454152"/>
          </a:xfrm>
          <a:custGeom>
            <a:avLst/>
            <a:gdLst/>
            <a:ahLst/>
            <a:cxnLst/>
            <a:rect l="l" t="t" r="r" b="b"/>
            <a:pathLst>
              <a:path w="1663700" h="378460" extrusionOk="0">
                <a:moveTo>
                  <a:pt x="0" y="63118"/>
                </a:moveTo>
                <a:lnTo>
                  <a:pt x="4951" y="38522"/>
                </a:lnTo>
                <a:lnTo>
                  <a:pt x="18462" y="18462"/>
                </a:lnTo>
                <a:lnTo>
                  <a:pt x="38522" y="4951"/>
                </a:lnTo>
                <a:lnTo>
                  <a:pt x="63119" y="0"/>
                </a:lnTo>
                <a:lnTo>
                  <a:pt x="1600580" y="0"/>
                </a:lnTo>
                <a:lnTo>
                  <a:pt x="1625177" y="4951"/>
                </a:lnTo>
                <a:lnTo>
                  <a:pt x="1645237" y="18462"/>
                </a:lnTo>
                <a:lnTo>
                  <a:pt x="1658748" y="38522"/>
                </a:lnTo>
                <a:lnTo>
                  <a:pt x="1663700" y="63118"/>
                </a:lnTo>
                <a:lnTo>
                  <a:pt x="1663700" y="315341"/>
                </a:lnTo>
                <a:lnTo>
                  <a:pt x="1658748" y="339937"/>
                </a:lnTo>
                <a:lnTo>
                  <a:pt x="1645237" y="359997"/>
                </a:lnTo>
                <a:lnTo>
                  <a:pt x="1625177" y="373508"/>
                </a:lnTo>
                <a:lnTo>
                  <a:pt x="1600580" y="378460"/>
                </a:lnTo>
                <a:lnTo>
                  <a:pt x="63119" y="378460"/>
                </a:lnTo>
                <a:lnTo>
                  <a:pt x="38522" y="373508"/>
                </a:lnTo>
                <a:lnTo>
                  <a:pt x="18462" y="359997"/>
                </a:lnTo>
                <a:lnTo>
                  <a:pt x="4951" y="339937"/>
                </a:lnTo>
                <a:lnTo>
                  <a:pt x="0" y="315341"/>
                </a:lnTo>
                <a:lnTo>
                  <a:pt x="0" y="63118"/>
                </a:lnTo>
                <a:close/>
              </a:path>
            </a:pathLst>
          </a:custGeom>
          <a:noFill/>
          <a:ln w="25375" cap="flat" cmpd="sng">
            <a:solidFill>
              <a:srgbClr val="F787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9"/>
          <p:cNvSpPr txBox="1"/>
          <p:nvPr/>
        </p:nvSpPr>
        <p:spPr>
          <a:xfrm>
            <a:off x="9524542" y="3179065"/>
            <a:ext cx="1837182" cy="45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79248" marR="6096" indent="-64770">
              <a:lnSpc>
                <a:spcPct val="107600"/>
              </a:lnSpc>
            </a:pPr>
            <a:r>
              <a:rPr lang="en-US" sz="132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Creemos en un Yumbo Más  Competitivo y Productivo</a:t>
            </a:r>
            <a:endParaRPr sz="132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98" name="Google Shape;398;p9"/>
          <p:cNvSpPr/>
          <p:nvPr/>
        </p:nvSpPr>
        <p:spPr>
          <a:xfrm>
            <a:off x="9000743" y="2849881"/>
            <a:ext cx="1435608" cy="345186"/>
          </a:xfrm>
          <a:custGeom>
            <a:avLst/>
            <a:gdLst/>
            <a:ahLst/>
            <a:cxnLst/>
            <a:rect l="l" t="t" r="r" b="b"/>
            <a:pathLst>
              <a:path w="1196340" h="287655" extrusionOk="0">
                <a:moveTo>
                  <a:pt x="228600" y="0"/>
                </a:moveTo>
                <a:lnTo>
                  <a:pt x="0" y="0"/>
                </a:lnTo>
                <a:lnTo>
                  <a:pt x="0" y="226441"/>
                </a:lnTo>
                <a:lnTo>
                  <a:pt x="1196212" y="226441"/>
                </a:lnTo>
                <a:lnTo>
                  <a:pt x="1196212" y="287274"/>
                </a:lnTo>
              </a:path>
            </a:pathLst>
          </a:custGeom>
          <a:noFill/>
          <a:ln w="9525" cap="flat" cmpd="sng">
            <a:solidFill>
              <a:srgbClr val="001F5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9"/>
          <p:cNvSpPr/>
          <p:nvPr/>
        </p:nvSpPr>
        <p:spPr>
          <a:xfrm>
            <a:off x="8927591" y="3736847"/>
            <a:ext cx="2331720" cy="582168"/>
          </a:xfrm>
          <a:custGeom>
            <a:avLst/>
            <a:gdLst/>
            <a:ahLst/>
            <a:cxnLst/>
            <a:rect l="l" t="t" r="r" b="b"/>
            <a:pathLst>
              <a:path w="1943100" h="485139" extrusionOk="0">
                <a:moveTo>
                  <a:pt x="1862201" y="0"/>
                </a:moveTo>
                <a:lnTo>
                  <a:pt x="80899" y="0"/>
                </a:lnTo>
                <a:lnTo>
                  <a:pt x="49399" y="6353"/>
                </a:lnTo>
                <a:lnTo>
                  <a:pt x="23685" y="23685"/>
                </a:lnTo>
                <a:lnTo>
                  <a:pt x="6353" y="49399"/>
                </a:lnTo>
                <a:lnTo>
                  <a:pt x="0" y="80899"/>
                </a:lnTo>
                <a:lnTo>
                  <a:pt x="0" y="404241"/>
                </a:lnTo>
                <a:lnTo>
                  <a:pt x="6353" y="435740"/>
                </a:lnTo>
                <a:lnTo>
                  <a:pt x="23685" y="461454"/>
                </a:lnTo>
                <a:lnTo>
                  <a:pt x="49399" y="478786"/>
                </a:lnTo>
                <a:lnTo>
                  <a:pt x="80899" y="485140"/>
                </a:lnTo>
                <a:lnTo>
                  <a:pt x="1862201" y="485140"/>
                </a:lnTo>
                <a:lnTo>
                  <a:pt x="1893700" y="478786"/>
                </a:lnTo>
                <a:lnTo>
                  <a:pt x="1919414" y="461454"/>
                </a:lnTo>
                <a:lnTo>
                  <a:pt x="1936746" y="435740"/>
                </a:lnTo>
                <a:lnTo>
                  <a:pt x="1943100" y="404241"/>
                </a:lnTo>
                <a:lnTo>
                  <a:pt x="1943100" y="80899"/>
                </a:lnTo>
                <a:lnTo>
                  <a:pt x="1936746" y="49399"/>
                </a:lnTo>
                <a:lnTo>
                  <a:pt x="1919414" y="23685"/>
                </a:lnTo>
                <a:lnTo>
                  <a:pt x="1893700" y="6353"/>
                </a:lnTo>
                <a:lnTo>
                  <a:pt x="1862201" y="0"/>
                </a:lnTo>
                <a:close/>
              </a:path>
            </a:pathLst>
          </a:custGeom>
          <a:solidFill>
            <a:srgbClr val="FCEAD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9"/>
          <p:cNvSpPr/>
          <p:nvPr/>
        </p:nvSpPr>
        <p:spPr>
          <a:xfrm>
            <a:off x="8927591" y="3736847"/>
            <a:ext cx="2331720" cy="582168"/>
          </a:xfrm>
          <a:custGeom>
            <a:avLst/>
            <a:gdLst/>
            <a:ahLst/>
            <a:cxnLst/>
            <a:rect l="l" t="t" r="r" b="b"/>
            <a:pathLst>
              <a:path w="1943100" h="485139" extrusionOk="0">
                <a:moveTo>
                  <a:pt x="0" y="80899"/>
                </a:moveTo>
                <a:lnTo>
                  <a:pt x="6353" y="49399"/>
                </a:lnTo>
                <a:lnTo>
                  <a:pt x="23685" y="23685"/>
                </a:lnTo>
                <a:lnTo>
                  <a:pt x="49399" y="6353"/>
                </a:lnTo>
                <a:lnTo>
                  <a:pt x="80899" y="0"/>
                </a:lnTo>
                <a:lnTo>
                  <a:pt x="1862201" y="0"/>
                </a:lnTo>
                <a:lnTo>
                  <a:pt x="1893700" y="6353"/>
                </a:lnTo>
                <a:lnTo>
                  <a:pt x="1919414" y="23685"/>
                </a:lnTo>
                <a:lnTo>
                  <a:pt x="1936746" y="49399"/>
                </a:lnTo>
                <a:lnTo>
                  <a:pt x="1943100" y="80899"/>
                </a:lnTo>
                <a:lnTo>
                  <a:pt x="1943100" y="404241"/>
                </a:lnTo>
                <a:lnTo>
                  <a:pt x="1936746" y="435740"/>
                </a:lnTo>
                <a:lnTo>
                  <a:pt x="1919414" y="461454"/>
                </a:lnTo>
                <a:lnTo>
                  <a:pt x="1893700" y="478786"/>
                </a:lnTo>
                <a:lnTo>
                  <a:pt x="1862201" y="485140"/>
                </a:lnTo>
                <a:lnTo>
                  <a:pt x="80899" y="485140"/>
                </a:lnTo>
                <a:lnTo>
                  <a:pt x="49399" y="478786"/>
                </a:lnTo>
                <a:lnTo>
                  <a:pt x="23685" y="461454"/>
                </a:lnTo>
                <a:lnTo>
                  <a:pt x="6353" y="435740"/>
                </a:lnTo>
                <a:lnTo>
                  <a:pt x="0" y="404241"/>
                </a:lnTo>
                <a:lnTo>
                  <a:pt x="0" y="80899"/>
                </a:lnTo>
                <a:close/>
              </a:path>
            </a:pathLst>
          </a:custGeom>
          <a:noFill/>
          <a:ln w="25400" cap="flat" cmpd="sng">
            <a:solidFill>
              <a:srgbClr val="FCEAD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9"/>
          <p:cNvSpPr txBox="1"/>
          <p:nvPr/>
        </p:nvSpPr>
        <p:spPr>
          <a:xfrm>
            <a:off x="8957042" y="3710435"/>
            <a:ext cx="1473708" cy="810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930" rIns="0" bIns="0" anchor="t" anchorCtr="0">
            <a:spAutoFit/>
          </a:bodyPr>
          <a:lstStyle/>
          <a:p>
            <a:pPr marL="57912" marR="2286" indent="-43434" algn="r">
              <a:lnSpc>
                <a:spcPct val="107600"/>
              </a:lnSpc>
            </a:pPr>
            <a:r>
              <a:rPr lang="en-US" sz="1200" b="1">
                <a:solidFill>
                  <a:srgbClr val="F7872C"/>
                </a:solidFill>
                <a:latin typeface="Arial Narrow"/>
                <a:ea typeface="Arial Narrow"/>
                <a:cs typeface="Arial Narrow"/>
                <a:sym typeface="Arial Narrow"/>
              </a:rPr>
              <a:t>Competencias para la Pr  Competitividad: </a:t>
            </a:r>
            <a:r>
              <a:rPr lang="en-US" sz="1200">
                <a:solidFill>
                  <a:srgbClr val="F7872C"/>
                </a:solidFill>
                <a:latin typeface="Arial Narrow"/>
                <a:ea typeface="Arial Narrow"/>
                <a:cs typeface="Arial Narrow"/>
                <a:sym typeface="Arial Narrow"/>
              </a:rPr>
              <a:t>Formac  Oficios. Gestión del</a:t>
            </a:r>
            <a:endParaRPr sz="12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02" name="Google Shape;402;p9"/>
          <p:cNvSpPr txBox="1"/>
          <p:nvPr/>
        </p:nvSpPr>
        <p:spPr>
          <a:xfrm>
            <a:off x="10414730" y="3710435"/>
            <a:ext cx="815340" cy="611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930" rIns="0" bIns="0" anchor="t" anchorCtr="0">
            <a:spAutoFit/>
          </a:bodyPr>
          <a:lstStyle/>
          <a:p>
            <a:pPr marR="6096" indent="3810" algn="just">
              <a:lnSpc>
                <a:spcPct val="107600"/>
              </a:lnSpc>
            </a:pPr>
            <a:r>
              <a:rPr lang="en-US" sz="1200" b="1">
                <a:solidFill>
                  <a:srgbClr val="F7872C"/>
                </a:solidFill>
                <a:latin typeface="Arial Narrow"/>
                <a:ea typeface="Arial Narrow"/>
                <a:cs typeface="Arial Narrow"/>
                <a:sym typeface="Arial Narrow"/>
              </a:rPr>
              <a:t>oducción y la  </a:t>
            </a:r>
            <a:r>
              <a:rPr lang="en-US" sz="1200">
                <a:solidFill>
                  <a:srgbClr val="F7872C"/>
                </a:solidFill>
                <a:latin typeface="Arial Narrow"/>
                <a:ea typeface="Arial Narrow"/>
                <a:cs typeface="Arial Narrow"/>
                <a:sym typeface="Arial Narrow"/>
              </a:rPr>
              <a:t>ión en Artes y  Empleo</a:t>
            </a:r>
            <a:endParaRPr sz="12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03" name="Google Shape;403;p9"/>
          <p:cNvSpPr/>
          <p:nvPr/>
        </p:nvSpPr>
        <p:spPr>
          <a:xfrm>
            <a:off x="8933688" y="4398264"/>
            <a:ext cx="2331720" cy="975360"/>
          </a:xfrm>
          <a:custGeom>
            <a:avLst/>
            <a:gdLst/>
            <a:ahLst/>
            <a:cxnLst/>
            <a:rect l="l" t="t" r="r" b="b"/>
            <a:pathLst>
              <a:path w="1943100" h="812800" extrusionOk="0">
                <a:moveTo>
                  <a:pt x="1845817" y="0"/>
                </a:moveTo>
                <a:lnTo>
                  <a:pt x="97281" y="0"/>
                </a:lnTo>
                <a:lnTo>
                  <a:pt x="59418" y="7645"/>
                </a:lnTo>
                <a:lnTo>
                  <a:pt x="28495" y="28495"/>
                </a:lnTo>
                <a:lnTo>
                  <a:pt x="7645" y="59418"/>
                </a:lnTo>
                <a:lnTo>
                  <a:pt x="0" y="97281"/>
                </a:lnTo>
                <a:lnTo>
                  <a:pt x="0" y="715517"/>
                </a:lnTo>
                <a:lnTo>
                  <a:pt x="7645" y="753381"/>
                </a:lnTo>
                <a:lnTo>
                  <a:pt x="28495" y="784304"/>
                </a:lnTo>
                <a:lnTo>
                  <a:pt x="59418" y="805154"/>
                </a:lnTo>
                <a:lnTo>
                  <a:pt x="97281" y="812799"/>
                </a:lnTo>
                <a:lnTo>
                  <a:pt x="1845817" y="812799"/>
                </a:lnTo>
                <a:lnTo>
                  <a:pt x="1883681" y="805154"/>
                </a:lnTo>
                <a:lnTo>
                  <a:pt x="1914604" y="784304"/>
                </a:lnTo>
                <a:lnTo>
                  <a:pt x="1935454" y="753381"/>
                </a:lnTo>
                <a:lnTo>
                  <a:pt x="1943100" y="715517"/>
                </a:lnTo>
                <a:lnTo>
                  <a:pt x="1943100" y="97281"/>
                </a:lnTo>
                <a:lnTo>
                  <a:pt x="1935454" y="59418"/>
                </a:lnTo>
                <a:lnTo>
                  <a:pt x="1914604" y="28495"/>
                </a:lnTo>
                <a:lnTo>
                  <a:pt x="1883681" y="7645"/>
                </a:lnTo>
                <a:lnTo>
                  <a:pt x="1845817" y="0"/>
                </a:lnTo>
                <a:close/>
              </a:path>
            </a:pathLst>
          </a:custGeom>
          <a:solidFill>
            <a:srgbClr val="FCEAD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9"/>
          <p:cNvSpPr/>
          <p:nvPr/>
        </p:nvSpPr>
        <p:spPr>
          <a:xfrm>
            <a:off x="8933688" y="4398264"/>
            <a:ext cx="2331720" cy="975360"/>
          </a:xfrm>
          <a:custGeom>
            <a:avLst/>
            <a:gdLst/>
            <a:ahLst/>
            <a:cxnLst/>
            <a:rect l="l" t="t" r="r" b="b"/>
            <a:pathLst>
              <a:path w="1943100" h="812800" extrusionOk="0">
                <a:moveTo>
                  <a:pt x="0" y="97281"/>
                </a:moveTo>
                <a:lnTo>
                  <a:pt x="7645" y="59418"/>
                </a:lnTo>
                <a:lnTo>
                  <a:pt x="28495" y="28495"/>
                </a:lnTo>
                <a:lnTo>
                  <a:pt x="59418" y="7645"/>
                </a:lnTo>
                <a:lnTo>
                  <a:pt x="97281" y="0"/>
                </a:lnTo>
                <a:lnTo>
                  <a:pt x="1845817" y="0"/>
                </a:lnTo>
                <a:lnTo>
                  <a:pt x="1883681" y="7645"/>
                </a:lnTo>
                <a:lnTo>
                  <a:pt x="1914604" y="28495"/>
                </a:lnTo>
                <a:lnTo>
                  <a:pt x="1935454" y="59418"/>
                </a:lnTo>
                <a:lnTo>
                  <a:pt x="1943100" y="97281"/>
                </a:lnTo>
                <a:lnTo>
                  <a:pt x="1943100" y="715517"/>
                </a:lnTo>
                <a:lnTo>
                  <a:pt x="1935454" y="753381"/>
                </a:lnTo>
                <a:lnTo>
                  <a:pt x="1914604" y="784304"/>
                </a:lnTo>
                <a:lnTo>
                  <a:pt x="1883681" y="805154"/>
                </a:lnTo>
                <a:lnTo>
                  <a:pt x="1845817" y="812799"/>
                </a:lnTo>
                <a:lnTo>
                  <a:pt x="97281" y="812799"/>
                </a:lnTo>
                <a:lnTo>
                  <a:pt x="59418" y="805154"/>
                </a:lnTo>
                <a:lnTo>
                  <a:pt x="28495" y="784304"/>
                </a:lnTo>
                <a:lnTo>
                  <a:pt x="7645" y="753381"/>
                </a:lnTo>
                <a:lnTo>
                  <a:pt x="0" y="715517"/>
                </a:lnTo>
                <a:lnTo>
                  <a:pt x="0" y="97281"/>
                </a:lnTo>
                <a:close/>
              </a:path>
            </a:pathLst>
          </a:custGeom>
          <a:noFill/>
          <a:ln w="25400" cap="flat" cmpd="sng">
            <a:solidFill>
              <a:srgbClr val="FCEAD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9"/>
          <p:cNvSpPr txBox="1"/>
          <p:nvPr/>
        </p:nvSpPr>
        <p:spPr>
          <a:xfrm>
            <a:off x="8991142" y="4372935"/>
            <a:ext cx="2218182" cy="1002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60" rIns="0" bIns="0" anchor="t" anchorCtr="0">
            <a:spAutoFit/>
          </a:bodyPr>
          <a:lstStyle/>
          <a:p>
            <a:pPr marL="15240" marR="6096" indent="82296" algn="just">
              <a:lnSpc>
                <a:spcPct val="107300"/>
              </a:lnSpc>
            </a:pPr>
            <a:r>
              <a:rPr lang="en-US" sz="1200" b="1" dirty="0" err="1">
                <a:solidFill>
                  <a:srgbClr val="F7872C"/>
                </a:solidFill>
                <a:latin typeface="Arial Narrow"/>
                <a:ea typeface="Arial Narrow"/>
                <a:cs typeface="Arial Narrow"/>
                <a:sym typeface="Arial Narrow"/>
              </a:rPr>
              <a:t>Fomento</a:t>
            </a:r>
            <a:r>
              <a:rPr lang="en-US" sz="1200" b="1" dirty="0">
                <a:solidFill>
                  <a:srgbClr val="F7872C"/>
                </a:solidFill>
                <a:latin typeface="Arial Narrow"/>
                <a:ea typeface="Arial Narrow"/>
                <a:cs typeface="Arial Narrow"/>
                <a:sym typeface="Arial Narrow"/>
              </a:rPr>
              <a:t> a la Educación </a:t>
            </a:r>
            <a:r>
              <a:rPr lang="en-US" sz="1200" b="1" dirty="0" err="1">
                <a:solidFill>
                  <a:srgbClr val="F7872C"/>
                </a:solidFill>
                <a:latin typeface="Arial Narrow"/>
                <a:ea typeface="Arial Narrow"/>
                <a:cs typeface="Arial Narrow"/>
                <a:sym typeface="Arial Narrow"/>
              </a:rPr>
              <a:t>Terciaria</a:t>
            </a:r>
            <a:r>
              <a:rPr lang="en-US" sz="1200" b="1" dirty="0">
                <a:solidFill>
                  <a:srgbClr val="F7872C"/>
                </a:solidFill>
                <a:latin typeface="Arial Narrow"/>
                <a:ea typeface="Arial Narrow"/>
                <a:cs typeface="Arial Narrow"/>
                <a:sym typeface="Arial Narrow"/>
              </a:rPr>
              <a:t>:  </a:t>
            </a:r>
            <a:r>
              <a:rPr lang="en-US" sz="1200" dirty="0">
                <a:solidFill>
                  <a:srgbClr val="F7872C"/>
                </a:solidFill>
                <a:latin typeface="Arial Narrow"/>
                <a:ea typeface="Arial Narrow"/>
                <a:cs typeface="Arial Narrow"/>
                <a:sym typeface="Arial Narrow"/>
              </a:rPr>
              <a:t>Pre-ICFES. IEOs con </a:t>
            </a:r>
            <a:r>
              <a:rPr lang="en-US" sz="1200" dirty="0" err="1">
                <a:solidFill>
                  <a:srgbClr val="F7872C"/>
                </a:solidFill>
                <a:latin typeface="Arial Narrow"/>
                <a:ea typeface="Arial Narrow"/>
                <a:cs typeface="Arial Narrow"/>
                <a:sym typeface="Arial Narrow"/>
              </a:rPr>
              <a:t>oferta</a:t>
            </a:r>
            <a:r>
              <a:rPr lang="en-US" sz="1200" dirty="0">
                <a:solidFill>
                  <a:srgbClr val="F7872C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1200" dirty="0" err="1">
                <a:solidFill>
                  <a:srgbClr val="F7872C"/>
                </a:solidFill>
                <a:latin typeface="Arial Narrow"/>
                <a:ea typeface="Arial Narrow"/>
                <a:cs typeface="Arial Narrow"/>
                <a:sym typeface="Arial Narrow"/>
              </a:rPr>
              <a:t>articulada</a:t>
            </a:r>
            <a:r>
              <a:rPr lang="en-US" sz="1200" dirty="0">
                <a:solidFill>
                  <a:srgbClr val="F7872C"/>
                </a:solidFill>
                <a:latin typeface="Arial Narrow"/>
                <a:ea typeface="Arial Narrow"/>
                <a:cs typeface="Arial Narrow"/>
                <a:sym typeface="Arial Narrow"/>
              </a:rPr>
              <a:t>  media </a:t>
            </a:r>
            <a:r>
              <a:rPr lang="en-US" sz="1200" dirty="0" err="1">
                <a:solidFill>
                  <a:srgbClr val="F7872C"/>
                </a:solidFill>
                <a:latin typeface="Arial Narrow"/>
                <a:ea typeface="Arial Narrow"/>
                <a:cs typeface="Arial Narrow"/>
                <a:sym typeface="Arial Narrow"/>
              </a:rPr>
              <a:t>técnica</a:t>
            </a:r>
            <a:r>
              <a:rPr lang="en-US" sz="1200" dirty="0">
                <a:solidFill>
                  <a:srgbClr val="F7872C"/>
                </a:solidFill>
                <a:latin typeface="Arial Narrow"/>
                <a:ea typeface="Arial Narrow"/>
                <a:cs typeface="Arial Narrow"/>
                <a:sym typeface="Arial Narrow"/>
              </a:rPr>
              <a:t>. </a:t>
            </a:r>
            <a:r>
              <a:rPr lang="en-US" sz="1200" dirty="0" err="1">
                <a:solidFill>
                  <a:srgbClr val="F7872C"/>
                </a:solidFill>
                <a:latin typeface="Arial Narrow"/>
                <a:ea typeface="Arial Narrow"/>
                <a:cs typeface="Arial Narrow"/>
                <a:sym typeface="Arial Narrow"/>
              </a:rPr>
              <a:t>Fondo</a:t>
            </a:r>
            <a:r>
              <a:rPr lang="en-US" sz="1200" dirty="0">
                <a:solidFill>
                  <a:srgbClr val="F7872C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1200" dirty="0" err="1">
                <a:solidFill>
                  <a:srgbClr val="F7872C"/>
                </a:solidFill>
                <a:latin typeface="Arial Narrow"/>
                <a:ea typeface="Arial Narrow"/>
                <a:cs typeface="Arial Narrow"/>
                <a:sym typeface="Arial Narrow"/>
              </a:rPr>
              <a:t>Becas</a:t>
            </a:r>
            <a:r>
              <a:rPr lang="en-US" sz="1200" dirty="0">
                <a:solidFill>
                  <a:srgbClr val="F7872C"/>
                </a:solidFill>
                <a:latin typeface="Arial Narrow"/>
                <a:ea typeface="Arial Narrow"/>
                <a:cs typeface="Arial Narrow"/>
                <a:sym typeface="Arial Narrow"/>
              </a:rPr>
              <a:t> Educación  Superior. </a:t>
            </a:r>
            <a:r>
              <a:rPr lang="en-US" sz="1200" dirty="0" err="1">
                <a:solidFill>
                  <a:srgbClr val="F7872C"/>
                </a:solidFill>
                <a:latin typeface="Arial Narrow"/>
                <a:ea typeface="Arial Narrow"/>
                <a:cs typeface="Arial Narrow"/>
                <a:sym typeface="Arial Narrow"/>
              </a:rPr>
              <a:t>Ajustes</a:t>
            </a:r>
            <a:r>
              <a:rPr lang="en-US" sz="1200" dirty="0">
                <a:solidFill>
                  <a:srgbClr val="F7872C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1200" dirty="0" err="1">
                <a:solidFill>
                  <a:srgbClr val="F7872C"/>
                </a:solidFill>
                <a:latin typeface="Arial Narrow"/>
                <a:ea typeface="Arial Narrow"/>
                <a:cs typeface="Arial Narrow"/>
                <a:sym typeface="Arial Narrow"/>
              </a:rPr>
              <a:t>Proyectos</a:t>
            </a:r>
            <a:r>
              <a:rPr lang="en-US" sz="1200" dirty="0">
                <a:solidFill>
                  <a:srgbClr val="F7872C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1200" dirty="0" err="1">
                <a:solidFill>
                  <a:srgbClr val="F7872C"/>
                </a:solidFill>
                <a:latin typeface="Arial Narrow"/>
                <a:ea typeface="Arial Narrow"/>
                <a:cs typeface="Arial Narrow"/>
                <a:sym typeface="Arial Narrow"/>
              </a:rPr>
              <a:t>Educativo</a:t>
            </a:r>
            <a:endParaRPr sz="120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06" name="Google Shape;406;p9"/>
          <p:cNvSpPr txBox="1"/>
          <p:nvPr/>
        </p:nvSpPr>
        <p:spPr>
          <a:xfrm>
            <a:off x="9747047" y="5169408"/>
            <a:ext cx="709422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200">
                <a:solidFill>
                  <a:srgbClr val="F7872C"/>
                </a:solidFill>
                <a:latin typeface="Arial Narrow"/>
                <a:ea typeface="Arial Narrow"/>
                <a:cs typeface="Arial Narrow"/>
                <a:sym typeface="Arial Narrow"/>
              </a:rPr>
              <a:t>de las IEOs.</a:t>
            </a:r>
            <a:endParaRPr sz="12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07" name="Google Shape;407;p9"/>
          <p:cNvSpPr/>
          <p:nvPr/>
        </p:nvSpPr>
        <p:spPr>
          <a:xfrm>
            <a:off x="6461761" y="4760975"/>
            <a:ext cx="2243327" cy="569976"/>
          </a:xfrm>
          <a:custGeom>
            <a:avLst/>
            <a:gdLst/>
            <a:ahLst/>
            <a:cxnLst/>
            <a:rect l="l" t="t" r="r" b="b"/>
            <a:pathLst>
              <a:path w="1869440" h="474979" extrusionOk="0">
                <a:moveTo>
                  <a:pt x="1790319" y="0"/>
                </a:moveTo>
                <a:lnTo>
                  <a:pt x="79121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1"/>
                </a:lnTo>
                <a:lnTo>
                  <a:pt x="0" y="395859"/>
                </a:lnTo>
                <a:lnTo>
                  <a:pt x="6219" y="426652"/>
                </a:lnTo>
                <a:lnTo>
                  <a:pt x="23177" y="451802"/>
                </a:lnTo>
                <a:lnTo>
                  <a:pt x="48327" y="468760"/>
                </a:lnTo>
                <a:lnTo>
                  <a:pt x="79121" y="474980"/>
                </a:lnTo>
                <a:lnTo>
                  <a:pt x="1790319" y="474980"/>
                </a:lnTo>
                <a:lnTo>
                  <a:pt x="1821112" y="468760"/>
                </a:lnTo>
                <a:lnTo>
                  <a:pt x="1846262" y="451802"/>
                </a:lnTo>
                <a:lnTo>
                  <a:pt x="1863220" y="426652"/>
                </a:lnTo>
                <a:lnTo>
                  <a:pt x="1869440" y="395859"/>
                </a:lnTo>
                <a:lnTo>
                  <a:pt x="1869440" y="79121"/>
                </a:lnTo>
                <a:lnTo>
                  <a:pt x="1863220" y="48327"/>
                </a:lnTo>
                <a:lnTo>
                  <a:pt x="1846262" y="23177"/>
                </a:lnTo>
                <a:lnTo>
                  <a:pt x="1821112" y="6219"/>
                </a:lnTo>
                <a:lnTo>
                  <a:pt x="1790319" y="0"/>
                </a:lnTo>
                <a:close/>
              </a:path>
            </a:pathLst>
          </a:custGeom>
          <a:solidFill>
            <a:srgbClr val="EBF0D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9"/>
          <p:cNvSpPr/>
          <p:nvPr/>
        </p:nvSpPr>
        <p:spPr>
          <a:xfrm>
            <a:off x="6461761" y="4760975"/>
            <a:ext cx="2243327" cy="569976"/>
          </a:xfrm>
          <a:custGeom>
            <a:avLst/>
            <a:gdLst/>
            <a:ahLst/>
            <a:cxnLst/>
            <a:rect l="l" t="t" r="r" b="b"/>
            <a:pathLst>
              <a:path w="1869440" h="474979" extrusionOk="0">
                <a:moveTo>
                  <a:pt x="0" y="79121"/>
                </a:moveTo>
                <a:lnTo>
                  <a:pt x="6219" y="48327"/>
                </a:lnTo>
                <a:lnTo>
                  <a:pt x="23177" y="23177"/>
                </a:lnTo>
                <a:lnTo>
                  <a:pt x="48327" y="6219"/>
                </a:lnTo>
                <a:lnTo>
                  <a:pt x="79121" y="0"/>
                </a:lnTo>
                <a:lnTo>
                  <a:pt x="1790319" y="0"/>
                </a:lnTo>
                <a:lnTo>
                  <a:pt x="1821112" y="6219"/>
                </a:lnTo>
                <a:lnTo>
                  <a:pt x="1846262" y="23177"/>
                </a:lnTo>
                <a:lnTo>
                  <a:pt x="1863220" y="48327"/>
                </a:lnTo>
                <a:lnTo>
                  <a:pt x="1869440" y="79121"/>
                </a:lnTo>
                <a:lnTo>
                  <a:pt x="1869440" y="395859"/>
                </a:lnTo>
                <a:lnTo>
                  <a:pt x="1863220" y="426652"/>
                </a:lnTo>
                <a:lnTo>
                  <a:pt x="1846262" y="451802"/>
                </a:lnTo>
                <a:lnTo>
                  <a:pt x="1821112" y="468760"/>
                </a:lnTo>
                <a:lnTo>
                  <a:pt x="1790319" y="474980"/>
                </a:lnTo>
                <a:lnTo>
                  <a:pt x="79121" y="474980"/>
                </a:lnTo>
                <a:lnTo>
                  <a:pt x="48327" y="468760"/>
                </a:lnTo>
                <a:lnTo>
                  <a:pt x="23177" y="451802"/>
                </a:lnTo>
                <a:lnTo>
                  <a:pt x="6219" y="426652"/>
                </a:lnTo>
                <a:lnTo>
                  <a:pt x="0" y="395859"/>
                </a:lnTo>
                <a:lnTo>
                  <a:pt x="0" y="79121"/>
                </a:lnTo>
                <a:close/>
              </a:path>
            </a:pathLst>
          </a:custGeom>
          <a:noFill/>
          <a:ln w="25400" cap="flat" cmpd="sng">
            <a:solidFill>
              <a:srgbClr val="EBF0D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9"/>
          <p:cNvSpPr txBox="1"/>
          <p:nvPr/>
        </p:nvSpPr>
        <p:spPr>
          <a:xfrm>
            <a:off x="6514338" y="4727599"/>
            <a:ext cx="2142744" cy="811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710" rIns="0" bIns="0" anchor="t" anchorCtr="0">
            <a:spAutoFit/>
          </a:bodyPr>
          <a:lstStyle/>
          <a:p>
            <a:pPr marL="14478" marR="6096" indent="-3047" algn="ctr">
              <a:lnSpc>
                <a:spcPct val="107500"/>
              </a:lnSpc>
            </a:pPr>
            <a:r>
              <a:rPr lang="en-US" sz="1200" b="1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Fortaleciendo</a:t>
            </a:r>
            <a:r>
              <a:rPr lang="en-US" sz="1200" b="1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las </a:t>
            </a:r>
            <a:r>
              <a:rPr lang="en-US" sz="1200" b="1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Competencias</a:t>
            </a:r>
            <a:r>
              <a:rPr lang="en-US" sz="1200" b="1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 </a:t>
            </a:r>
            <a:r>
              <a:rPr lang="en-US" sz="1200" b="1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Socioemocionales</a:t>
            </a:r>
            <a:r>
              <a:rPr lang="en-US" sz="1200" b="1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: </a:t>
            </a:r>
            <a:r>
              <a:rPr lang="en-US" sz="1200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proyecto</a:t>
            </a:r>
            <a:r>
              <a:rPr lang="en-US" sz="1200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de </a:t>
            </a:r>
            <a:r>
              <a:rPr lang="en-US" sz="1200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vida</a:t>
            </a:r>
            <a:r>
              <a:rPr lang="en-US" sz="1200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,  </a:t>
            </a:r>
            <a:r>
              <a:rPr lang="en-US" sz="1200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hábitos</a:t>
            </a:r>
            <a:r>
              <a:rPr lang="en-US" sz="1200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1200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saludables</a:t>
            </a:r>
            <a:r>
              <a:rPr lang="en-US" sz="1200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1200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compet</a:t>
            </a:r>
            <a:r>
              <a:rPr lang="en-US" sz="1200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. </a:t>
            </a:r>
            <a:r>
              <a:rPr lang="en-US" sz="1200" dirty="0" err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siglo</a:t>
            </a:r>
            <a:r>
              <a:rPr lang="en-US" sz="1200" dirty="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 XXI</a:t>
            </a:r>
            <a:endParaRPr sz="120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10" name="Google Shape;410;p9"/>
          <p:cNvSpPr/>
          <p:nvPr/>
        </p:nvSpPr>
        <p:spPr>
          <a:xfrm>
            <a:off x="6470905" y="5422391"/>
            <a:ext cx="2243327" cy="569976"/>
          </a:xfrm>
          <a:custGeom>
            <a:avLst/>
            <a:gdLst/>
            <a:ahLst/>
            <a:cxnLst/>
            <a:rect l="l" t="t" r="r" b="b"/>
            <a:pathLst>
              <a:path w="1869440" h="474979" extrusionOk="0">
                <a:moveTo>
                  <a:pt x="1790319" y="0"/>
                </a:moveTo>
                <a:lnTo>
                  <a:pt x="79120" y="0"/>
                </a:lnTo>
                <a:lnTo>
                  <a:pt x="48327" y="6221"/>
                </a:lnTo>
                <a:lnTo>
                  <a:pt x="23177" y="23187"/>
                </a:lnTo>
                <a:lnTo>
                  <a:pt x="6219" y="48348"/>
                </a:lnTo>
                <a:lnTo>
                  <a:pt x="0" y="79159"/>
                </a:lnTo>
                <a:lnTo>
                  <a:pt x="0" y="395820"/>
                </a:lnTo>
                <a:lnTo>
                  <a:pt x="6219" y="426631"/>
                </a:lnTo>
                <a:lnTo>
                  <a:pt x="23177" y="451792"/>
                </a:lnTo>
                <a:lnTo>
                  <a:pt x="48327" y="468758"/>
                </a:lnTo>
                <a:lnTo>
                  <a:pt x="79120" y="474979"/>
                </a:lnTo>
                <a:lnTo>
                  <a:pt x="1790319" y="474979"/>
                </a:lnTo>
                <a:lnTo>
                  <a:pt x="1821112" y="468758"/>
                </a:lnTo>
                <a:lnTo>
                  <a:pt x="1846262" y="451792"/>
                </a:lnTo>
                <a:lnTo>
                  <a:pt x="1863220" y="426631"/>
                </a:lnTo>
                <a:lnTo>
                  <a:pt x="1869439" y="395820"/>
                </a:lnTo>
                <a:lnTo>
                  <a:pt x="1869439" y="79159"/>
                </a:lnTo>
                <a:lnTo>
                  <a:pt x="1863220" y="48348"/>
                </a:lnTo>
                <a:lnTo>
                  <a:pt x="1846262" y="23187"/>
                </a:lnTo>
                <a:lnTo>
                  <a:pt x="1821112" y="6221"/>
                </a:lnTo>
                <a:lnTo>
                  <a:pt x="1790319" y="0"/>
                </a:lnTo>
                <a:close/>
              </a:path>
            </a:pathLst>
          </a:custGeom>
          <a:solidFill>
            <a:srgbClr val="EBF0D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9"/>
          <p:cNvSpPr/>
          <p:nvPr/>
        </p:nvSpPr>
        <p:spPr>
          <a:xfrm>
            <a:off x="6470905" y="5422391"/>
            <a:ext cx="2243327" cy="569976"/>
          </a:xfrm>
          <a:custGeom>
            <a:avLst/>
            <a:gdLst/>
            <a:ahLst/>
            <a:cxnLst/>
            <a:rect l="l" t="t" r="r" b="b"/>
            <a:pathLst>
              <a:path w="1869440" h="474979" extrusionOk="0">
                <a:moveTo>
                  <a:pt x="0" y="79159"/>
                </a:moveTo>
                <a:lnTo>
                  <a:pt x="6219" y="48348"/>
                </a:lnTo>
                <a:lnTo>
                  <a:pt x="23177" y="23187"/>
                </a:lnTo>
                <a:lnTo>
                  <a:pt x="48327" y="6221"/>
                </a:lnTo>
                <a:lnTo>
                  <a:pt x="79120" y="0"/>
                </a:lnTo>
                <a:lnTo>
                  <a:pt x="1790319" y="0"/>
                </a:lnTo>
                <a:lnTo>
                  <a:pt x="1821112" y="6221"/>
                </a:lnTo>
                <a:lnTo>
                  <a:pt x="1846262" y="23187"/>
                </a:lnTo>
                <a:lnTo>
                  <a:pt x="1863220" y="48348"/>
                </a:lnTo>
                <a:lnTo>
                  <a:pt x="1869439" y="79159"/>
                </a:lnTo>
                <a:lnTo>
                  <a:pt x="1869439" y="395820"/>
                </a:lnTo>
                <a:lnTo>
                  <a:pt x="1863220" y="426631"/>
                </a:lnTo>
                <a:lnTo>
                  <a:pt x="1846262" y="451792"/>
                </a:lnTo>
                <a:lnTo>
                  <a:pt x="1821112" y="468758"/>
                </a:lnTo>
                <a:lnTo>
                  <a:pt x="1790319" y="474979"/>
                </a:lnTo>
                <a:lnTo>
                  <a:pt x="79120" y="474979"/>
                </a:lnTo>
                <a:lnTo>
                  <a:pt x="48327" y="468758"/>
                </a:lnTo>
                <a:lnTo>
                  <a:pt x="23177" y="451792"/>
                </a:lnTo>
                <a:lnTo>
                  <a:pt x="6219" y="426631"/>
                </a:lnTo>
                <a:lnTo>
                  <a:pt x="0" y="395820"/>
                </a:lnTo>
                <a:lnTo>
                  <a:pt x="0" y="79159"/>
                </a:lnTo>
                <a:close/>
              </a:path>
            </a:pathLst>
          </a:custGeom>
          <a:noFill/>
          <a:ln w="25375" cap="flat" cmpd="sng">
            <a:solidFill>
              <a:srgbClr val="EBF0D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9"/>
          <p:cNvSpPr txBox="1"/>
          <p:nvPr/>
        </p:nvSpPr>
        <p:spPr>
          <a:xfrm>
            <a:off x="6534911" y="5391151"/>
            <a:ext cx="2116836" cy="612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710" rIns="0" bIns="0" anchor="t" anchorCtr="0">
            <a:spAutoFit/>
          </a:bodyPr>
          <a:lstStyle/>
          <a:p>
            <a:pPr marL="14478" marR="6096" indent="2286" algn="ctr">
              <a:lnSpc>
                <a:spcPct val="107500"/>
              </a:lnSpc>
            </a:pPr>
            <a:r>
              <a:rPr lang="en-US" sz="1200" b="1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Fortalecimiento de la SEMY:  </a:t>
            </a:r>
            <a:r>
              <a:rPr lang="en-US" sz="1200">
                <a:solidFill>
                  <a:srgbClr val="689F2F"/>
                </a:solidFill>
                <a:latin typeface="Arial Narrow"/>
                <a:ea typeface="Arial Narrow"/>
                <a:cs typeface="Arial Narrow"/>
                <a:sym typeface="Arial Narrow"/>
              </a:rPr>
              <a:t>Liderazgo y capacidad técnica SEMY.  Atención Integral Primera Infancia.</a:t>
            </a:r>
            <a:endParaRPr sz="12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13" name="Google Shape;413;p9"/>
          <p:cNvSpPr/>
          <p:nvPr/>
        </p:nvSpPr>
        <p:spPr>
          <a:xfrm>
            <a:off x="6470905" y="1164336"/>
            <a:ext cx="3885438" cy="1485900"/>
          </a:xfrm>
          <a:custGeom>
            <a:avLst/>
            <a:gdLst/>
            <a:ahLst/>
            <a:cxnLst/>
            <a:rect l="l" t="t" r="r" b="b"/>
            <a:pathLst>
              <a:path w="3237865" h="1238250" extrusionOk="0">
                <a:moveTo>
                  <a:pt x="3237483" y="1238123"/>
                </a:moveTo>
                <a:lnTo>
                  <a:pt x="3237483" y="0"/>
                </a:ln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001F5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95453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0"/>
          <p:cNvSpPr/>
          <p:nvPr/>
        </p:nvSpPr>
        <p:spPr>
          <a:xfrm>
            <a:off x="609600" y="4840074"/>
            <a:ext cx="5114695" cy="201792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10"/>
          <p:cNvSpPr/>
          <p:nvPr/>
        </p:nvSpPr>
        <p:spPr>
          <a:xfrm>
            <a:off x="609600" y="0"/>
            <a:ext cx="573024" cy="1100328"/>
          </a:xfrm>
          <a:custGeom>
            <a:avLst/>
            <a:gdLst/>
            <a:ahLst/>
            <a:cxnLst/>
            <a:rect l="l" t="t" r="r" b="b"/>
            <a:pathLst>
              <a:path w="477520" h="916940" extrusionOk="0">
                <a:moveTo>
                  <a:pt x="0" y="916939"/>
                </a:moveTo>
                <a:lnTo>
                  <a:pt x="477518" y="916939"/>
                </a:lnTo>
                <a:lnTo>
                  <a:pt x="477518" y="0"/>
                </a:lnTo>
                <a:lnTo>
                  <a:pt x="0" y="0"/>
                </a:lnTo>
                <a:lnTo>
                  <a:pt x="0" y="916939"/>
                </a:lnTo>
                <a:close/>
              </a:path>
            </a:pathLst>
          </a:custGeom>
          <a:solidFill>
            <a:srgbClr val="ED2B2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10"/>
          <p:cNvSpPr txBox="1">
            <a:spLocks noGrp="1"/>
          </p:cNvSpPr>
          <p:nvPr>
            <p:ph type="title"/>
          </p:nvPr>
        </p:nvSpPr>
        <p:spPr>
          <a:xfrm>
            <a:off x="1275588" y="120700"/>
            <a:ext cx="9515856" cy="847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6740" rIns="0" bIns="0" rtlCol="0" anchor="t" anchorCtr="0">
            <a:spAutoFit/>
          </a:bodyPr>
          <a:lstStyle/>
          <a:p>
            <a:pPr marL="15240">
              <a:lnSpc>
                <a:spcPct val="100000"/>
              </a:lnSpc>
              <a:spcBef>
                <a:spcPts val="0"/>
              </a:spcBef>
            </a:pPr>
            <a:r>
              <a:rPr lang="en-US" sz="2700" dirty="0">
                <a:solidFill>
                  <a:srgbClr val="001F5F"/>
                </a:solidFill>
              </a:rPr>
              <a:t>PLAN DE DESARROLLO MUNICIPAL “</a:t>
            </a:r>
            <a:r>
              <a:rPr lang="en-US" sz="2700" dirty="0" err="1">
                <a:solidFill>
                  <a:srgbClr val="001F5F"/>
                </a:solidFill>
              </a:rPr>
              <a:t>Creemos</a:t>
            </a:r>
            <a:r>
              <a:rPr lang="en-US" sz="2700" dirty="0">
                <a:solidFill>
                  <a:srgbClr val="001F5F"/>
                </a:solidFill>
              </a:rPr>
              <a:t> </a:t>
            </a:r>
            <a:r>
              <a:rPr lang="en-US" sz="2700" dirty="0" err="1">
                <a:solidFill>
                  <a:srgbClr val="001F5F"/>
                </a:solidFill>
              </a:rPr>
              <a:t>en</a:t>
            </a:r>
            <a:r>
              <a:rPr lang="en-US" sz="2700" dirty="0">
                <a:solidFill>
                  <a:srgbClr val="001F5F"/>
                </a:solidFill>
              </a:rPr>
              <a:t> </a:t>
            </a:r>
            <a:r>
              <a:rPr lang="en-US" sz="2700" dirty="0" err="1">
                <a:solidFill>
                  <a:srgbClr val="001F5F"/>
                </a:solidFill>
              </a:rPr>
              <a:t>Yumbo</a:t>
            </a:r>
            <a:r>
              <a:rPr lang="en-US" sz="2700" dirty="0">
                <a:solidFill>
                  <a:srgbClr val="001F5F"/>
                </a:solidFill>
              </a:rPr>
              <a:t> 2020-2023”</a:t>
            </a:r>
            <a:endParaRPr sz="2700" dirty="0"/>
          </a:p>
          <a:p>
            <a:pPr marL="15240">
              <a:lnSpc>
                <a:spcPct val="100000"/>
              </a:lnSpc>
              <a:spcBef>
                <a:spcPts val="0"/>
              </a:spcBef>
            </a:pPr>
            <a:r>
              <a:rPr lang="en-US" sz="2700" dirty="0" err="1">
                <a:solidFill>
                  <a:srgbClr val="0583C1"/>
                </a:solidFill>
              </a:rPr>
              <a:t>Líneas</a:t>
            </a:r>
            <a:r>
              <a:rPr lang="en-US" sz="2700" dirty="0">
                <a:solidFill>
                  <a:srgbClr val="0583C1"/>
                </a:solidFill>
              </a:rPr>
              <a:t> y </a:t>
            </a:r>
            <a:r>
              <a:rPr lang="en-US" sz="2700" dirty="0" err="1">
                <a:solidFill>
                  <a:srgbClr val="0583C1"/>
                </a:solidFill>
              </a:rPr>
              <a:t>Programas</a:t>
            </a:r>
            <a:r>
              <a:rPr lang="en-US" sz="2700" dirty="0">
                <a:solidFill>
                  <a:srgbClr val="0583C1"/>
                </a:solidFill>
              </a:rPr>
              <a:t> </a:t>
            </a:r>
            <a:r>
              <a:rPr lang="en-US" sz="2700" dirty="0" err="1">
                <a:solidFill>
                  <a:srgbClr val="0583C1"/>
                </a:solidFill>
              </a:rPr>
              <a:t>Orientados</a:t>
            </a:r>
            <a:r>
              <a:rPr lang="en-US" sz="2700" dirty="0">
                <a:solidFill>
                  <a:srgbClr val="0583C1"/>
                </a:solidFill>
              </a:rPr>
              <a:t> a la Educación </a:t>
            </a:r>
            <a:r>
              <a:rPr lang="en-US" sz="2700" dirty="0" err="1">
                <a:solidFill>
                  <a:srgbClr val="0583C1"/>
                </a:solidFill>
              </a:rPr>
              <a:t>Terciaria</a:t>
            </a:r>
            <a:endParaRPr sz="2700" dirty="0"/>
          </a:p>
        </p:txBody>
      </p:sp>
      <p:sp>
        <p:nvSpPr>
          <p:cNvPr id="421" name="Google Shape;421;p10"/>
          <p:cNvSpPr/>
          <p:nvPr/>
        </p:nvSpPr>
        <p:spPr>
          <a:xfrm>
            <a:off x="7796784" y="4684775"/>
            <a:ext cx="1725168" cy="454152"/>
          </a:xfrm>
          <a:custGeom>
            <a:avLst/>
            <a:gdLst/>
            <a:ahLst/>
            <a:cxnLst/>
            <a:rect l="l" t="t" r="r" b="b"/>
            <a:pathLst>
              <a:path w="1437640" h="378460" extrusionOk="0">
                <a:moveTo>
                  <a:pt x="1374521" y="0"/>
                </a:moveTo>
                <a:lnTo>
                  <a:pt x="63118" y="0"/>
                </a:lnTo>
                <a:lnTo>
                  <a:pt x="38522" y="4951"/>
                </a:lnTo>
                <a:lnTo>
                  <a:pt x="18462" y="18462"/>
                </a:lnTo>
                <a:lnTo>
                  <a:pt x="4951" y="38522"/>
                </a:lnTo>
                <a:lnTo>
                  <a:pt x="0" y="63119"/>
                </a:lnTo>
                <a:lnTo>
                  <a:pt x="0" y="315341"/>
                </a:lnTo>
                <a:lnTo>
                  <a:pt x="4951" y="339937"/>
                </a:lnTo>
                <a:lnTo>
                  <a:pt x="18462" y="359997"/>
                </a:lnTo>
                <a:lnTo>
                  <a:pt x="38522" y="373508"/>
                </a:lnTo>
                <a:lnTo>
                  <a:pt x="63118" y="378460"/>
                </a:lnTo>
                <a:lnTo>
                  <a:pt x="1374521" y="378460"/>
                </a:lnTo>
                <a:lnTo>
                  <a:pt x="1399117" y="373508"/>
                </a:lnTo>
                <a:lnTo>
                  <a:pt x="1419177" y="359997"/>
                </a:lnTo>
                <a:lnTo>
                  <a:pt x="1432688" y="339937"/>
                </a:lnTo>
                <a:lnTo>
                  <a:pt x="1437639" y="315341"/>
                </a:lnTo>
                <a:lnTo>
                  <a:pt x="1437639" y="63119"/>
                </a:lnTo>
                <a:lnTo>
                  <a:pt x="1432688" y="38522"/>
                </a:lnTo>
                <a:lnTo>
                  <a:pt x="1419177" y="18462"/>
                </a:lnTo>
                <a:lnTo>
                  <a:pt x="1399117" y="4951"/>
                </a:lnTo>
                <a:lnTo>
                  <a:pt x="1374521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10"/>
          <p:cNvSpPr/>
          <p:nvPr/>
        </p:nvSpPr>
        <p:spPr>
          <a:xfrm>
            <a:off x="7796784" y="4684775"/>
            <a:ext cx="1725168" cy="454152"/>
          </a:xfrm>
          <a:custGeom>
            <a:avLst/>
            <a:gdLst/>
            <a:ahLst/>
            <a:cxnLst/>
            <a:rect l="l" t="t" r="r" b="b"/>
            <a:pathLst>
              <a:path w="1437640" h="378460" extrusionOk="0">
                <a:moveTo>
                  <a:pt x="0" y="63119"/>
                </a:moveTo>
                <a:lnTo>
                  <a:pt x="4951" y="38522"/>
                </a:lnTo>
                <a:lnTo>
                  <a:pt x="18462" y="18462"/>
                </a:lnTo>
                <a:lnTo>
                  <a:pt x="38522" y="4951"/>
                </a:lnTo>
                <a:lnTo>
                  <a:pt x="63118" y="0"/>
                </a:lnTo>
                <a:lnTo>
                  <a:pt x="1374521" y="0"/>
                </a:lnTo>
                <a:lnTo>
                  <a:pt x="1399117" y="4951"/>
                </a:lnTo>
                <a:lnTo>
                  <a:pt x="1419177" y="18462"/>
                </a:lnTo>
                <a:lnTo>
                  <a:pt x="1432688" y="38522"/>
                </a:lnTo>
                <a:lnTo>
                  <a:pt x="1437639" y="63119"/>
                </a:lnTo>
                <a:lnTo>
                  <a:pt x="1437639" y="315341"/>
                </a:lnTo>
                <a:lnTo>
                  <a:pt x="1432688" y="339937"/>
                </a:lnTo>
                <a:lnTo>
                  <a:pt x="1419177" y="359997"/>
                </a:lnTo>
                <a:lnTo>
                  <a:pt x="1399117" y="373508"/>
                </a:lnTo>
                <a:lnTo>
                  <a:pt x="1374521" y="378460"/>
                </a:lnTo>
                <a:lnTo>
                  <a:pt x="63118" y="378460"/>
                </a:lnTo>
                <a:lnTo>
                  <a:pt x="38522" y="373508"/>
                </a:lnTo>
                <a:lnTo>
                  <a:pt x="18462" y="359997"/>
                </a:lnTo>
                <a:lnTo>
                  <a:pt x="4951" y="339937"/>
                </a:lnTo>
                <a:lnTo>
                  <a:pt x="0" y="315341"/>
                </a:lnTo>
                <a:lnTo>
                  <a:pt x="0" y="63119"/>
                </a:lnTo>
                <a:close/>
              </a:path>
            </a:pathLst>
          </a:custGeom>
          <a:noFill/>
          <a:ln w="2540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10"/>
          <p:cNvSpPr txBox="1"/>
          <p:nvPr/>
        </p:nvSpPr>
        <p:spPr>
          <a:xfrm>
            <a:off x="7870698" y="4670297"/>
            <a:ext cx="1580388" cy="45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408432" marR="6096" indent="-393192">
              <a:lnSpc>
                <a:spcPct val="107600"/>
              </a:lnSpc>
            </a:pPr>
            <a:r>
              <a:rPr lang="en-US" sz="132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Cultura Ciudadana para  el Progreso</a:t>
            </a:r>
            <a:endParaRPr sz="132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24" name="Google Shape;424;p10"/>
          <p:cNvSpPr/>
          <p:nvPr/>
        </p:nvSpPr>
        <p:spPr>
          <a:xfrm>
            <a:off x="7796784" y="3410712"/>
            <a:ext cx="1725168" cy="454152"/>
          </a:xfrm>
          <a:custGeom>
            <a:avLst/>
            <a:gdLst/>
            <a:ahLst/>
            <a:cxnLst/>
            <a:rect l="l" t="t" r="r" b="b"/>
            <a:pathLst>
              <a:path w="1437640" h="378460" extrusionOk="0">
                <a:moveTo>
                  <a:pt x="1374521" y="0"/>
                </a:moveTo>
                <a:lnTo>
                  <a:pt x="63118" y="0"/>
                </a:lnTo>
                <a:lnTo>
                  <a:pt x="38522" y="4951"/>
                </a:lnTo>
                <a:lnTo>
                  <a:pt x="18462" y="18462"/>
                </a:lnTo>
                <a:lnTo>
                  <a:pt x="4951" y="38522"/>
                </a:lnTo>
                <a:lnTo>
                  <a:pt x="0" y="63118"/>
                </a:lnTo>
                <a:lnTo>
                  <a:pt x="0" y="315340"/>
                </a:lnTo>
                <a:lnTo>
                  <a:pt x="4951" y="339937"/>
                </a:lnTo>
                <a:lnTo>
                  <a:pt x="18462" y="359997"/>
                </a:lnTo>
                <a:lnTo>
                  <a:pt x="38522" y="373508"/>
                </a:lnTo>
                <a:lnTo>
                  <a:pt x="63118" y="378459"/>
                </a:lnTo>
                <a:lnTo>
                  <a:pt x="1374521" y="378459"/>
                </a:lnTo>
                <a:lnTo>
                  <a:pt x="1399117" y="373508"/>
                </a:lnTo>
                <a:lnTo>
                  <a:pt x="1419177" y="359997"/>
                </a:lnTo>
                <a:lnTo>
                  <a:pt x="1432688" y="339937"/>
                </a:lnTo>
                <a:lnTo>
                  <a:pt x="1437639" y="315340"/>
                </a:lnTo>
                <a:lnTo>
                  <a:pt x="1437639" y="63118"/>
                </a:lnTo>
                <a:lnTo>
                  <a:pt x="1432688" y="38522"/>
                </a:lnTo>
                <a:lnTo>
                  <a:pt x="1419177" y="18462"/>
                </a:lnTo>
                <a:lnTo>
                  <a:pt x="1399117" y="4951"/>
                </a:lnTo>
                <a:lnTo>
                  <a:pt x="1374521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10"/>
          <p:cNvSpPr/>
          <p:nvPr/>
        </p:nvSpPr>
        <p:spPr>
          <a:xfrm>
            <a:off x="7796784" y="3410712"/>
            <a:ext cx="1725168" cy="454152"/>
          </a:xfrm>
          <a:custGeom>
            <a:avLst/>
            <a:gdLst/>
            <a:ahLst/>
            <a:cxnLst/>
            <a:rect l="l" t="t" r="r" b="b"/>
            <a:pathLst>
              <a:path w="1437640" h="378460" extrusionOk="0">
                <a:moveTo>
                  <a:pt x="0" y="63118"/>
                </a:moveTo>
                <a:lnTo>
                  <a:pt x="4951" y="38522"/>
                </a:lnTo>
                <a:lnTo>
                  <a:pt x="18462" y="18462"/>
                </a:lnTo>
                <a:lnTo>
                  <a:pt x="38522" y="4951"/>
                </a:lnTo>
                <a:lnTo>
                  <a:pt x="63118" y="0"/>
                </a:lnTo>
                <a:lnTo>
                  <a:pt x="1374521" y="0"/>
                </a:lnTo>
                <a:lnTo>
                  <a:pt x="1399117" y="4951"/>
                </a:lnTo>
                <a:lnTo>
                  <a:pt x="1419177" y="18462"/>
                </a:lnTo>
                <a:lnTo>
                  <a:pt x="1432688" y="38522"/>
                </a:lnTo>
                <a:lnTo>
                  <a:pt x="1437639" y="63118"/>
                </a:lnTo>
                <a:lnTo>
                  <a:pt x="1437639" y="315340"/>
                </a:lnTo>
                <a:lnTo>
                  <a:pt x="1432688" y="339937"/>
                </a:lnTo>
                <a:lnTo>
                  <a:pt x="1419177" y="359997"/>
                </a:lnTo>
                <a:lnTo>
                  <a:pt x="1399117" y="373508"/>
                </a:lnTo>
                <a:lnTo>
                  <a:pt x="1374521" y="378459"/>
                </a:lnTo>
                <a:lnTo>
                  <a:pt x="63118" y="378459"/>
                </a:lnTo>
                <a:lnTo>
                  <a:pt x="38522" y="373508"/>
                </a:lnTo>
                <a:lnTo>
                  <a:pt x="18462" y="359997"/>
                </a:lnTo>
                <a:lnTo>
                  <a:pt x="4951" y="339937"/>
                </a:lnTo>
                <a:lnTo>
                  <a:pt x="0" y="315340"/>
                </a:lnTo>
                <a:lnTo>
                  <a:pt x="0" y="63118"/>
                </a:lnTo>
                <a:close/>
              </a:path>
            </a:pathLst>
          </a:custGeom>
          <a:noFill/>
          <a:ln w="2540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10"/>
          <p:cNvSpPr txBox="1"/>
          <p:nvPr/>
        </p:nvSpPr>
        <p:spPr>
          <a:xfrm>
            <a:off x="8120635" y="3396385"/>
            <a:ext cx="1076706" cy="45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27254" marR="6096" indent="-112776">
              <a:lnSpc>
                <a:spcPct val="107700"/>
              </a:lnSpc>
            </a:pPr>
            <a:r>
              <a:rPr lang="en-US" sz="132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Inclusión Social  Participativa</a:t>
            </a:r>
            <a:endParaRPr sz="132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27" name="Google Shape;427;p10"/>
          <p:cNvSpPr/>
          <p:nvPr/>
        </p:nvSpPr>
        <p:spPr>
          <a:xfrm>
            <a:off x="7796784" y="2142744"/>
            <a:ext cx="1725168" cy="454152"/>
          </a:xfrm>
          <a:custGeom>
            <a:avLst/>
            <a:gdLst/>
            <a:ahLst/>
            <a:cxnLst/>
            <a:rect l="l" t="t" r="r" b="b"/>
            <a:pathLst>
              <a:path w="1437640" h="378460" extrusionOk="0">
                <a:moveTo>
                  <a:pt x="1374521" y="0"/>
                </a:moveTo>
                <a:lnTo>
                  <a:pt x="63118" y="0"/>
                </a:lnTo>
                <a:lnTo>
                  <a:pt x="38522" y="4951"/>
                </a:lnTo>
                <a:lnTo>
                  <a:pt x="18462" y="18462"/>
                </a:lnTo>
                <a:lnTo>
                  <a:pt x="4951" y="38522"/>
                </a:lnTo>
                <a:lnTo>
                  <a:pt x="0" y="63118"/>
                </a:lnTo>
                <a:lnTo>
                  <a:pt x="0" y="315340"/>
                </a:lnTo>
                <a:lnTo>
                  <a:pt x="4951" y="339937"/>
                </a:lnTo>
                <a:lnTo>
                  <a:pt x="18462" y="359997"/>
                </a:lnTo>
                <a:lnTo>
                  <a:pt x="38522" y="373508"/>
                </a:lnTo>
                <a:lnTo>
                  <a:pt x="63118" y="378459"/>
                </a:lnTo>
                <a:lnTo>
                  <a:pt x="1374521" y="378459"/>
                </a:lnTo>
                <a:lnTo>
                  <a:pt x="1399117" y="373508"/>
                </a:lnTo>
                <a:lnTo>
                  <a:pt x="1419177" y="359997"/>
                </a:lnTo>
                <a:lnTo>
                  <a:pt x="1432688" y="339937"/>
                </a:lnTo>
                <a:lnTo>
                  <a:pt x="1437639" y="315340"/>
                </a:lnTo>
                <a:lnTo>
                  <a:pt x="1437639" y="63118"/>
                </a:lnTo>
                <a:lnTo>
                  <a:pt x="1432688" y="38522"/>
                </a:lnTo>
                <a:lnTo>
                  <a:pt x="1419177" y="18462"/>
                </a:lnTo>
                <a:lnTo>
                  <a:pt x="1399117" y="4951"/>
                </a:lnTo>
                <a:lnTo>
                  <a:pt x="1374521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10"/>
          <p:cNvSpPr/>
          <p:nvPr/>
        </p:nvSpPr>
        <p:spPr>
          <a:xfrm>
            <a:off x="7796784" y="2142744"/>
            <a:ext cx="1725168" cy="454152"/>
          </a:xfrm>
          <a:custGeom>
            <a:avLst/>
            <a:gdLst/>
            <a:ahLst/>
            <a:cxnLst/>
            <a:rect l="l" t="t" r="r" b="b"/>
            <a:pathLst>
              <a:path w="1437640" h="378460" extrusionOk="0">
                <a:moveTo>
                  <a:pt x="0" y="63118"/>
                </a:moveTo>
                <a:lnTo>
                  <a:pt x="4951" y="38522"/>
                </a:lnTo>
                <a:lnTo>
                  <a:pt x="18462" y="18462"/>
                </a:lnTo>
                <a:lnTo>
                  <a:pt x="38522" y="4951"/>
                </a:lnTo>
                <a:lnTo>
                  <a:pt x="63118" y="0"/>
                </a:lnTo>
                <a:lnTo>
                  <a:pt x="1374521" y="0"/>
                </a:lnTo>
                <a:lnTo>
                  <a:pt x="1399117" y="4951"/>
                </a:lnTo>
                <a:lnTo>
                  <a:pt x="1419177" y="18462"/>
                </a:lnTo>
                <a:lnTo>
                  <a:pt x="1432688" y="38522"/>
                </a:lnTo>
                <a:lnTo>
                  <a:pt x="1437639" y="63118"/>
                </a:lnTo>
                <a:lnTo>
                  <a:pt x="1437639" y="315340"/>
                </a:lnTo>
                <a:lnTo>
                  <a:pt x="1432688" y="339937"/>
                </a:lnTo>
                <a:lnTo>
                  <a:pt x="1419177" y="359997"/>
                </a:lnTo>
                <a:lnTo>
                  <a:pt x="1399117" y="373508"/>
                </a:lnTo>
                <a:lnTo>
                  <a:pt x="1374521" y="378459"/>
                </a:lnTo>
                <a:lnTo>
                  <a:pt x="63118" y="378459"/>
                </a:lnTo>
                <a:lnTo>
                  <a:pt x="38522" y="373508"/>
                </a:lnTo>
                <a:lnTo>
                  <a:pt x="18462" y="359997"/>
                </a:lnTo>
                <a:lnTo>
                  <a:pt x="4951" y="339937"/>
                </a:lnTo>
                <a:lnTo>
                  <a:pt x="0" y="315340"/>
                </a:lnTo>
                <a:lnTo>
                  <a:pt x="0" y="63118"/>
                </a:lnTo>
                <a:close/>
              </a:path>
            </a:pathLst>
          </a:custGeom>
          <a:noFill/>
          <a:ln w="2540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10"/>
          <p:cNvSpPr txBox="1"/>
          <p:nvPr/>
        </p:nvSpPr>
        <p:spPr>
          <a:xfrm>
            <a:off x="7882891" y="2126284"/>
            <a:ext cx="1552194" cy="45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444246" marR="6096" indent="-429768">
              <a:lnSpc>
                <a:spcPct val="107600"/>
              </a:lnSpc>
            </a:pPr>
            <a:r>
              <a:rPr lang="en-US" sz="1320" b="1" dirty="0" err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Pacto</a:t>
            </a:r>
            <a:r>
              <a:rPr lang="en-US" sz="1320" b="1" dirty="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1320" b="1" dirty="0" err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por</a:t>
            </a:r>
            <a:r>
              <a:rPr lang="en-US" sz="1320" b="1" dirty="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 la Educación  </a:t>
            </a:r>
            <a:r>
              <a:rPr lang="en-US" sz="1320" b="1" dirty="0" err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en</a:t>
            </a:r>
            <a:r>
              <a:rPr lang="en-US" sz="1320" b="1" dirty="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1320" b="1" dirty="0" err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Yumbo</a:t>
            </a:r>
            <a:endParaRPr sz="132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30" name="Google Shape;430;p10"/>
          <p:cNvSpPr/>
          <p:nvPr/>
        </p:nvSpPr>
        <p:spPr>
          <a:xfrm>
            <a:off x="7805928" y="1676400"/>
            <a:ext cx="1865376" cy="292608"/>
          </a:xfrm>
          <a:custGeom>
            <a:avLst/>
            <a:gdLst/>
            <a:ahLst/>
            <a:cxnLst/>
            <a:rect l="l" t="t" r="r" b="b"/>
            <a:pathLst>
              <a:path w="1554479" h="243839" extrusionOk="0">
                <a:moveTo>
                  <a:pt x="1513839" y="0"/>
                </a:moveTo>
                <a:lnTo>
                  <a:pt x="40639" y="0"/>
                </a:lnTo>
                <a:lnTo>
                  <a:pt x="24806" y="3188"/>
                </a:lnTo>
                <a:lnTo>
                  <a:pt x="11890" y="11890"/>
                </a:lnTo>
                <a:lnTo>
                  <a:pt x="3188" y="24806"/>
                </a:lnTo>
                <a:lnTo>
                  <a:pt x="0" y="40639"/>
                </a:lnTo>
                <a:lnTo>
                  <a:pt x="0" y="203200"/>
                </a:lnTo>
                <a:lnTo>
                  <a:pt x="3188" y="219033"/>
                </a:lnTo>
                <a:lnTo>
                  <a:pt x="11890" y="231949"/>
                </a:lnTo>
                <a:lnTo>
                  <a:pt x="24806" y="240651"/>
                </a:lnTo>
                <a:lnTo>
                  <a:pt x="40639" y="243839"/>
                </a:lnTo>
                <a:lnTo>
                  <a:pt x="1513839" y="243839"/>
                </a:lnTo>
                <a:lnTo>
                  <a:pt x="1529673" y="240651"/>
                </a:lnTo>
                <a:lnTo>
                  <a:pt x="1542589" y="231949"/>
                </a:lnTo>
                <a:lnTo>
                  <a:pt x="1551291" y="219033"/>
                </a:lnTo>
                <a:lnTo>
                  <a:pt x="1554480" y="203200"/>
                </a:lnTo>
                <a:lnTo>
                  <a:pt x="1554480" y="40639"/>
                </a:lnTo>
                <a:lnTo>
                  <a:pt x="1551291" y="24806"/>
                </a:lnTo>
                <a:lnTo>
                  <a:pt x="1542589" y="11890"/>
                </a:lnTo>
                <a:lnTo>
                  <a:pt x="1529673" y="3188"/>
                </a:lnTo>
                <a:lnTo>
                  <a:pt x="1513839" y="0"/>
                </a:lnTo>
                <a:close/>
              </a:path>
            </a:pathLst>
          </a:custGeom>
          <a:solidFill>
            <a:srgbClr val="8EB4E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10"/>
          <p:cNvSpPr/>
          <p:nvPr/>
        </p:nvSpPr>
        <p:spPr>
          <a:xfrm>
            <a:off x="7805928" y="1676400"/>
            <a:ext cx="1865376" cy="292608"/>
          </a:xfrm>
          <a:custGeom>
            <a:avLst/>
            <a:gdLst/>
            <a:ahLst/>
            <a:cxnLst/>
            <a:rect l="l" t="t" r="r" b="b"/>
            <a:pathLst>
              <a:path w="1554479" h="243839" extrusionOk="0">
                <a:moveTo>
                  <a:pt x="0" y="40639"/>
                </a:moveTo>
                <a:lnTo>
                  <a:pt x="3188" y="24806"/>
                </a:lnTo>
                <a:lnTo>
                  <a:pt x="11890" y="11890"/>
                </a:lnTo>
                <a:lnTo>
                  <a:pt x="24806" y="3188"/>
                </a:lnTo>
                <a:lnTo>
                  <a:pt x="40639" y="0"/>
                </a:lnTo>
                <a:lnTo>
                  <a:pt x="1513839" y="0"/>
                </a:lnTo>
                <a:lnTo>
                  <a:pt x="1529673" y="3188"/>
                </a:lnTo>
                <a:lnTo>
                  <a:pt x="1542589" y="11890"/>
                </a:lnTo>
                <a:lnTo>
                  <a:pt x="1551291" y="24806"/>
                </a:lnTo>
                <a:lnTo>
                  <a:pt x="1554480" y="40639"/>
                </a:lnTo>
                <a:lnTo>
                  <a:pt x="1554480" y="203200"/>
                </a:lnTo>
                <a:lnTo>
                  <a:pt x="1551291" y="219033"/>
                </a:lnTo>
                <a:lnTo>
                  <a:pt x="1542589" y="231949"/>
                </a:lnTo>
                <a:lnTo>
                  <a:pt x="1529673" y="240651"/>
                </a:lnTo>
                <a:lnTo>
                  <a:pt x="1513839" y="243839"/>
                </a:lnTo>
                <a:lnTo>
                  <a:pt x="40639" y="243839"/>
                </a:lnTo>
                <a:lnTo>
                  <a:pt x="24806" y="240651"/>
                </a:lnTo>
                <a:lnTo>
                  <a:pt x="11890" y="231949"/>
                </a:lnTo>
                <a:lnTo>
                  <a:pt x="3188" y="219033"/>
                </a:lnTo>
                <a:lnTo>
                  <a:pt x="0" y="203200"/>
                </a:lnTo>
                <a:lnTo>
                  <a:pt x="0" y="40639"/>
                </a:lnTo>
                <a:close/>
              </a:path>
            </a:pathLst>
          </a:custGeom>
          <a:noFill/>
          <a:ln w="25400" cap="flat" cmpd="sng">
            <a:solidFill>
              <a:srgbClr val="8EB4E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10"/>
          <p:cNvSpPr txBox="1"/>
          <p:nvPr/>
        </p:nvSpPr>
        <p:spPr>
          <a:xfrm>
            <a:off x="7936991" y="1672591"/>
            <a:ext cx="1605534" cy="532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68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YUMBO EDUCADO</a:t>
            </a:r>
            <a:endParaRPr sz="168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33" name="Google Shape;433;p10"/>
          <p:cNvSpPr/>
          <p:nvPr/>
        </p:nvSpPr>
        <p:spPr>
          <a:xfrm>
            <a:off x="7796784" y="2791967"/>
            <a:ext cx="1725168" cy="457200"/>
          </a:xfrm>
          <a:custGeom>
            <a:avLst/>
            <a:gdLst/>
            <a:ahLst/>
            <a:cxnLst/>
            <a:rect l="l" t="t" r="r" b="b"/>
            <a:pathLst>
              <a:path w="1437640" h="381000" extrusionOk="0">
                <a:moveTo>
                  <a:pt x="1374139" y="0"/>
                </a:moveTo>
                <a:lnTo>
                  <a:pt x="63500" y="0"/>
                </a:lnTo>
                <a:lnTo>
                  <a:pt x="38790" y="4992"/>
                </a:lnTo>
                <a:lnTo>
                  <a:pt x="18605" y="18605"/>
                </a:lnTo>
                <a:lnTo>
                  <a:pt x="4992" y="38790"/>
                </a:lnTo>
                <a:lnTo>
                  <a:pt x="0" y="63500"/>
                </a:lnTo>
                <a:lnTo>
                  <a:pt x="0" y="317500"/>
                </a:lnTo>
                <a:lnTo>
                  <a:pt x="4992" y="342209"/>
                </a:lnTo>
                <a:lnTo>
                  <a:pt x="18605" y="362394"/>
                </a:lnTo>
                <a:lnTo>
                  <a:pt x="38790" y="376007"/>
                </a:lnTo>
                <a:lnTo>
                  <a:pt x="63500" y="381000"/>
                </a:lnTo>
                <a:lnTo>
                  <a:pt x="1374139" y="381000"/>
                </a:lnTo>
                <a:lnTo>
                  <a:pt x="1398849" y="376007"/>
                </a:lnTo>
                <a:lnTo>
                  <a:pt x="1419034" y="362394"/>
                </a:lnTo>
                <a:lnTo>
                  <a:pt x="1432647" y="342209"/>
                </a:lnTo>
                <a:lnTo>
                  <a:pt x="1437639" y="317500"/>
                </a:lnTo>
                <a:lnTo>
                  <a:pt x="1437639" y="63500"/>
                </a:lnTo>
                <a:lnTo>
                  <a:pt x="1432647" y="38790"/>
                </a:lnTo>
                <a:lnTo>
                  <a:pt x="1419034" y="18605"/>
                </a:lnTo>
                <a:lnTo>
                  <a:pt x="1398849" y="4992"/>
                </a:lnTo>
                <a:lnTo>
                  <a:pt x="1374139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10"/>
          <p:cNvSpPr/>
          <p:nvPr/>
        </p:nvSpPr>
        <p:spPr>
          <a:xfrm>
            <a:off x="7796784" y="2791967"/>
            <a:ext cx="1725168" cy="457200"/>
          </a:xfrm>
          <a:custGeom>
            <a:avLst/>
            <a:gdLst/>
            <a:ahLst/>
            <a:cxnLst/>
            <a:rect l="l" t="t" r="r" b="b"/>
            <a:pathLst>
              <a:path w="1437640" h="381000" extrusionOk="0">
                <a:moveTo>
                  <a:pt x="0" y="63500"/>
                </a:moveTo>
                <a:lnTo>
                  <a:pt x="4992" y="38790"/>
                </a:lnTo>
                <a:lnTo>
                  <a:pt x="18605" y="18605"/>
                </a:lnTo>
                <a:lnTo>
                  <a:pt x="38790" y="4992"/>
                </a:lnTo>
                <a:lnTo>
                  <a:pt x="63500" y="0"/>
                </a:lnTo>
                <a:lnTo>
                  <a:pt x="1374139" y="0"/>
                </a:lnTo>
                <a:lnTo>
                  <a:pt x="1398849" y="4992"/>
                </a:lnTo>
                <a:lnTo>
                  <a:pt x="1419034" y="18605"/>
                </a:lnTo>
                <a:lnTo>
                  <a:pt x="1432647" y="38790"/>
                </a:lnTo>
                <a:lnTo>
                  <a:pt x="1437639" y="63500"/>
                </a:lnTo>
                <a:lnTo>
                  <a:pt x="1437639" y="317500"/>
                </a:lnTo>
                <a:lnTo>
                  <a:pt x="1432647" y="342209"/>
                </a:lnTo>
                <a:lnTo>
                  <a:pt x="1419034" y="362394"/>
                </a:lnTo>
                <a:lnTo>
                  <a:pt x="1398849" y="376007"/>
                </a:lnTo>
                <a:lnTo>
                  <a:pt x="1374139" y="381000"/>
                </a:lnTo>
                <a:lnTo>
                  <a:pt x="63500" y="381000"/>
                </a:lnTo>
                <a:lnTo>
                  <a:pt x="38790" y="376007"/>
                </a:lnTo>
                <a:lnTo>
                  <a:pt x="18605" y="362394"/>
                </a:lnTo>
                <a:lnTo>
                  <a:pt x="4992" y="342209"/>
                </a:lnTo>
                <a:lnTo>
                  <a:pt x="0" y="317500"/>
                </a:lnTo>
                <a:lnTo>
                  <a:pt x="0" y="63500"/>
                </a:lnTo>
                <a:close/>
              </a:path>
            </a:pathLst>
          </a:custGeom>
          <a:noFill/>
          <a:ln w="2540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10"/>
          <p:cNvSpPr txBox="1"/>
          <p:nvPr/>
        </p:nvSpPr>
        <p:spPr>
          <a:xfrm>
            <a:off x="7928611" y="2778557"/>
            <a:ext cx="1462278" cy="45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 marR="6096" indent="45720">
              <a:lnSpc>
                <a:spcPct val="107600"/>
              </a:lnSpc>
            </a:pPr>
            <a:r>
              <a:rPr lang="en-US" sz="132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Entornos Educados,  Seguros y Saludables</a:t>
            </a:r>
            <a:endParaRPr sz="132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36" name="Google Shape;436;p10"/>
          <p:cNvSpPr/>
          <p:nvPr/>
        </p:nvSpPr>
        <p:spPr>
          <a:xfrm>
            <a:off x="7796784" y="4047744"/>
            <a:ext cx="1725168" cy="454152"/>
          </a:xfrm>
          <a:custGeom>
            <a:avLst/>
            <a:gdLst/>
            <a:ahLst/>
            <a:cxnLst/>
            <a:rect l="l" t="t" r="r" b="b"/>
            <a:pathLst>
              <a:path w="1437640" h="378460" extrusionOk="0">
                <a:moveTo>
                  <a:pt x="1374521" y="0"/>
                </a:moveTo>
                <a:lnTo>
                  <a:pt x="63118" y="0"/>
                </a:lnTo>
                <a:lnTo>
                  <a:pt x="38522" y="4951"/>
                </a:lnTo>
                <a:lnTo>
                  <a:pt x="18462" y="18462"/>
                </a:lnTo>
                <a:lnTo>
                  <a:pt x="4951" y="38522"/>
                </a:lnTo>
                <a:lnTo>
                  <a:pt x="0" y="63118"/>
                </a:lnTo>
                <a:lnTo>
                  <a:pt x="0" y="315340"/>
                </a:lnTo>
                <a:lnTo>
                  <a:pt x="4951" y="339937"/>
                </a:lnTo>
                <a:lnTo>
                  <a:pt x="18462" y="359997"/>
                </a:lnTo>
                <a:lnTo>
                  <a:pt x="38522" y="373508"/>
                </a:lnTo>
                <a:lnTo>
                  <a:pt x="63118" y="378459"/>
                </a:lnTo>
                <a:lnTo>
                  <a:pt x="1374521" y="378459"/>
                </a:lnTo>
                <a:lnTo>
                  <a:pt x="1399117" y="373508"/>
                </a:lnTo>
                <a:lnTo>
                  <a:pt x="1419177" y="359997"/>
                </a:lnTo>
                <a:lnTo>
                  <a:pt x="1432688" y="339937"/>
                </a:lnTo>
                <a:lnTo>
                  <a:pt x="1437639" y="315340"/>
                </a:lnTo>
                <a:lnTo>
                  <a:pt x="1437639" y="63118"/>
                </a:lnTo>
                <a:lnTo>
                  <a:pt x="1432688" y="38522"/>
                </a:lnTo>
                <a:lnTo>
                  <a:pt x="1419177" y="18462"/>
                </a:lnTo>
                <a:lnTo>
                  <a:pt x="1399117" y="4951"/>
                </a:lnTo>
                <a:lnTo>
                  <a:pt x="1374521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10"/>
          <p:cNvSpPr/>
          <p:nvPr/>
        </p:nvSpPr>
        <p:spPr>
          <a:xfrm>
            <a:off x="7796784" y="4047744"/>
            <a:ext cx="1725168" cy="454152"/>
          </a:xfrm>
          <a:custGeom>
            <a:avLst/>
            <a:gdLst/>
            <a:ahLst/>
            <a:cxnLst/>
            <a:rect l="l" t="t" r="r" b="b"/>
            <a:pathLst>
              <a:path w="1437640" h="378460" extrusionOk="0">
                <a:moveTo>
                  <a:pt x="0" y="63118"/>
                </a:moveTo>
                <a:lnTo>
                  <a:pt x="4951" y="38522"/>
                </a:lnTo>
                <a:lnTo>
                  <a:pt x="18462" y="18462"/>
                </a:lnTo>
                <a:lnTo>
                  <a:pt x="38522" y="4951"/>
                </a:lnTo>
                <a:lnTo>
                  <a:pt x="63118" y="0"/>
                </a:lnTo>
                <a:lnTo>
                  <a:pt x="1374521" y="0"/>
                </a:lnTo>
                <a:lnTo>
                  <a:pt x="1399117" y="4951"/>
                </a:lnTo>
                <a:lnTo>
                  <a:pt x="1419177" y="18462"/>
                </a:lnTo>
                <a:lnTo>
                  <a:pt x="1432688" y="38522"/>
                </a:lnTo>
                <a:lnTo>
                  <a:pt x="1437639" y="63118"/>
                </a:lnTo>
                <a:lnTo>
                  <a:pt x="1437639" y="315340"/>
                </a:lnTo>
                <a:lnTo>
                  <a:pt x="1432688" y="339937"/>
                </a:lnTo>
                <a:lnTo>
                  <a:pt x="1419177" y="359997"/>
                </a:lnTo>
                <a:lnTo>
                  <a:pt x="1399117" y="373508"/>
                </a:lnTo>
                <a:lnTo>
                  <a:pt x="1374521" y="378459"/>
                </a:lnTo>
                <a:lnTo>
                  <a:pt x="63118" y="378459"/>
                </a:lnTo>
                <a:lnTo>
                  <a:pt x="38522" y="373508"/>
                </a:lnTo>
                <a:lnTo>
                  <a:pt x="18462" y="359997"/>
                </a:lnTo>
                <a:lnTo>
                  <a:pt x="4951" y="339937"/>
                </a:lnTo>
                <a:lnTo>
                  <a:pt x="0" y="315340"/>
                </a:lnTo>
                <a:lnTo>
                  <a:pt x="0" y="63118"/>
                </a:lnTo>
                <a:close/>
              </a:path>
            </a:pathLst>
          </a:custGeom>
          <a:noFill/>
          <a:ln w="2540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10"/>
          <p:cNvSpPr txBox="1"/>
          <p:nvPr/>
        </p:nvSpPr>
        <p:spPr>
          <a:xfrm>
            <a:off x="7858505" y="4055363"/>
            <a:ext cx="1604772" cy="608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 marR="6096" indent="167640">
              <a:lnSpc>
                <a:spcPct val="106700"/>
              </a:lnSpc>
            </a:pPr>
            <a:r>
              <a:rPr lang="en-US" sz="12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Yumbo Educado con  Estilos de Vida Saludables</a:t>
            </a:r>
            <a:endParaRPr sz="12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39" name="Google Shape;439;p10"/>
          <p:cNvSpPr/>
          <p:nvPr/>
        </p:nvSpPr>
        <p:spPr>
          <a:xfrm>
            <a:off x="7522465" y="1822703"/>
            <a:ext cx="282702" cy="1198626"/>
          </a:xfrm>
          <a:custGeom>
            <a:avLst/>
            <a:gdLst/>
            <a:ahLst/>
            <a:cxnLst/>
            <a:rect l="l" t="t" r="r" b="b"/>
            <a:pathLst>
              <a:path w="235585" h="998855" extrusionOk="0">
                <a:moveTo>
                  <a:pt x="235330" y="0"/>
                </a:moveTo>
                <a:lnTo>
                  <a:pt x="0" y="0"/>
                </a:lnTo>
                <a:lnTo>
                  <a:pt x="0" y="998600"/>
                </a:lnTo>
                <a:lnTo>
                  <a:pt x="228600" y="998600"/>
                </a:lnTo>
              </a:path>
            </a:pathLst>
          </a:custGeom>
          <a:noFill/>
          <a:ln w="9525" cap="flat" cmpd="sng">
            <a:solidFill>
              <a:srgbClr val="8EB4E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10"/>
          <p:cNvSpPr/>
          <p:nvPr/>
        </p:nvSpPr>
        <p:spPr>
          <a:xfrm>
            <a:off x="7522465" y="1822703"/>
            <a:ext cx="282702" cy="546354"/>
          </a:xfrm>
          <a:custGeom>
            <a:avLst/>
            <a:gdLst/>
            <a:ahLst/>
            <a:cxnLst/>
            <a:rect l="l" t="t" r="r" b="b"/>
            <a:pathLst>
              <a:path w="235585" h="455294" extrusionOk="0">
                <a:moveTo>
                  <a:pt x="235330" y="0"/>
                </a:moveTo>
                <a:lnTo>
                  <a:pt x="0" y="0"/>
                </a:lnTo>
                <a:lnTo>
                  <a:pt x="0" y="455294"/>
                </a:lnTo>
                <a:lnTo>
                  <a:pt x="228600" y="455294"/>
                </a:lnTo>
              </a:path>
            </a:pathLst>
          </a:custGeom>
          <a:noFill/>
          <a:ln w="9525" cap="flat" cmpd="sng">
            <a:solidFill>
              <a:srgbClr val="8EB4E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10"/>
          <p:cNvSpPr/>
          <p:nvPr/>
        </p:nvSpPr>
        <p:spPr>
          <a:xfrm>
            <a:off x="7522465" y="1822703"/>
            <a:ext cx="282702" cy="3089910"/>
          </a:xfrm>
          <a:custGeom>
            <a:avLst/>
            <a:gdLst/>
            <a:ahLst/>
            <a:cxnLst/>
            <a:rect l="l" t="t" r="r" b="b"/>
            <a:pathLst>
              <a:path w="235585" h="2574925" extrusionOk="0">
                <a:moveTo>
                  <a:pt x="235330" y="0"/>
                </a:moveTo>
                <a:lnTo>
                  <a:pt x="0" y="0"/>
                </a:lnTo>
                <a:lnTo>
                  <a:pt x="0" y="2574416"/>
                </a:lnTo>
                <a:lnTo>
                  <a:pt x="228600" y="2574416"/>
                </a:lnTo>
              </a:path>
            </a:pathLst>
          </a:custGeom>
          <a:noFill/>
          <a:ln w="9525" cap="flat" cmpd="sng">
            <a:solidFill>
              <a:srgbClr val="8EB4E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10"/>
          <p:cNvSpPr/>
          <p:nvPr/>
        </p:nvSpPr>
        <p:spPr>
          <a:xfrm>
            <a:off x="7522465" y="1822703"/>
            <a:ext cx="282702" cy="1816608"/>
          </a:xfrm>
          <a:custGeom>
            <a:avLst/>
            <a:gdLst/>
            <a:ahLst/>
            <a:cxnLst/>
            <a:rect l="l" t="t" r="r" b="b"/>
            <a:pathLst>
              <a:path w="235585" h="1513839" extrusionOk="0">
                <a:moveTo>
                  <a:pt x="235330" y="0"/>
                </a:moveTo>
                <a:lnTo>
                  <a:pt x="0" y="0"/>
                </a:lnTo>
                <a:lnTo>
                  <a:pt x="0" y="1513458"/>
                </a:lnTo>
                <a:lnTo>
                  <a:pt x="228600" y="1513458"/>
                </a:lnTo>
              </a:path>
            </a:pathLst>
          </a:custGeom>
          <a:noFill/>
          <a:ln w="9525" cap="flat" cmpd="sng">
            <a:solidFill>
              <a:srgbClr val="8EB4E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10"/>
          <p:cNvSpPr/>
          <p:nvPr/>
        </p:nvSpPr>
        <p:spPr>
          <a:xfrm>
            <a:off x="7522465" y="1822703"/>
            <a:ext cx="282702" cy="2452877"/>
          </a:xfrm>
          <a:custGeom>
            <a:avLst/>
            <a:gdLst/>
            <a:ahLst/>
            <a:cxnLst/>
            <a:rect l="l" t="t" r="r" b="b"/>
            <a:pathLst>
              <a:path w="235585" h="2044064" extrusionOk="0">
                <a:moveTo>
                  <a:pt x="235330" y="0"/>
                </a:moveTo>
                <a:lnTo>
                  <a:pt x="0" y="0"/>
                </a:lnTo>
                <a:lnTo>
                  <a:pt x="0" y="2043937"/>
                </a:lnTo>
                <a:lnTo>
                  <a:pt x="228600" y="2043937"/>
                </a:lnTo>
              </a:path>
            </a:pathLst>
          </a:custGeom>
          <a:noFill/>
          <a:ln w="9525" cap="flat" cmpd="sng">
            <a:solidFill>
              <a:srgbClr val="8EB4E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10"/>
          <p:cNvSpPr/>
          <p:nvPr/>
        </p:nvSpPr>
        <p:spPr>
          <a:xfrm>
            <a:off x="9076943" y="5410200"/>
            <a:ext cx="2157984" cy="396240"/>
          </a:xfrm>
          <a:custGeom>
            <a:avLst/>
            <a:gdLst/>
            <a:ahLst/>
            <a:cxnLst/>
            <a:rect l="l" t="t" r="r" b="b"/>
            <a:pathLst>
              <a:path w="1798320" h="330200" extrusionOk="0">
                <a:moveTo>
                  <a:pt x="1743328" y="0"/>
                </a:moveTo>
                <a:lnTo>
                  <a:pt x="54990" y="0"/>
                </a:lnTo>
                <a:lnTo>
                  <a:pt x="33593" y="4324"/>
                </a:lnTo>
                <a:lnTo>
                  <a:pt x="16113" y="16117"/>
                </a:lnTo>
                <a:lnTo>
                  <a:pt x="4323" y="33609"/>
                </a:lnTo>
                <a:lnTo>
                  <a:pt x="0" y="55029"/>
                </a:lnTo>
                <a:lnTo>
                  <a:pt x="0" y="275170"/>
                </a:lnTo>
                <a:lnTo>
                  <a:pt x="4323" y="296590"/>
                </a:lnTo>
                <a:lnTo>
                  <a:pt x="16113" y="314082"/>
                </a:lnTo>
                <a:lnTo>
                  <a:pt x="33593" y="325875"/>
                </a:lnTo>
                <a:lnTo>
                  <a:pt x="54990" y="330200"/>
                </a:lnTo>
                <a:lnTo>
                  <a:pt x="1743328" y="330200"/>
                </a:lnTo>
                <a:lnTo>
                  <a:pt x="1764726" y="325875"/>
                </a:lnTo>
                <a:lnTo>
                  <a:pt x="1782206" y="314082"/>
                </a:lnTo>
                <a:lnTo>
                  <a:pt x="1793996" y="296590"/>
                </a:lnTo>
                <a:lnTo>
                  <a:pt x="1798320" y="275170"/>
                </a:lnTo>
                <a:lnTo>
                  <a:pt x="1798320" y="55029"/>
                </a:lnTo>
                <a:lnTo>
                  <a:pt x="1793996" y="33609"/>
                </a:lnTo>
                <a:lnTo>
                  <a:pt x="1782206" y="16117"/>
                </a:lnTo>
                <a:lnTo>
                  <a:pt x="1764726" y="4324"/>
                </a:lnTo>
                <a:lnTo>
                  <a:pt x="1743328" y="0"/>
                </a:lnTo>
                <a:close/>
              </a:path>
            </a:pathLst>
          </a:custGeom>
          <a:solidFill>
            <a:srgbClr val="24406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10"/>
          <p:cNvSpPr/>
          <p:nvPr/>
        </p:nvSpPr>
        <p:spPr>
          <a:xfrm>
            <a:off x="9076943" y="5410200"/>
            <a:ext cx="2157984" cy="396240"/>
          </a:xfrm>
          <a:custGeom>
            <a:avLst/>
            <a:gdLst/>
            <a:ahLst/>
            <a:cxnLst/>
            <a:rect l="l" t="t" r="r" b="b"/>
            <a:pathLst>
              <a:path w="1798320" h="330200" extrusionOk="0">
                <a:moveTo>
                  <a:pt x="0" y="55029"/>
                </a:moveTo>
                <a:lnTo>
                  <a:pt x="4323" y="33609"/>
                </a:lnTo>
                <a:lnTo>
                  <a:pt x="16113" y="16117"/>
                </a:lnTo>
                <a:lnTo>
                  <a:pt x="33593" y="4324"/>
                </a:lnTo>
                <a:lnTo>
                  <a:pt x="54990" y="0"/>
                </a:lnTo>
                <a:lnTo>
                  <a:pt x="1743328" y="0"/>
                </a:lnTo>
                <a:lnTo>
                  <a:pt x="1764726" y="4324"/>
                </a:lnTo>
                <a:lnTo>
                  <a:pt x="1782206" y="16117"/>
                </a:lnTo>
                <a:lnTo>
                  <a:pt x="1793996" y="33609"/>
                </a:lnTo>
                <a:lnTo>
                  <a:pt x="1798320" y="55029"/>
                </a:lnTo>
                <a:lnTo>
                  <a:pt x="1798320" y="275170"/>
                </a:lnTo>
                <a:lnTo>
                  <a:pt x="1793996" y="296590"/>
                </a:lnTo>
                <a:lnTo>
                  <a:pt x="1782206" y="314082"/>
                </a:lnTo>
                <a:lnTo>
                  <a:pt x="1764726" y="325875"/>
                </a:lnTo>
                <a:lnTo>
                  <a:pt x="1743328" y="330200"/>
                </a:lnTo>
                <a:lnTo>
                  <a:pt x="54990" y="330200"/>
                </a:lnTo>
                <a:lnTo>
                  <a:pt x="33593" y="325875"/>
                </a:lnTo>
                <a:lnTo>
                  <a:pt x="16113" y="314082"/>
                </a:lnTo>
                <a:lnTo>
                  <a:pt x="4323" y="296590"/>
                </a:lnTo>
                <a:lnTo>
                  <a:pt x="0" y="275170"/>
                </a:lnTo>
                <a:lnTo>
                  <a:pt x="0" y="55029"/>
                </a:lnTo>
                <a:close/>
              </a:path>
            </a:pathLst>
          </a:custGeom>
          <a:noFill/>
          <a:ln w="25400" cap="flat" cmpd="sng">
            <a:solidFill>
              <a:srgbClr val="244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10"/>
          <p:cNvSpPr/>
          <p:nvPr/>
        </p:nvSpPr>
        <p:spPr>
          <a:xfrm>
            <a:off x="9442703" y="5977128"/>
            <a:ext cx="1996440" cy="466344"/>
          </a:xfrm>
          <a:custGeom>
            <a:avLst/>
            <a:gdLst/>
            <a:ahLst/>
            <a:cxnLst/>
            <a:rect l="l" t="t" r="r" b="b"/>
            <a:pathLst>
              <a:path w="1663700" h="388620" extrusionOk="0">
                <a:moveTo>
                  <a:pt x="1598929" y="0"/>
                </a:moveTo>
                <a:lnTo>
                  <a:pt x="64770" y="0"/>
                </a:lnTo>
                <a:lnTo>
                  <a:pt x="39540" y="5089"/>
                </a:lnTo>
                <a:lnTo>
                  <a:pt x="18954" y="18969"/>
                </a:lnTo>
                <a:lnTo>
                  <a:pt x="5083" y="39556"/>
                </a:lnTo>
                <a:lnTo>
                  <a:pt x="0" y="64770"/>
                </a:lnTo>
                <a:lnTo>
                  <a:pt x="0" y="323850"/>
                </a:lnTo>
                <a:lnTo>
                  <a:pt x="5083" y="349063"/>
                </a:lnTo>
                <a:lnTo>
                  <a:pt x="18954" y="369650"/>
                </a:lnTo>
                <a:lnTo>
                  <a:pt x="39540" y="383530"/>
                </a:lnTo>
                <a:lnTo>
                  <a:pt x="64770" y="388620"/>
                </a:lnTo>
                <a:lnTo>
                  <a:pt x="1598929" y="388620"/>
                </a:lnTo>
                <a:lnTo>
                  <a:pt x="1624159" y="383530"/>
                </a:lnTo>
                <a:lnTo>
                  <a:pt x="1644745" y="369650"/>
                </a:lnTo>
                <a:lnTo>
                  <a:pt x="1658616" y="349063"/>
                </a:lnTo>
                <a:lnTo>
                  <a:pt x="1663700" y="323850"/>
                </a:lnTo>
                <a:lnTo>
                  <a:pt x="1663700" y="64770"/>
                </a:lnTo>
                <a:lnTo>
                  <a:pt x="1658616" y="39556"/>
                </a:lnTo>
                <a:lnTo>
                  <a:pt x="1644745" y="18969"/>
                </a:lnTo>
                <a:lnTo>
                  <a:pt x="1624159" y="5089"/>
                </a:lnTo>
                <a:lnTo>
                  <a:pt x="1598929" y="0"/>
                </a:lnTo>
                <a:close/>
              </a:path>
            </a:pathLst>
          </a:custGeom>
          <a:solidFill>
            <a:srgbClr val="F7872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10"/>
          <p:cNvSpPr/>
          <p:nvPr/>
        </p:nvSpPr>
        <p:spPr>
          <a:xfrm>
            <a:off x="9442703" y="5977128"/>
            <a:ext cx="1996440" cy="466344"/>
          </a:xfrm>
          <a:custGeom>
            <a:avLst/>
            <a:gdLst/>
            <a:ahLst/>
            <a:cxnLst/>
            <a:rect l="l" t="t" r="r" b="b"/>
            <a:pathLst>
              <a:path w="1663700" h="388620" extrusionOk="0">
                <a:moveTo>
                  <a:pt x="0" y="64770"/>
                </a:moveTo>
                <a:lnTo>
                  <a:pt x="5083" y="39556"/>
                </a:lnTo>
                <a:lnTo>
                  <a:pt x="18954" y="18969"/>
                </a:lnTo>
                <a:lnTo>
                  <a:pt x="39540" y="5089"/>
                </a:lnTo>
                <a:lnTo>
                  <a:pt x="64770" y="0"/>
                </a:lnTo>
                <a:lnTo>
                  <a:pt x="1598929" y="0"/>
                </a:lnTo>
                <a:lnTo>
                  <a:pt x="1624159" y="5089"/>
                </a:lnTo>
                <a:lnTo>
                  <a:pt x="1644745" y="18969"/>
                </a:lnTo>
                <a:lnTo>
                  <a:pt x="1658616" y="39556"/>
                </a:lnTo>
                <a:lnTo>
                  <a:pt x="1663700" y="64770"/>
                </a:lnTo>
                <a:lnTo>
                  <a:pt x="1663700" y="323850"/>
                </a:lnTo>
                <a:lnTo>
                  <a:pt x="1658616" y="349063"/>
                </a:lnTo>
                <a:lnTo>
                  <a:pt x="1644745" y="369650"/>
                </a:lnTo>
                <a:lnTo>
                  <a:pt x="1624159" y="383530"/>
                </a:lnTo>
                <a:lnTo>
                  <a:pt x="1598929" y="388620"/>
                </a:lnTo>
                <a:lnTo>
                  <a:pt x="64770" y="388620"/>
                </a:lnTo>
                <a:lnTo>
                  <a:pt x="39540" y="383530"/>
                </a:lnTo>
                <a:lnTo>
                  <a:pt x="18954" y="369650"/>
                </a:lnTo>
                <a:lnTo>
                  <a:pt x="5083" y="349063"/>
                </a:lnTo>
                <a:lnTo>
                  <a:pt x="0" y="323850"/>
                </a:lnTo>
                <a:lnTo>
                  <a:pt x="0" y="64770"/>
                </a:lnTo>
                <a:close/>
              </a:path>
            </a:pathLst>
          </a:custGeom>
          <a:noFill/>
          <a:ln w="25400" cap="flat" cmpd="sng">
            <a:solidFill>
              <a:srgbClr val="F787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10"/>
          <p:cNvSpPr/>
          <p:nvPr/>
        </p:nvSpPr>
        <p:spPr>
          <a:xfrm>
            <a:off x="8912351" y="5608321"/>
            <a:ext cx="531876" cy="601218"/>
          </a:xfrm>
          <a:custGeom>
            <a:avLst/>
            <a:gdLst/>
            <a:ahLst/>
            <a:cxnLst/>
            <a:rect l="l" t="t" r="r" b="b"/>
            <a:pathLst>
              <a:path w="443229" h="501014" extrusionOk="0">
                <a:moveTo>
                  <a:pt x="137160" y="0"/>
                </a:moveTo>
                <a:lnTo>
                  <a:pt x="0" y="0"/>
                </a:lnTo>
                <a:lnTo>
                  <a:pt x="0" y="500938"/>
                </a:lnTo>
                <a:lnTo>
                  <a:pt x="442849" y="500938"/>
                </a:lnTo>
              </a:path>
            </a:pathLst>
          </a:custGeom>
          <a:noFill/>
          <a:ln w="9525" cap="flat" cmpd="sng">
            <a:solidFill>
              <a:srgbClr val="001F5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10"/>
          <p:cNvSpPr/>
          <p:nvPr/>
        </p:nvSpPr>
        <p:spPr>
          <a:xfrm>
            <a:off x="9671303" y="1822703"/>
            <a:ext cx="486156" cy="3587496"/>
          </a:xfrm>
          <a:custGeom>
            <a:avLst/>
            <a:gdLst/>
            <a:ahLst/>
            <a:cxnLst/>
            <a:rect l="l" t="t" r="r" b="b"/>
            <a:pathLst>
              <a:path w="405129" h="2989579" extrusionOk="0">
                <a:moveTo>
                  <a:pt x="404875" y="2989491"/>
                </a:moveTo>
                <a:lnTo>
                  <a:pt x="404875" y="0"/>
                </a:ln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001F5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10"/>
          <p:cNvSpPr/>
          <p:nvPr/>
        </p:nvSpPr>
        <p:spPr>
          <a:xfrm>
            <a:off x="1557528" y="1944623"/>
            <a:ext cx="4453128" cy="423672"/>
          </a:xfrm>
          <a:custGeom>
            <a:avLst/>
            <a:gdLst/>
            <a:ahLst/>
            <a:cxnLst/>
            <a:rect l="l" t="t" r="r" b="b"/>
            <a:pathLst>
              <a:path w="3710940" h="353060" extrusionOk="0">
                <a:moveTo>
                  <a:pt x="3652139" y="0"/>
                </a:moveTo>
                <a:lnTo>
                  <a:pt x="58851" y="0"/>
                </a:lnTo>
                <a:lnTo>
                  <a:pt x="35945" y="4615"/>
                </a:lnTo>
                <a:lnTo>
                  <a:pt x="17238" y="17208"/>
                </a:lnTo>
                <a:lnTo>
                  <a:pt x="4625" y="35897"/>
                </a:lnTo>
                <a:lnTo>
                  <a:pt x="0" y="58800"/>
                </a:lnTo>
                <a:lnTo>
                  <a:pt x="0" y="294258"/>
                </a:lnTo>
                <a:lnTo>
                  <a:pt x="4625" y="317162"/>
                </a:lnTo>
                <a:lnTo>
                  <a:pt x="17238" y="335851"/>
                </a:lnTo>
                <a:lnTo>
                  <a:pt x="35945" y="348444"/>
                </a:lnTo>
                <a:lnTo>
                  <a:pt x="58851" y="353059"/>
                </a:lnTo>
                <a:lnTo>
                  <a:pt x="3652139" y="353059"/>
                </a:lnTo>
                <a:lnTo>
                  <a:pt x="3675042" y="348444"/>
                </a:lnTo>
                <a:lnTo>
                  <a:pt x="3693731" y="335851"/>
                </a:lnTo>
                <a:lnTo>
                  <a:pt x="3706324" y="317162"/>
                </a:lnTo>
                <a:lnTo>
                  <a:pt x="3710940" y="294258"/>
                </a:lnTo>
                <a:lnTo>
                  <a:pt x="3710940" y="58800"/>
                </a:lnTo>
                <a:lnTo>
                  <a:pt x="3706324" y="35897"/>
                </a:lnTo>
                <a:lnTo>
                  <a:pt x="3693731" y="17208"/>
                </a:lnTo>
                <a:lnTo>
                  <a:pt x="3675042" y="4615"/>
                </a:lnTo>
                <a:lnTo>
                  <a:pt x="3652139" y="0"/>
                </a:lnTo>
                <a:close/>
              </a:path>
            </a:pathLst>
          </a:custGeom>
          <a:solidFill>
            <a:srgbClr val="7E7E7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10"/>
          <p:cNvSpPr txBox="1"/>
          <p:nvPr/>
        </p:nvSpPr>
        <p:spPr>
          <a:xfrm>
            <a:off x="1607057" y="1500326"/>
            <a:ext cx="4348734" cy="80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4200" rIns="0" bIns="0" anchor="t" anchorCtr="0">
            <a:spAutoFit/>
          </a:bodyPr>
          <a:lstStyle/>
          <a:p>
            <a:pPr marL="60960"/>
            <a:r>
              <a:rPr lang="en-US" sz="1680" b="1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YUMBO PRODUCTIVO</a:t>
            </a:r>
            <a:endParaRPr sz="168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240">
              <a:spcBef>
                <a:spcPts val="978"/>
              </a:spcBef>
            </a:pPr>
            <a:r>
              <a:rPr lang="en-US" sz="192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Creemos en Yumbo más Competitivo</a:t>
            </a:r>
            <a:endParaRPr sz="192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10"/>
          <p:cNvSpPr txBox="1"/>
          <p:nvPr/>
        </p:nvSpPr>
        <p:spPr>
          <a:xfrm>
            <a:off x="1631443" y="4142232"/>
            <a:ext cx="1276350" cy="255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359664" indent="-344424">
              <a:buClr>
                <a:srgbClr val="ED2B2E"/>
              </a:buClr>
              <a:buSzPts val="1300"/>
              <a:buFont typeface="Arial"/>
              <a:buChar char="•"/>
            </a:pPr>
            <a:r>
              <a:rPr lang="en-US" sz="1560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13	IEO</a:t>
            </a:r>
            <a:endParaRPr sz="156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10"/>
          <p:cNvSpPr txBox="1"/>
          <p:nvPr/>
        </p:nvSpPr>
        <p:spPr>
          <a:xfrm>
            <a:off x="1975867" y="4380280"/>
            <a:ext cx="1200150" cy="255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560" b="1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Institucional</a:t>
            </a:r>
            <a:endParaRPr sz="156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10"/>
          <p:cNvSpPr txBox="1"/>
          <p:nvPr/>
        </p:nvSpPr>
        <p:spPr>
          <a:xfrm>
            <a:off x="3219755" y="4142231"/>
            <a:ext cx="1616964" cy="1455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560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con	</a:t>
            </a:r>
            <a:r>
              <a:rPr lang="en-US" sz="1560" b="1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Proyecto</a:t>
            </a:r>
            <a:endParaRPr sz="156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2984"/>
            <a:r>
              <a:rPr lang="en-US" sz="1560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con	enfoque</a:t>
            </a:r>
            <a:endParaRPr sz="156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10"/>
          <p:cNvSpPr txBox="1"/>
          <p:nvPr/>
        </p:nvSpPr>
        <p:spPr>
          <a:xfrm>
            <a:off x="5073701" y="4142232"/>
            <a:ext cx="979170" cy="49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560" b="1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Educativo</a:t>
            </a:r>
            <a:endParaRPr sz="156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960"/>
            <a:r>
              <a:rPr lang="en-US" sz="1560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diferencial</a:t>
            </a:r>
            <a:endParaRPr sz="156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10"/>
          <p:cNvSpPr/>
          <p:nvPr/>
        </p:nvSpPr>
        <p:spPr>
          <a:xfrm>
            <a:off x="5010911" y="2700527"/>
            <a:ext cx="777240" cy="216408"/>
          </a:xfrm>
          <a:custGeom>
            <a:avLst/>
            <a:gdLst/>
            <a:ahLst/>
            <a:cxnLst/>
            <a:rect l="l" t="t" r="r" b="b"/>
            <a:pathLst>
              <a:path w="647700" h="180339" extrusionOk="0">
                <a:moveTo>
                  <a:pt x="617601" y="0"/>
                </a:moveTo>
                <a:lnTo>
                  <a:pt x="30099" y="0"/>
                </a:lnTo>
                <a:lnTo>
                  <a:pt x="18377" y="2363"/>
                </a:lnTo>
                <a:lnTo>
                  <a:pt x="8810" y="8810"/>
                </a:lnTo>
                <a:lnTo>
                  <a:pt x="2363" y="18377"/>
                </a:lnTo>
                <a:lnTo>
                  <a:pt x="0" y="30099"/>
                </a:lnTo>
                <a:lnTo>
                  <a:pt x="0" y="150240"/>
                </a:lnTo>
                <a:lnTo>
                  <a:pt x="2363" y="161962"/>
                </a:lnTo>
                <a:lnTo>
                  <a:pt x="8810" y="171529"/>
                </a:lnTo>
                <a:lnTo>
                  <a:pt x="18377" y="177976"/>
                </a:lnTo>
                <a:lnTo>
                  <a:pt x="30099" y="180339"/>
                </a:lnTo>
                <a:lnTo>
                  <a:pt x="617601" y="180339"/>
                </a:lnTo>
                <a:lnTo>
                  <a:pt x="629322" y="177976"/>
                </a:lnTo>
                <a:lnTo>
                  <a:pt x="638889" y="171529"/>
                </a:lnTo>
                <a:lnTo>
                  <a:pt x="645336" y="161962"/>
                </a:lnTo>
                <a:lnTo>
                  <a:pt x="647700" y="150240"/>
                </a:lnTo>
                <a:lnTo>
                  <a:pt x="647700" y="30099"/>
                </a:lnTo>
                <a:lnTo>
                  <a:pt x="645336" y="18377"/>
                </a:lnTo>
                <a:lnTo>
                  <a:pt x="638889" y="8810"/>
                </a:lnTo>
                <a:lnTo>
                  <a:pt x="629322" y="2363"/>
                </a:lnTo>
                <a:lnTo>
                  <a:pt x="617601" y="0"/>
                </a:lnTo>
                <a:close/>
              </a:path>
            </a:pathLst>
          </a:custGeom>
          <a:solidFill>
            <a:srgbClr val="7E7E7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10"/>
          <p:cNvSpPr/>
          <p:nvPr/>
        </p:nvSpPr>
        <p:spPr>
          <a:xfrm>
            <a:off x="5010911" y="3837432"/>
            <a:ext cx="777240" cy="216408"/>
          </a:xfrm>
          <a:custGeom>
            <a:avLst/>
            <a:gdLst/>
            <a:ahLst/>
            <a:cxnLst/>
            <a:rect l="l" t="t" r="r" b="b"/>
            <a:pathLst>
              <a:path w="647700" h="180339" extrusionOk="0">
                <a:moveTo>
                  <a:pt x="617601" y="0"/>
                </a:moveTo>
                <a:lnTo>
                  <a:pt x="30099" y="0"/>
                </a:lnTo>
                <a:lnTo>
                  <a:pt x="18377" y="2363"/>
                </a:lnTo>
                <a:lnTo>
                  <a:pt x="8810" y="8810"/>
                </a:lnTo>
                <a:lnTo>
                  <a:pt x="2363" y="18377"/>
                </a:lnTo>
                <a:lnTo>
                  <a:pt x="0" y="30098"/>
                </a:lnTo>
                <a:lnTo>
                  <a:pt x="0" y="150240"/>
                </a:lnTo>
                <a:lnTo>
                  <a:pt x="2363" y="161962"/>
                </a:lnTo>
                <a:lnTo>
                  <a:pt x="8810" y="171529"/>
                </a:lnTo>
                <a:lnTo>
                  <a:pt x="18377" y="177976"/>
                </a:lnTo>
                <a:lnTo>
                  <a:pt x="30099" y="180339"/>
                </a:lnTo>
                <a:lnTo>
                  <a:pt x="617601" y="180339"/>
                </a:lnTo>
                <a:lnTo>
                  <a:pt x="629322" y="177976"/>
                </a:lnTo>
                <a:lnTo>
                  <a:pt x="638889" y="171529"/>
                </a:lnTo>
                <a:lnTo>
                  <a:pt x="645336" y="161962"/>
                </a:lnTo>
                <a:lnTo>
                  <a:pt x="647700" y="150240"/>
                </a:lnTo>
                <a:lnTo>
                  <a:pt x="647700" y="30098"/>
                </a:lnTo>
                <a:lnTo>
                  <a:pt x="645336" y="18377"/>
                </a:lnTo>
                <a:lnTo>
                  <a:pt x="638889" y="8810"/>
                </a:lnTo>
                <a:lnTo>
                  <a:pt x="629322" y="2363"/>
                </a:lnTo>
                <a:lnTo>
                  <a:pt x="617601" y="0"/>
                </a:lnTo>
                <a:close/>
              </a:path>
            </a:pathLst>
          </a:custGeom>
          <a:solidFill>
            <a:srgbClr val="7E7E7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10"/>
          <p:cNvSpPr txBox="1"/>
          <p:nvPr/>
        </p:nvSpPr>
        <p:spPr>
          <a:xfrm>
            <a:off x="1207770" y="2341243"/>
            <a:ext cx="4424172" cy="2019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343662" indent="-343662">
              <a:lnSpc>
                <a:spcPct val="116153"/>
              </a:lnSpc>
              <a:buClr>
                <a:srgbClr val="ED2B2E"/>
              </a:buClr>
              <a:buSzPts val="1300"/>
              <a:buFont typeface="Arial"/>
              <a:buChar char="•"/>
            </a:pPr>
            <a:r>
              <a:rPr lang="en-US" sz="1560" dirty="0" err="1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Crear</a:t>
            </a:r>
            <a:r>
              <a:rPr lang="en-US" sz="1560" dirty="0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60" b="1" dirty="0" err="1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Fondo</a:t>
            </a:r>
            <a:r>
              <a:rPr lang="en-US" sz="1560" b="1" dirty="0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560" b="1" dirty="0" err="1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Becas</a:t>
            </a:r>
            <a:r>
              <a:rPr lang="en-US" sz="1560" b="1" dirty="0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 para la Educación</a:t>
            </a:r>
            <a:endParaRPr sz="156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13716" algn="ctr">
              <a:lnSpc>
                <a:spcPct val="77619"/>
              </a:lnSpc>
            </a:pPr>
            <a:r>
              <a:rPr lang="en-US" sz="1560" b="1" dirty="0" err="1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Terciaria</a:t>
            </a:r>
            <a:r>
              <a:rPr lang="en-US" sz="1560" b="1" dirty="0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60" dirty="0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del Municipio de Yumbo </a:t>
            </a:r>
            <a:r>
              <a:rPr lang="en-US" sz="2520" b="1" baseline="30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SEMY</a:t>
            </a:r>
            <a:endParaRPr sz="2520" baseline="30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9664" marR="6858" indent="-344424">
              <a:spcBef>
                <a:spcPts val="696"/>
              </a:spcBef>
              <a:buClr>
                <a:srgbClr val="ED2B2E"/>
              </a:buClr>
              <a:buSzPts val="1300"/>
              <a:buFont typeface="Arial"/>
              <a:buChar char="•"/>
            </a:pPr>
            <a:r>
              <a:rPr lang="en-US" sz="1560" dirty="0" err="1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Implementar</a:t>
            </a:r>
            <a:r>
              <a:rPr lang="en-US" sz="1560" dirty="0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60" b="1" dirty="0" err="1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programa</a:t>
            </a:r>
            <a:r>
              <a:rPr lang="en-US" sz="1560" b="1" dirty="0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 de PREICFES </a:t>
            </a:r>
            <a:r>
              <a:rPr lang="en-US" sz="1560" dirty="0" err="1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1560" dirty="0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 las  13 </a:t>
            </a:r>
            <a:r>
              <a:rPr lang="en-US" sz="1560" dirty="0" err="1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Instituciones</a:t>
            </a:r>
            <a:r>
              <a:rPr lang="en-US" sz="1560" dirty="0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60" dirty="0" err="1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Educativas</a:t>
            </a:r>
            <a:r>
              <a:rPr lang="en-US" sz="1560" dirty="0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60" dirty="0" err="1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Oficiales</a:t>
            </a:r>
            <a:endParaRPr sz="156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9664" indent="-344424">
              <a:lnSpc>
                <a:spcPct val="116538"/>
              </a:lnSpc>
              <a:spcBef>
                <a:spcPts val="726"/>
              </a:spcBef>
              <a:buClr>
                <a:srgbClr val="ED2B2E"/>
              </a:buClr>
              <a:buSzPts val="1300"/>
              <a:buFont typeface="Arial"/>
              <a:buChar char="•"/>
            </a:pPr>
            <a:r>
              <a:rPr lang="en-US" sz="1560" dirty="0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13	</a:t>
            </a:r>
            <a:r>
              <a:rPr lang="en-US" sz="1560" b="1" dirty="0" err="1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Instituciones</a:t>
            </a:r>
            <a:r>
              <a:rPr lang="en-US" sz="1560" b="1" dirty="0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sz="1560" b="1" dirty="0" err="1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Educativas</a:t>
            </a:r>
            <a:r>
              <a:rPr lang="en-US" sz="1560" b="1" dirty="0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sz="1560" b="1" dirty="0" err="1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Articuladas</a:t>
            </a:r>
            <a:endParaRPr sz="156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9664">
              <a:lnSpc>
                <a:spcPct val="116785"/>
              </a:lnSpc>
            </a:pPr>
            <a:r>
              <a:rPr lang="en-US" sz="1560" dirty="0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con </a:t>
            </a:r>
            <a:r>
              <a:rPr lang="en-US" sz="1560" dirty="0" err="1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programas</a:t>
            </a:r>
            <a:r>
              <a:rPr lang="en-US" sz="1560" dirty="0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560" b="1" dirty="0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media </a:t>
            </a:r>
            <a:r>
              <a:rPr lang="en-US" sz="1560" b="1" dirty="0" err="1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técnica</a:t>
            </a:r>
            <a:r>
              <a:rPr lang="en-US" sz="1560" b="1" dirty="0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8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SEMY</a:t>
            </a:r>
            <a:endParaRPr sz="168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10"/>
          <p:cNvSpPr/>
          <p:nvPr/>
        </p:nvSpPr>
        <p:spPr>
          <a:xfrm>
            <a:off x="2880360" y="4648200"/>
            <a:ext cx="777240" cy="216408"/>
          </a:xfrm>
          <a:custGeom>
            <a:avLst/>
            <a:gdLst/>
            <a:ahLst/>
            <a:cxnLst/>
            <a:rect l="l" t="t" r="r" b="b"/>
            <a:pathLst>
              <a:path w="647700" h="180339" extrusionOk="0">
                <a:moveTo>
                  <a:pt x="617601" y="0"/>
                </a:moveTo>
                <a:lnTo>
                  <a:pt x="30099" y="0"/>
                </a:lnTo>
                <a:lnTo>
                  <a:pt x="18377" y="2363"/>
                </a:lnTo>
                <a:lnTo>
                  <a:pt x="8810" y="8810"/>
                </a:lnTo>
                <a:lnTo>
                  <a:pt x="2363" y="18377"/>
                </a:lnTo>
                <a:lnTo>
                  <a:pt x="0" y="30099"/>
                </a:lnTo>
                <a:lnTo>
                  <a:pt x="0" y="150241"/>
                </a:lnTo>
                <a:lnTo>
                  <a:pt x="2363" y="161962"/>
                </a:lnTo>
                <a:lnTo>
                  <a:pt x="8810" y="171529"/>
                </a:lnTo>
                <a:lnTo>
                  <a:pt x="18377" y="177976"/>
                </a:lnTo>
                <a:lnTo>
                  <a:pt x="30099" y="180339"/>
                </a:lnTo>
                <a:lnTo>
                  <a:pt x="617601" y="180339"/>
                </a:lnTo>
                <a:lnTo>
                  <a:pt x="629322" y="177976"/>
                </a:lnTo>
                <a:lnTo>
                  <a:pt x="638889" y="171529"/>
                </a:lnTo>
                <a:lnTo>
                  <a:pt x="645336" y="161962"/>
                </a:lnTo>
                <a:lnTo>
                  <a:pt x="647700" y="150241"/>
                </a:lnTo>
                <a:lnTo>
                  <a:pt x="647700" y="30099"/>
                </a:lnTo>
                <a:lnTo>
                  <a:pt x="645336" y="18377"/>
                </a:lnTo>
                <a:lnTo>
                  <a:pt x="638889" y="8810"/>
                </a:lnTo>
                <a:lnTo>
                  <a:pt x="629322" y="2363"/>
                </a:lnTo>
                <a:lnTo>
                  <a:pt x="617601" y="0"/>
                </a:lnTo>
                <a:close/>
              </a:path>
            </a:pathLst>
          </a:custGeom>
          <a:solidFill>
            <a:srgbClr val="7E7E7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10"/>
          <p:cNvSpPr txBox="1"/>
          <p:nvPr/>
        </p:nvSpPr>
        <p:spPr>
          <a:xfrm>
            <a:off x="1975867" y="4610100"/>
            <a:ext cx="1582674" cy="273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2340" b="1" baseline="30000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ajustado </a:t>
            </a:r>
            <a:r>
              <a:rPr lang="en-US" sz="168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SEMY</a:t>
            </a:r>
            <a:endParaRPr sz="168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10"/>
          <p:cNvSpPr/>
          <p:nvPr/>
        </p:nvSpPr>
        <p:spPr>
          <a:xfrm>
            <a:off x="4456175" y="5224271"/>
            <a:ext cx="1554480" cy="216408"/>
          </a:xfrm>
          <a:custGeom>
            <a:avLst/>
            <a:gdLst/>
            <a:ahLst/>
            <a:cxnLst/>
            <a:rect l="l" t="t" r="r" b="b"/>
            <a:pathLst>
              <a:path w="1295400" h="180339" extrusionOk="0">
                <a:moveTo>
                  <a:pt x="1265300" y="0"/>
                </a:moveTo>
                <a:lnTo>
                  <a:pt x="30099" y="0"/>
                </a:lnTo>
                <a:lnTo>
                  <a:pt x="18377" y="2363"/>
                </a:lnTo>
                <a:lnTo>
                  <a:pt x="8810" y="8810"/>
                </a:lnTo>
                <a:lnTo>
                  <a:pt x="2363" y="18377"/>
                </a:lnTo>
                <a:lnTo>
                  <a:pt x="0" y="30098"/>
                </a:lnTo>
                <a:lnTo>
                  <a:pt x="0" y="150279"/>
                </a:lnTo>
                <a:lnTo>
                  <a:pt x="2363" y="161978"/>
                </a:lnTo>
                <a:lnTo>
                  <a:pt x="8810" y="171534"/>
                </a:lnTo>
                <a:lnTo>
                  <a:pt x="18377" y="177977"/>
                </a:lnTo>
                <a:lnTo>
                  <a:pt x="30099" y="180339"/>
                </a:lnTo>
                <a:lnTo>
                  <a:pt x="1265300" y="180339"/>
                </a:lnTo>
                <a:lnTo>
                  <a:pt x="1277022" y="177977"/>
                </a:lnTo>
                <a:lnTo>
                  <a:pt x="1286589" y="171534"/>
                </a:lnTo>
                <a:lnTo>
                  <a:pt x="1293036" y="161978"/>
                </a:lnTo>
                <a:lnTo>
                  <a:pt x="1295399" y="150279"/>
                </a:lnTo>
                <a:lnTo>
                  <a:pt x="1295399" y="30098"/>
                </a:lnTo>
                <a:lnTo>
                  <a:pt x="1293036" y="18377"/>
                </a:lnTo>
                <a:lnTo>
                  <a:pt x="1286589" y="8810"/>
                </a:lnTo>
                <a:lnTo>
                  <a:pt x="1277022" y="2363"/>
                </a:lnTo>
                <a:lnTo>
                  <a:pt x="1265300" y="0"/>
                </a:lnTo>
                <a:close/>
              </a:path>
            </a:pathLst>
          </a:custGeom>
          <a:solidFill>
            <a:srgbClr val="7E7E7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10"/>
          <p:cNvSpPr txBox="1"/>
          <p:nvPr/>
        </p:nvSpPr>
        <p:spPr>
          <a:xfrm>
            <a:off x="1631442" y="4947361"/>
            <a:ext cx="4424172" cy="49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359664" indent="-344424">
              <a:lnSpc>
                <a:spcPct val="116153"/>
              </a:lnSpc>
              <a:buClr>
                <a:srgbClr val="ED2B2E"/>
              </a:buClr>
              <a:buSzPts val="1300"/>
              <a:buFont typeface="Arial"/>
              <a:buChar char="•"/>
            </a:pPr>
            <a:r>
              <a:rPr lang="en-US" sz="1560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Crear 1 </a:t>
            </a:r>
            <a:r>
              <a:rPr lang="en-US" sz="1560" b="1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Banco de Oportunidades y 1 Mesa</a:t>
            </a:r>
            <a:endParaRPr sz="156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9664">
              <a:lnSpc>
                <a:spcPct val="77619"/>
              </a:lnSpc>
            </a:pPr>
            <a:r>
              <a:rPr lang="en-US" sz="1560" b="1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Intersectorial de Fomento </a:t>
            </a:r>
            <a:r>
              <a:rPr lang="en-US" sz="2520" b="1" baseline="-25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PLANEACIÓN</a:t>
            </a:r>
            <a:endParaRPr sz="2520" baseline="-25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10"/>
          <p:cNvSpPr txBox="1"/>
          <p:nvPr/>
        </p:nvSpPr>
        <p:spPr>
          <a:xfrm>
            <a:off x="9214103" y="5474244"/>
            <a:ext cx="1888998" cy="51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00" rIns="0" bIns="0" anchor="t" anchorCtr="0">
            <a:spAutoFit/>
          </a:bodyPr>
          <a:lstStyle/>
          <a:p>
            <a:pPr marL="15240"/>
            <a:r>
              <a:rPr lang="en-US" sz="168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YUMBO PRODUCTIVO</a:t>
            </a:r>
            <a:endParaRPr sz="168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64" name="Google Shape;464;p10"/>
          <p:cNvSpPr txBox="1"/>
          <p:nvPr/>
        </p:nvSpPr>
        <p:spPr>
          <a:xfrm>
            <a:off x="9526981" y="5994435"/>
            <a:ext cx="1837944" cy="423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60" rIns="0" bIns="0" anchor="t" anchorCtr="0">
            <a:spAutoFit/>
          </a:bodyPr>
          <a:lstStyle/>
          <a:p>
            <a:pPr marL="15240"/>
            <a:r>
              <a:rPr lang="en-US" sz="132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Creemos en un Yumbo Más</a:t>
            </a:r>
            <a:endParaRPr sz="132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81534">
              <a:spcBef>
                <a:spcPts val="120"/>
              </a:spcBef>
            </a:pPr>
            <a:r>
              <a:rPr lang="en-US" sz="132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Competitivo y Productivo</a:t>
            </a:r>
            <a:endParaRPr sz="132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9220211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1"/>
          <p:cNvSpPr/>
          <p:nvPr/>
        </p:nvSpPr>
        <p:spPr>
          <a:xfrm>
            <a:off x="609600" y="4840074"/>
            <a:ext cx="5114695" cy="201792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11"/>
          <p:cNvSpPr/>
          <p:nvPr/>
        </p:nvSpPr>
        <p:spPr>
          <a:xfrm>
            <a:off x="609600" y="0"/>
            <a:ext cx="573024" cy="1100328"/>
          </a:xfrm>
          <a:custGeom>
            <a:avLst/>
            <a:gdLst/>
            <a:ahLst/>
            <a:cxnLst/>
            <a:rect l="l" t="t" r="r" b="b"/>
            <a:pathLst>
              <a:path w="477520" h="916940" extrusionOk="0">
                <a:moveTo>
                  <a:pt x="0" y="916939"/>
                </a:moveTo>
                <a:lnTo>
                  <a:pt x="477518" y="916939"/>
                </a:lnTo>
                <a:lnTo>
                  <a:pt x="477518" y="0"/>
                </a:lnTo>
                <a:lnTo>
                  <a:pt x="0" y="0"/>
                </a:lnTo>
                <a:lnTo>
                  <a:pt x="0" y="916939"/>
                </a:lnTo>
                <a:close/>
              </a:path>
            </a:pathLst>
          </a:custGeom>
          <a:solidFill>
            <a:srgbClr val="ED2B2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11"/>
          <p:cNvSpPr txBox="1">
            <a:spLocks noGrp="1"/>
          </p:cNvSpPr>
          <p:nvPr>
            <p:ph type="title"/>
          </p:nvPr>
        </p:nvSpPr>
        <p:spPr>
          <a:xfrm>
            <a:off x="1275588" y="120700"/>
            <a:ext cx="9515856" cy="847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6740" rIns="0" bIns="0" rtlCol="0" anchor="t" anchorCtr="0">
            <a:spAutoFit/>
          </a:bodyPr>
          <a:lstStyle/>
          <a:p>
            <a:pPr marL="15240">
              <a:lnSpc>
                <a:spcPct val="100000"/>
              </a:lnSpc>
              <a:spcBef>
                <a:spcPts val="0"/>
              </a:spcBef>
            </a:pPr>
            <a:r>
              <a:rPr lang="en-US" sz="2700" dirty="0">
                <a:solidFill>
                  <a:srgbClr val="001F5F"/>
                </a:solidFill>
              </a:rPr>
              <a:t>PLAN DE DESARROLLO MUNICIPAL “</a:t>
            </a:r>
            <a:r>
              <a:rPr lang="en-US" sz="2700" dirty="0" err="1">
                <a:solidFill>
                  <a:srgbClr val="001F5F"/>
                </a:solidFill>
              </a:rPr>
              <a:t>Creemos</a:t>
            </a:r>
            <a:r>
              <a:rPr lang="en-US" sz="2700" dirty="0">
                <a:solidFill>
                  <a:srgbClr val="001F5F"/>
                </a:solidFill>
              </a:rPr>
              <a:t> </a:t>
            </a:r>
            <a:r>
              <a:rPr lang="en-US" sz="2700" dirty="0" err="1">
                <a:solidFill>
                  <a:srgbClr val="001F5F"/>
                </a:solidFill>
              </a:rPr>
              <a:t>en</a:t>
            </a:r>
            <a:r>
              <a:rPr lang="en-US" sz="2700" dirty="0">
                <a:solidFill>
                  <a:srgbClr val="001F5F"/>
                </a:solidFill>
              </a:rPr>
              <a:t> </a:t>
            </a:r>
            <a:r>
              <a:rPr lang="en-US" sz="2700" dirty="0" err="1">
                <a:solidFill>
                  <a:srgbClr val="001F5F"/>
                </a:solidFill>
              </a:rPr>
              <a:t>Yumbo</a:t>
            </a:r>
            <a:r>
              <a:rPr lang="en-US" sz="2700" dirty="0">
                <a:solidFill>
                  <a:srgbClr val="001F5F"/>
                </a:solidFill>
              </a:rPr>
              <a:t> 2020-2023”</a:t>
            </a:r>
            <a:endParaRPr sz="2700" dirty="0"/>
          </a:p>
          <a:p>
            <a:pPr marL="15240">
              <a:lnSpc>
                <a:spcPct val="100000"/>
              </a:lnSpc>
              <a:spcBef>
                <a:spcPts val="0"/>
              </a:spcBef>
            </a:pPr>
            <a:r>
              <a:rPr lang="en-US" sz="2700" dirty="0" err="1">
                <a:solidFill>
                  <a:srgbClr val="0583C1"/>
                </a:solidFill>
              </a:rPr>
              <a:t>Líneas</a:t>
            </a:r>
            <a:r>
              <a:rPr lang="en-US" sz="2700" dirty="0">
                <a:solidFill>
                  <a:srgbClr val="0583C1"/>
                </a:solidFill>
              </a:rPr>
              <a:t> y </a:t>
            </a:r>
            <a:r>
              <a:rPr lang="en-US" sz="2700" dirty="0" err="1">
                <a:solidFill>
                  <a:srgbClr val="0583C1"/>
                </a:solidFill>
              </a:rPr>
              <a:t>Programas</a:t>
            </a:r>
            <a:r>
              <a:rPr lang="en-US" sz="2700" dirty="0">
                <a:solidFill>
                  <a:srgbClr val="0583C1"/>
                </a:solidFill>
              </a:rPr>
              <a:t> </a:t>
            </a:r>
            <a:r>
              <a:rPr lang="en-US" sz="2700" dirty="0" err="1">
                <a:solidFill>
                  <a:srgbClr val="0583C1"/>
                </a:solidFill>
              </a:rPr>
              <a:t>Orientados</a:t>
            </a:r>
            <a:r>
              <a:rPr lang="en-US" sz="2700" dirty="0">
                <a:solidFill>
                  <a:srgbClr val="0583C1"/>
                </a:solidFill>
              </a:rPr>
              <a:t> a la Educación </a:t>
            </a:r>
            <a:r>
              <a:rPr lang="en-US" sz="2700" dirty="0" err="1">
                <a:solidFill>
                  <a:srgbClr val="0583C1"/>
                </a:solidFill>
              </a:rPr>
              <a:t>Terciaria</a:t>
            </a:r>
            <a:endParaRPr sz="2700" dirty="0"/>
          </a:p>
        </p:txBody>
      </p:sp>
      <p:sp>
        <p:nvSpPr>
          <p:cNvPr id="472" name="Google Shape;472;p11"/>
          <p:cNvSpPr/>
          <p:nvPr/>
        </p:nvSpPr>
        <p:spPr>
          <a:xfrm>
            <a:off x="7796784" y="4684775"/>
            <a:ext cx="1725168" cy="454152"/>
          </a:xfrm>
          <a:custGeom>
            <a:avLst/>
            <a:gdLst/>
            <a:ahLst/>
            <a:cxnLst/>
            <a:rect l="l" t="t" r="r" b="b"/>
            <a:pathLst>
              <a:path w="1437640" h="378460" extrusionOk="0">
                <a:moveTo>
                  <a:pt x="1374521" y="0"/>
                </a:moveTo>
                <a:lnTo>
                  <a:pt x="63118" y="0"/>
                </a:lnTo>
                <a:lnTo>
                  <a:pt x="38522" y="4951"/>
                </a:lnTo>
                <a:lnTo>
                  <a:pt x="18462" y="18462"/>
                </a:lnTo>
                <a:lnTo>
                  <a:pt x="4951" y="38522"/>
                </a:lnTo>
                <a:lnTo>
                  <a:pt x="0" y="63119"/>
                </a:lnTo>
                <a:lnTo>
                  <a:pt x="0" y="315341"/>
                </a:lnTo>
                <a:lnTo>
                  <a:pt x="4951" y="339937"/>
                </a:lnTo>
                <a:lnTo>
                  <a:pt x="18462" y="359997"/>
                </a:lnTo>
                <a:lnTo>
                  <a:pt x="38522" y="373508"/>
                </a:lnTo>
                <a:lnTo>
                  <a:pt x="63118" y="378460"/>
                </a:lnTo>
                <a:lnTo>
                  <a:pt x="1374521" y="378460"/>
                </a:lnTo>
                <a:lnTo>
                  <a:pt x="1399117" y="373508"/>
                </a:lnTo>
                <a:lnTo>
                  <a:pt x="1419177" y="359997"/>
                </a:lnTo>
                <a:lnTo>
                  <a:pt x="1432688" y="339937"/>
                </a:lnTo>
                <a:lnTo>
                  <a:pt x="1437639" y="315341"/>
                </a:lnTo>
                <a:lnTo>
                  <a:pt x="1437639" y="63119"/>
                </a:lnTo>
                <a:lnTo>
                  <a:pt x="1432688" y="38522"/>
                </a:lnTo>
                <a:lnTo>
                  <a:pt x="1419177" y="18462"/>
                </a:lnTo>
                <a:lnTo>
                  <a:pt x="1399117" y="4951"/>
                </a:lnTo>
                <a:lnTo>
                  <a:pt x="1374521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11"/>
          <p:cNvSpPr/>
          <p:nvPr/>
        </p:nvSpPr>
        <p:spPr>
          <a:xfrm>
            <a:off x="7796784" y="4684775"/>
            <a:ext cx="1725168" cy="454152"/>
          </a:xfrm>
          <a:custGeom>
            <a:avLst/>
            <a:gdLst/>
            <a:ahLst/>
            <a:cxnLst/>
            <a:rect l="l" t="t" r="r" b="b"/>
            <a:pathLst>
              <a:path w="1437640" h="378460" extrusionOk="0">
                <a:moveTo>
                  <a:pt x="0" y="63119"/>
                </a:moveTo>
                <a:lnTo>
                  <a:pt x="4951" y="38522"/>
                </a:lnTo>
                <a:lnTo>
                  <a:pt x="18462" y="18462"/>
                </a:lnTo>
                <a:lnTo>
                  <a:pt x="38522" y="4951"/>
                </a:lnTo>
                <a:lnTo>
                  <a:pt x="63118" y="0"/>
                </a:lnTo>
                <a:lnTo>
                  <a:pt x="1374521" y="0"/>
                </a:lnTo>
                <a:lnTo>
                  <a:pt x="1399117" y="4951"/>
                </a:lnTo>
                <a:lnTo>
                  <a:pt x="1419177" y="18462"/>
                </a:lnTo>
                <a:lnTo>
                  <a:pt x="1432688" y="38522"/>
                </a:lnTo>
                <a:lnTo>
                  <a:pt x="1437639" y="63119"/>
                </a:lnTo>
                <a:lnTo>
                  <a:pt x="1437639" y="315341"/>
                </a:lnTo>
                <a:lnTo>
                  <a:pt x="1432688" y="339937"/>
                </a:lnTo>
                <a:lnTo>
                  <a:pt x="1419177" y="359997"/>
                </a:lnTo>
                <a:lnTo>
                  <a:pt x="1399117" y="373508"/>
                </a:lnTo>
                <a:lnTo>
                  <a:pt x="1374521" y="378460"/>
                </a:lnTo>
                <a:lnTo>
                  <a:pt x="63118" y="378460"/>
                </a:lnTo>
                <a:lnTo>
                  <a:pt x="38522" y="373508"/>
                </a:lnTo>
                <a:lnTo>
                  <a:pt x="18462" y="359997"/>
                </a:lnTo>
                <a:lnTo>
                  <a:pt x="4951" y="339937"/>
                </a:lnTo>
                <a:lnTo>
                  <a:pt x="0" y="315341"/>
                </a:lnTo>
                <a:lnTo>
                  <a:pt x="0" y="63119"/>
                </a:lnTo>
                <a:close/>
              </a:path>
            </a:pathLst>
          </a:custGeom>
          <a:noFill/>
          <a:ln w="2540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11"/>
          <p:cNvSpPr txBox="1"/>
          <p:nvPr/>
        </p:nvSpPr>
        <p:spPr>
          <a:xfrm>
            <a:off x="7870698" y="4670297"/>
            <a:ext cx="1580388" cy="45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408432" marR="6096" indent="-393192">
              <a:lnSpc>
                <a:spcPct val="107600"/>
              </a:lnSpc>
            </a:pPr>
            <a:r>
              <a:rPr lang="en-US" sz="132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Cultura Ciudadana para  el Progreso</a:t>
            </a:r>
            <a:endParaRPr sz="132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75" name="Google Shape;475;p11"/>
          <p:cNvSpPr/>
          <p:nvPr/>
        </p:nvSpPr>
        <p:spPr>
          <a:xfrm>
            <a:off x="7796784" y="3410712"/>
            <a:ext cx="1725168" cy="454152"/>
          </a:xfrm>
          <a:custGeom>
            <a:avLst/>
            <a:gdLst/>
            <a:ahLst/>
            <a:cxnLst/>
            <a:rect l="l" t="t" r="r" b="b"/>
            <a:pathLst>
              <a:path w="1437640" h="378460" extrusionOk="0">
                <a:moveTo>
                  <a:pt x="1374521" y="0"/>
                </a:moveTo>
                <a:lnTo>
                  <a:pt x="63118" y="0"/>
                </a:lnTo>
                <a:lnTo>
                  <a:pt x="38522" y="4951"/>
                </a:lnTo>
                <a:lnTo>
                  <a:pt x="18462" y="18462"/>
                </a:lnTo>
                <a:lnTo>
                  <a:pt x="4951" y="38522"/>
                </a:lnTo>
                <a:lnTo>
                  <a:pt x="0" y="63118"/>
                </a:lnTo>
                <a:lnTo>
                  <a:pt x="0" y="315340"/>
                </a:lnTo>
                <a:lnTo>
                  <a:pt x="4951" y="339937"/>
                </a:lnTo>
                <a:lnTo>
                  <a:pt x="18462" y="359997"/>
                </a:lnTo>
                <a:lnTo>
                  <a:pt x="38522" y="373508"/>
                </a:lnTo>
                <a:lnTo>
                  <a:pt x="63118" y="378459"/>
                </a:lnTo>
                <a:lnTo>
                  <a:pt x="1374521" y="378459"/>
                </a:lnTo>
                <a:lnTo>
                  <a:pt x="1399117" y="373508"/>
                </a:lnTo>
                <a:lnTo>
                  <a:pt x="1419177" y="359997"/>
                </a:lnTo>
                <a:lnTo>
                  <a:pt x="1432688" y="339937"/>
                </a:lnTo>
                <a:lnTo>
                  <a:pt x="1437639" y="315340"/>
                </a:lnTo>
                <a:lnTo>
                  <a:pt x="1437639" y="63118"/>
                </a:lnTo>
                <a:lnTo>
                  <a:pt x="1432688" y="38522"/>
                </a:lnTo>
                <a:lnTo>
                  <a:pt x="1419177" y="18462"/>
                </a:lnTo>
                <a:lnTo>
                  <a:pt x="1399117" y="4951"/>
                </a:lnTo>
                <a:lnTo>
                  <a:pt x="1374521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11"/>
          <p:cNvSpPr/>
          <p:nvPr/>
        </p:nvSpPr>
        <p:spPr>
          <a:xfrm>
            <a:off x="7796784" y="3410712"/>
            <a:ext cx="1725168" cy="454152"/>
          </a:xfrm>
          <a:custGeom>
            <a:avLst/>
            <a:gdLst/>
            <a:ahLst/>
            <a:cxnLst/>
            <a:rect l="l" t="t" r="r" b="b"/>
            <a:pathLst>
              <a:path w="1437640" h="378460" extrusionOk="0">
                <a:moveTo>
                  <a:pt x="0" y="63118"/>
                </a:moveTo>
                <a:lnTo>
                  <a:pt x="4951" y="38522"/>
                </a:lnTo>
                <a:lnTo>
                  <a:pt x="18462" y="18462"/>
                </a:lnTo>
                <a:lnTo>
                  <a:pt x="38522" y="4951"/>
                </a:lnTo>
                <a:lnTo>
                  <a:pt x="63118" y="0"/>
                </a:lnTo>
                <a:lnTo>
                  <a:pt x="1374521" y="0"/>
                </a:lnTo>
                <a:lnTo>
                  <a:pt x="1399117" y="4951"/>
                </a:lnTo>
                <a:lnTo>
                  <a:pt x="1419177" y="18462"/>
                </a:lnTo>
                <a:lnTo>
                  <a:pt x="1432688" y="38522"/>
                </a:lnTo>
                <a:lnTo>
                  <a:pt x="1437639" y="63118"/>
                </a:lnTo>
                <a:lnTo>
                  <a:pt x="1437639" y="315340"/>
                </a:lnTo>
                <a:lnTo>
                  <a:pt x="1432688" y="339937"/>
                </a:lnTo>
                <a:lnTo>
                  <a:pt x="1419177" y="359997"/>
                </a:lnTo>
                <a:lnTo>
                  <a:pt x="1399117" y="373508"/>
                </a:lnTo>
                <a:lnTo>
                  <a:pt x="1374521" y="378459"/>
                </a:lnTo>
                <a:lnTo>
                  <a:pt x="63118" y="378459"/>
                </a:lnTo>
                <a:lnTo>
                  <a:pt x="38522" y="373508"/>
                </a:lnTo>
                <a:lnTo>
                  <a:pt x="18462" y="359997"/>
                </a:lnTo>
                <a:lnTo>
                  <a:pt x="4951" y="339937"/>
                </a:lnTo>
                <a:lnTo>
                  <a:pt x="0" y="315340"/>
                </a:lnTo>
                <a:lnTo>
                  <a:pt x="0" y="63118"/>
                </a:lnTo>
                <a:close/>
              </a:path>
            </a:pathLst>
          </a:custGeom>
          <a:noFill/>
          <a:ln w="2540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11"/>
          <p:cNvSpPr txBox="1"/>
          <p:nvPr/>
        </p:nvSpPr>
        <p:spPr>
          <a:xfrm>
            <a:off x="8120635" y="3396385"/>
            <a:ext cx="1076706" cy="45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27254" marR="6096" indent="-112776">
              <a:lnSpc>
                <a:spcPct val="107700"/>
              </a:lnSpc>
            </a:pPr>
            <a:r>
              <a:rPr lang="en-US" sz="132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Inclusión Social  Participativa</a:t>
            </a:r>
            <a:endParaRPr sz="132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78" name="Google Shape;478;p11"/>
          <p:cNvSpPr/>
          <p:nvPr/>
        </p:nvSpPr>
        <p:spPr>
          <a:xfrm>
            <a:off x="7796784" y="2142744"/>
            <a:ext cx="1725168" cy="454152"/>
          </a:xfrm>
          <a:custGeom>
            <a:avLst/>
            <a:gdLst/>
            <a:ahLst/>
            <a:cxnLst/>
            <a:rect l="l" t="t" r="r" b="b"/>
            <a:pathLst>
              <a:path w="1437640" h="378460" extrusionOk="0">
                <a:moveTo>
                  <a:pt x="1374521" y="0"/>
                </a:moveTo>
                <a:lnTo>
                  <a:pt x="63118" y="0"/>
                </a:lnTo>
                <a:lnTo>
                  <a:pt x="38522" y="4951"/>
                </a:lnTo>
                <a:lnTo>
                  <a:pt x="18462" y="18462"/>
                </a:lnTo>
                <a:lnTo>
                  <a:pt x="4951" y="38522"/>
                </a:lnTo>
                <a:lnTo>
                  <a:pt x="0" y="63118"/>
                </a:lnTo>
                <a:lnTo>
                  <a:pt x="0" y="315340"/>
                </a:lnTo>
                <a:lnTo>
                  <a:pt x="4951" y="339937"/>
                </a:lnTo>
                <a:lnTo>
                  <a:pt x="18462" y="359997"/>
                </a:lnTo>
                <a:lnTo>
                  <a:pt x="38522" y="373508"/>
                </a:lnTo>
                <a:lnTo>
                  <a:pt x="63118" y="378459"/>
                </a:lnTo>
                <a:lnTo>
                  <a:pt x="1374521" y="378459"/>
                </a:lnTo>
                <a:lnTo>
                  <a:pt x="1399117" y="373508"/>
                </a:lnTo>
                <a:lnTo>
                  <a:pt x="1419177" y="359997"/>
                </a:lnTo>
                <a:lnTo>
                  <a:pt x="1432688" y="339937"/>
                </a:lnTo>
                <a:lnTo>
                  <a:pt x="1437639" y="315340"/>
                </a:lnTo>
                <a:lnTo>
                  <a:pt x="1437639" y="63118"/>
                </a:lnTo>
                <a:lnTo>
                  <a:pt x="1432688" y="38522"/>
                </a:lnTo>
                <a:lnTo>
                  <a:pt x="1419177" y="18462"/>
                </a:lnTo>
                <a:lnTo>
                  <a:pt x="1399117" y="4951"/>
                </a:lnTo>
                <a:lnTo>
                  <a:pt x="1374521" y="0"/>
                </a:lnTo>
                <a:close/>
              </a:path>
            </a:pathLst>
          </a:custGeom>
          <a:solidFill>
            <a:srgbClr val="7E7E7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11"/>
          <p:cNvSpPr/>
          <p:nvPr/>
        </p:nvSpPr>
        <p:spPr>
          <a:xfrm>
            <a:off x="7796784" y="2142744"/>
            <a:ext cx="1725168" cy="454152"/>
          </a:xfrm>
          <a:custGeom>
            <a:avLst/>
            <a:gdLst/>
            <a:ahLst/>
            <a:cxnLst/>
            <a:rect l="l" t="t" r="r" b="b"/>
            <a:pathLst>
              <a:path w="1437640" h="378460" extrusionOk="0">
                <a:moveTo>
                  <a:pt x="0" y="63118"/>
                </a:moveTo>
                <a:lnTo>
                  <a:pt x="4951" y="38522"/>
                </a:lnTo>
                <a:lnTo>
                  <a:pt x="18462" y="18462"/>
                </a:lnTo>
                <a:lnTo>
                  <a:pt x="38522" y="4951"/>
                </a:lnTo>
                <a:lnTo>
                  <a:pt x="63118" y="0"/>
                </a:lnTo>
                <a:lnTo>
                  <a:pt x="1374521" y="0"/>
                </a:lnTo>
                <a:lnTo>
                  <a:pt x="1399117" y="4951"/>
                </a:lnTo>
                <a:lnTo>
                  <a:pt x="1419177" y="18462"/>
                </a:lnTo>
                <a:lnTo>
                  <a:pt x="1432688" y="38522"/>
                </a:lnTo>
                <a:lnTo>
                  <a:pt x="1437639" y="63118"/>
                </a:lnTo>
                <a:lnTo>
                  <a:pt x="1437639" y="315340"/>
                </a:lnTo>
                <a:lnTo>
                  <a:pt x="1432688" y="339937"/>
                </a:lnTo>
                <a:lnTo>
                  <a:pt x="1419177" y="359997"/>
                </a:lnTo>
                <a:lnTo>
                  <a:pt x="1399117" y="373508"/>
                </a:lnTo>
                <a:lnTo>
                  <a:pt x="1374521" y="378459"/>
                </a:lnTo>
                <a:lnTo>
                  <a:pt x="63118" y="378459"/>
                </a:lnTo>
                <a:lnTo>
                  <a:pt x="38522" y="373508"/>
                </a:lnTo>
                <a:lnTo>
                  <a:pt x="18462" y="359997"/>
                </a:lnTo>
                <a:lnTo>
                  <a:pt x="4951" y="339937"/>
                </a:lnTo>
                <a:lnTo>
                  <a:pt x="0" y="315340"/>
                </a:lnTo>
                <a:lnTo>
                  <a:pt x="0" y="63118"/>
                </a:lnTo>
                <a:close/>
              </a:path>
            </a:pathLst>
          </a:custGeom>
          <a:noFill/>
          <a:ln w="25400" cap="flat" cmpd="sng">
            <a:solidFill>
              <a:srgbClr val="7E7E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11"/>
          <p:cNvSpPr txBox="1"/>
          <p:nvPr/>
        </p:nvSpPr>
        <p:spPr>
          <a:xfrm>
            <a:off x="7882891" y="2126284"/>
            <a:ext cx="1552194" cy="45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444246" marR="6096" indent="-429768">
              <a:lnSpc>
                <a:spcPct val="107600"/>
              </a:lnSpc>
            </a:pPr>
            <a:r>
              <a:rPr lang="en-US" sz="1320" b="1" dirty="0" err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Pacto</a:t>
            </a:r>
            <a:r>
              <a:rPr lang="en-US" sz="1320" b="1" dirty="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1320" b="1" dirty="0" err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por</a:t>
            </a:r>
            <a:r>
              <a:rPr lang="en-US" sz="1320" b="1" dirty="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 la Educación  </a:t>
            </a:r>
            <a:r>
              <a:rPr lang="en-US" sz="1320" b="1" dirty="0" err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en</a:t>
            </a:r>
            <a:r>
              <a:rPr lang="en-US" sz="1320" b="1" dirty="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1320" b="1" dirty="0" err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Yumbo</a:t>
            </a:r>
            <a:endParaRPr sz="132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81" name="Google Shape;481;p11"/>
          <p:cNvSpPr/>
          <p:nvPr/>
        </p:nvSpPr>
        <p:spPr>
          <a:xfrm>
            <a:off x="7805928" y="1676400"/>
            <a:ext cx="1865376" cy="292608"/>
          </a:xfrm>
          <a:custGeom>
            <a:avLst/>
            <a:gdLst/>
            <a:ahLst/>
            <a:cxnLst/>
            <a:rect l="l" t="t" r="r" b="b"/>
            <a:pathLst>
              <a:path w="1554479" h="243839" extrusionOk="0">
                <a:moveTo>
                  <a:pt x="1513839" y="0"/>
                </a:moveTo>
                <a:lnTo>
                  <a:pt x="40639" y="0"/>
                </a:lnTo>
                <a:lnTo>
                  <a:pt x="24806" y="3188"/>
                </a:lnTo>
                <a:lnTo>
                  <a:pt x="11890" y="11890"/>
                </a:lnTo>
                <a:lnTo>
                  <a:pt x="3188" y="24806"/>
                </a:lnTo>
                <a:lnTo>
                  <a:pt x="0" y="40639"/>
                </a:lnTo>
                <a:lnTo>
                  <a:pt x="0" y="203200"/>
                </a:lnTo>
                <a:lnTo>
                  <a:pt x="3188" y="219033"/>
                </a:lnTo>
                <a:lnTo>
                  <a:pt x="11890" y="231949"/>
                </a:lnTo>
                <a:lnTo>
                  <a:pt x="24806" y="240651"/>
                </a:lnTo>
                <a:lnTo>
                  <a:pt x="40639" y="243839"/>
                </a:lnTo>
                <a:lnTo>
                  <a:pt x="1513839" y="243839"/>
                </a:lnTo>
                <a:lnTo>
                  <a:pt x="1529673" y="240651"/>
                </a:lnTo>
                <a:lnTo>
                  <a:pt x="1542589" y="231949"/>
                </a:lnTo>
                <a:lnTo>
                  <a:pt x="1551291" y="219033"/>
                </a:lnTo>
                <a:lnTo>
                  <a:pt x="1554480" y="203200"/>
                </a:lnTo>
                <a:lnTo>
                  <a:pt x="1554480" y="40639"/>
                </a:lnTo>
                <a:lnTo>
                  <a:pt x="1551291" y="24806"/>
                </a:lnTo>
                <a:lnTo>
                  <a:pt x="1542589" y="11890"/>
                </a:lnTo>
                <a:lnTo>
                  <a:pt x="1529673" y="3188"/>
                </a:lnTo>
                <a:lnTo>
                  <a:pt x="1513839" y="0"/>
                </a:lnTo>
                <a:close/>
              </a:path>
            </a:pathLst>
          </a:custGeom>
          <a:solidFill>
            <a:srgbClr val="001F5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11"/>
          <p:cNvSpPr/>
          <p:nvPr/>
        </p:nvSpPr>
        <p:spPr>
          <a:xfrm>
            <a:off x="7805928" y="1676400"/>
            <a:ext cx="1865376" cy="292608"/>
          </a:xfrm>
          <a:custGeom>
            <a:avLst/>
            <a:gdLst/>
            <a:ahLst/>
            <a:cxnLst/>
            <a:rect l="l" t="t" r="r" b="b"/>
            <a:pathLst>
              <a:path w="1554479" h="243839" extrusionOk="0">
                <a:moveTo>
                  <a:pt x="0" y="40639"/>
                </a:moveTo>
                <a:lnTo>
                  <a:pt x="3188" y="24806"/>
                </a:lnTo>
                <a:lnTo>
                  <a:pt x="11890" y="11890"/>
                </a:lnTo>
                <a:lnTo>
                  <a:pt x="24806" y="3188"/>
                </a:lnTo>
                <a:lnTo>
                  <a:pt x="40639" y="0"/>
                </a:lnTo>
                <a:lnTo>
                  <a:pt x="1513839" y="0"/>
                </a:lnTo>
                <a:lnTo>
                  <a:pt x="1529673" y="3188"/>
                </a:lnTo>
                <a:lnTo>
                  <a:pt x="1542589" y="11890"/>
                </a:lnTo>
                <a:lnTo>
                  <a:pt x="1551291" y="24806"/>
                </a:lnTo>
                <a:lnTo>
                  <a:pt x="1554480" y="40639"/>
                </a:lnTo>
                <a:lnTo>
                  <a:pt x="1554480" y="203200"/>
                </a:lnTo>
                <a:lnTo>
                  <a:pt x="1551291" y="219033"/>
                </a:lnTo>
                <a:lnTo>
                  <a:pt x="1542589" y="231949"/>
                </a:lnTo>
                <a:lnTo>
                  <a:pt x="1529673" y="240651"/>
                </a:lnTo>
                <a:lnTo>
                  <a:pt x="1513839" y="243839"/>
                </a:lnTo>
                <a:lnTo>
                  <a:pt x="40639" y="243839"/>
                </a:lnTo>
                <a:lnTo>
                  <a:pt x="24806" y="240651"/>
                </a:lnTo>
                <a:lnTo>
                  <a:pt x="11890" y="231949"/>
                </a:lnTo>
                <a:lnTo>
                  <a:pt x="3188" y="219033"/>
                </a:lnTo>
                <a:lnTo>
                  <a:pt x="0" y="203200"/>
                </a:lnTo>
                <a:lnTo>
                  <a:pt x="0" y="40639"/>
                </a:lnTo>
                <a:close/>
              </a:path>
            </a:pathLst>
          </a:custGeom>
          <a:noFill/>
          <a:ln w="25400" cap="flat" cmpd="sng">
            <a:solidFill>
              <a:srgbClr val="001F5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11"/>
          <p:cNvSpPr txBox="1"/>
          <p:nvPr/>
        </p:nvSpPr>
        <p:spPr>
          <a:xfrm>
            <a:off x="7936991" y="1672591"/>
            <a:ext cx="1605534" cy="532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68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YUMBO EDUCADO</a:t>
            </a:r>
            <a:endParaRPr sz="168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84" name="Google Shape;484;p11"/>
          <p:cNvSpPr/>
          <p:nvPr/>
        </p:nvSpPr>
        <p:spPr>
          <a:xfrm>
            <a:off x="7796784" y="2791967"/>
            <a:ext cx="1725168" cy="457200"/>
          </a:xfrm>
          <a:custGeom>
            <a:avLst/>
            <a:gdLst/>
            <a:ahLst/>
            <a:cxnLst/>
            <a:rect l="l" t="t" r="r" b="b"/>
            <a:pathLst>
              <a:path w="1437640" h="381000" extrusionOk="0">
                <a:moveTo>
                  <a:pt x="1374139" y="0"/>
                </a:moveTo>
                <a:lnTo>
                  <a:pt x="63500" y="0"/>
                </a:lnTo>
                <a:lnTo>
                  <a:pt x="38790" y="4992"/>
                </a:lnTo>
                <a:lnTo>
                  <a:pt x="18605" y="18605"/>
                </a:lnTo>
                <a:lnTo>
                  <a:pt x="4992" y="38790"/>
                </a:lnTo>
                <a:lnTo>
                  <a:pt x="0" y="63500"/>
                </a:lnTo>
                <a:lnTo>
                  <a:pt x="0" y="317500"/>
                </a:lnTo>
                <a:lnTo>
                  <a:pt x="4992" y="342209"/>
                </a:lnTo>
                <a:lnTo>
                  <a:pt x="18605" y="362394"/>
                </a:lnTo>
                <a:lnTo>
                  <a:pt x="38790" y="376007"/>
                </a:lnTo>
                <a:lnTo>
                  <a:pt x="63500" y="381000"/>
                </a:lnTo>
                <a:lnTo>
                  <a:pt x="1374139" y="381000"/>
                </a:lnTo>
                <a:lnTo>
                  <a:pt x="1398849" y="376007"/>
                </a:lnTo>
                <a:lnTo>
                  <a:pt x="1419034" y="362394"/>
                </a:lnTo>
                <a:lnTo>
                  <a:pt x="1432647" y="342209"/>
                </a:lnTo>
                <a:lnTo>
                  <a:pt x="1437639" y="317500"/>
                </a:lnTo>
                <a:lnTo>
                  <a:pt x="1437639" y="63500"/>
                </a:lnTo>
                <a:lnTo>
                  <a:pt x="1432647" y="38790"/>
                </a:lnTo>
                <a:lnTo>
                  <a:pt x="1419034" y="18605"/>
                </a:lnTo>
                <a:lnTo>
                  <a:pt x="1398849" y="4992"/>
                </a:lnTo>
                <a:lnTo>
                  <a:pt x="1374139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11"/>
          <p:cNvSpPr/>
          <p:nvPr/>
        </p:nvSpPr>
        <p:spPr>
          <a:xfrm>
            <a:off x="7796784" y="2791967"/>
            <a:ext cx="1725168" cy="457200"/>
          </a:xfrm>
          <a:custGeom>
            <a:avLst/>
            <a:gdLst/>
            <a:ahLst/>
            <a:cxnLst/>
            <a:rect l="l" t="t" r="r" b="b"/>
            <a:pathLst>
              <a:path w="1437640" h="381000" extrusionOk="0">
                <a:moveTo>
                  <a:pt x="0" y="63500"/>
                </a:moveTo>
                <a:lnTo>
                  <a:pt x="4992" y="38790"/>
                </a:lnTo>
                <a:lnTo>
                  <a:pt x="18605" y="18605"/>
                </a:lnTo>
                <a:lnTo>
                  <a:pt x="38790" y="4992"/>
                </a:lnTo>
                <a:lnTo>
                  <a:pt x="63500" y="0"/>
                </a:lnTo>
                <a:lnTo>
                  <a:pt x="1374139" y="0"/>
                </a:lnTo>
                <a:lnTo>
                  <a:pt x="1398849" y="4992"/>
                </a:lnTo>
                <a:lnTo>
                  <a:pt x="1419034" y="18605"/>
                </a:lnTo>
                <a:lnTo>
                  <a:pt x="1432647" y="38790"/>
                </a:lnTo>
                <a:lnTo>
                  <a:pt x="1437639" y="63500"/>
                </a:lnTo>
                <a:lnTo>
                  <a:pt x="1437639" y="317500"/>
                </a:lnTo>
                <a:lnTo>
                  <a:pt x="1432647" y="342209"/>
                </a:lnTo>
                <a:lnTo>
                  <a:pt x="1419034" y="362394"/>
                </a:lnTo>
                <a:lnTo>
                  <a:pt x="1398849" y="376007"/>
                </a:lnTo>
                <a:lnTo>
                  <a:pt x="1374139" y="381000"/>
                </a:lnTo>
                <a:lnTo>
                  <a:pt x="63500" y="381000"/>
                </a:lnTo>
                <a:lnTo>
                  <a:pt x="38790" y="376007"/>
                </a:lnTo>
                <a:lnTo>
                  <a:pt x="18605" y="362394"/>
                </a:lnTo>
                <a:lnTo>
                  <a:pt x="4992" y="342209"/>
                </a:lnTo>
                <a:lnTo>
                  <a:pt x="0" y="317500"/>
                </a:lnTo>
                <a:lnTo>
                  <a:pt x="0" y="63500"/>
                </a:lnTo>
                <a:close/>
              </a:path>
            </a:pathLst>
          </a:custGeom>
          <a:noFill/>
          <a:ln w="2540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11"/>
          <p:cNvSpPr txBox="1"/>
          <p:nvPr/>
        </p:nvSpPr>
        <p:spPr>
          <a:xfrm>
            <a:off x="7928611" y="2778557"/>
            <a:ext cx="1462278" cy="45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 marR="6096" indent="45720">
              <a:lnSpc>
                <a:spcPct val="107600"/>
              </a:lnSpc>
            </a:pPr>
            <a:r>
              <a:rPr lang="en-US" sz="132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Entornos Educados,  Seguros y Saludables</a:t>
            </a:r>
            <a:endParaRPr sz="132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87" name="Google Shape;487;p11"/>
          <p:cNvSpPr/>
          <p:nvPr/>
        </p:nvSpPr>
        <p:spPr>
          <a:xfrm>
            <a:off x="7796784" y="4047744"/>
            <a:ext cx="1725168" cy="454152"/>
          </a:xfrm>
          <a:custGeom>
            <a:avLst/>
            <a:gdLst/>
            <a:ahLst/>
            <a:cxnLst/>
            <a:rect l="l" t="t" r="r" b="b"/>
            <a:pathLst>
              <a:path w="1437640" h="378460" extrusionOk="0">
                <a:moveTo>
                  <a:pt x="1374521" y="0"/>
                </a:moveTo>
                <a:lnTo>
                  <a:pt x="63118" y="0"/>
                </a:lnTo>
                <a:lnTo>
                  <a:pt x="38522" y="4951"/>
                </a:lnTo>
                <a:lnTo>
                  <a:pt x="18462" y="18462"/>
                </a:lnTo>
                <a:lnTo>
                  <a:pt x="4951" y="38522"/>
                </a:lnTo>
                <a:lnTo>
                  <a:pt x="0" y="63118"/>
                </a:lnTo>
                <a:lnTo>
                  <a:pt x="0" y="315340"/>
                </a:lnTo>
                <a:lnTo>
                  <a:pt x="4951" y="339937"/>
                </a:lnTo>
                <a:lnTo>
                  <a:pt x="18462" y="359997"/>
                </a:lnTo>
                <a:lnTo>
                  <a:pt x="38522" y="373508"/>
                </a:lnTo>
                <a:lnTo>
                  <a:pt x="63118" y="378459"/>
                </a:lnTo>
                <a:lnTo>
                  <a:pt x="1374521" y="378459"/>
                </a:lnTo>
                <a:lnTo>
                  <a:pt x="1399117" y="373508"/>
                </a:lnTo>
                <a:lnTo>
                  <a:pt x="1419177" y="359997"/>
                </a:lnTo>
                <a:lnTo>
                  <a:pt x="1432688" y="339937"/>
                </a:lnTo>
                <a:lnTo>
                  <a:pt x="1437639" y="315340"/>
                </a:lnTo>
                <a:lnTo>
                  <a:pt x="1437639" y="63118"/>
                </a:lnTo>
                <a:lnTo>
                  <a:pt x="1432688" y="38522"/>
                </a:lnTo>
                <a:lnTo>
                  <a:pt x="1419177" y="18462"/>
                </a:lnTo>
                <a:lnTo>
                  <a:pt x="1399117" y="4951"/>
                </a:lnTo>
                <a:lnTo>
                  <a:pt x="1374521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11"/>
          <p:cNvSpPr/>
          <p:nvPr/>
        </p:nvSpPr>
        <p:spPr>
          <a:xfrm>
            <a:off x="7796784" y="4047744"/>
            <a:ext cx="1725168" cy="454152"/>
          </a:xfrm>
          <a:custGeom>
            <a:avLst/>
            <a:gdLst/>
            <a:ahLst/>
            <a:cxnLst/>
            <a:rect l="l" t="t" r="r" b="b"/>
            <a:pathLst>
              <a:path w="1437640" h="378460" extrusionOk="0">
                <a:moveTo>
                  <a:pt x="0" y="63118"/>
                </a:moveTo>
                <a:lnTo>
                  <a:pt x="4951" y="38522"/>
                </a:lnTo>
                <a:lnTo>
                  <a:pt x="18462" y="18462"/>
                </a:lnTo>
                <a:lnTo>
                  <a:pt x="38522" y="4951"/>
                </a:lnTo>
                <a:lnTo>
                  <a:pt x="63118" y="0"/>
                </a:lnTo>
                <a:lnTo>
                  <a:pt x="1374521" y="0"/>
                </a:lnTo>
                <a:lnTo>
                  <a:pt x="1399117" y="4951"/>
                </a:lnTo>
                <a:lnTo>
                  <a:pt x="1419177" y="18462"/>
                </a:lnTo>
                <a:lnTo>
                  <a:pt x="1432688" y="38522"/>
                </a:lnTo>
                <a:lnTo>
                  <a:pt x="1437639" y="63118"/>
                </a:lnTo>
                <a:lnTo>
                  <a:pt x="1437639" y="315340"/>
                </a:lnTo>
                <a:lnTo>
                  <a:pt x="1432688" y="339937"/>
                </a:lnTo>
                <a:lnTo>
                  <a:pt x="1419177" y="359997"/>
                </a:lnTo>
                <a:lnTo>
                  <a:pt x="1399117" y="373508"/>
                </a:lnTo>
                <a:lnTo>
                  <a:pt x="1374521" y="378459"/>
                </a:lnTo>
                <a:lnTo>
                  <a:pt x="63118" y="378459"/>
                </a:lnTo>
                <a:lnTo>
                  <a:pt x="38522" y="373508"/>
                </a:lnTo>
                <a:lnTo>
                  <a:pt x="18462" y="359997"/>
                </a:lnTo>
                <a:lnTo>
                  <a:pt x="4951" y="339937"/>
                </a:lnTo>
                <a:lnTo>
                  <a:pt x="0" y="315340"/>
                </a:lnTo>
                <a:lnTo>
                  <a:pt x="0" y="63118"/>
                </a:lnTo>
                <a:close/>
              </a:path>
            </a:pathLst>
          </a:custGeom>
          <a:noFill/>
          <a:ln w="2540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11"/>
          <p:cNvSpPr txBox="1"/>
          <p:nvPr/>
        </p:nvSpPr>
        <p:spPr>
          <a:xfrm>
            <a:off x="7858505" y="4055363"/>
            <a:ext cx="1604772" cy="608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 marR="6096" indent="167640">
              <a:lnSpc>
                <a:spcPct val="106700"/>
              </a:lnSpc>
            </a:pPr>
            <a:r>
              <a:rPr lang="en-US" sz="12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Yumbo Educado con  Estilos de Vida Saludables</a:t>
            </a:r>
            <a:endParaRPr sz="12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90" name="Google Shape;490;p11"/>
          <p:cNvSpPr/>
          <p:nvPr/>
        </p:nvSpPr>
        <p:spPr>
          <a:xfrm>
            <a:off x="7522465" y="1822703"/>
            <a:ext cx="282702" cy="1198626"/>
          </a:xfrm>
          <a:custGeom>
            <a:avLst/>
            <a:gdLst/>
            <a:ahLst/>
            <a:cxnLst/>
            <a:rect l="l" t="t" r="r" b="b"/>
            <a:pathLst>
              <a:path w="235585" h="998855" extrusionOk="0">
                <a:moveTo>
                  <a:pt x="235330" y="0"/>
                </a:moveTo>
                <a:lnTo>
                  <a:pt x="0" y="0"/>
                </a:lnTo>
                <a:lnTo>
                  <a:pt x="0" y="998600"/>
                </a:lnTo>
                <a:lnTo>
                  <a:pt x="228600" y="998600"/>
                </a:lnTo>
              </a:path>
            </a:pathLst>
          </a:custGeom>
          <a:noFill/>
          <a:ln w="9525" cap="flat" cmpd="sng">
            <a:solidFill>
              <a:srgbClr val="8EB4E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11"/>
          <p:cNvSpPr/>
          <p:nvPr/>
        </p:nvSpPr>
        <p:spPr>
          <a:xfrm>
            <a:off x="7522465" y="1822703"/>
            <a:ext cx="282702" cy="3089910"/>
          </a:xfrm>
          <a:custGeom>
            <a:avLst/>
            <a:gdLst/>
            <a:ahLst/>
            <a:cxnLst/>
            <a:rect l="l" t="t" r="r" b="b"/>
            <a:pathLst>
              <a:path w="235585" h="2574925" extrusionOk="0">
                <a:moveTo>
                  <a:pt x="235330" y="0"/>
                </a:moveTo>
                <a:lnTo>
                  <a:pt x="0" y="0"/>
                </a:lnTo>
                <a:lnTo>
                  <a:pt x="0" y="2574416"/>
                </a:lnTo>
                <a:lnTo>
                  <a:pt x="228600" y="2574416"/>
                </a:lnTo>
              </a:path>
            </a:pathLst>
          </a:custGeom>
          <a:noFill/>
          <a:ln w="9525" cap="flat" cmpd="sng">
            <a:solidFill>
              <a:srgbClr val="8EB4E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11"/>
          <p:cNvSpPr/>
          <p:nvPr/>
        </p:nvSpPr>
        <p:spPr>
          <a:xfrm>
            <a:off x="7522465" y="1822703"/>
            <a:ext cx="282702" cy="1816608"/>
          </a:xfrm>
          <a:custGeom>
            <a:avLst/>
            <a:gdLst/>
            <a:ahLst/>
            <a:cxnLst/>
            <a:rect l="l" t="t" r="r" b="b"/>
            <a:pathLst>
              <a:path w="235585" h="1513839" extrusionOk="0">
                <a:moveTo>
                  <a:pt x="235330" y="0"/>
                </a:moveTo>
                <a:lnTo>
                  <a:pt x="0" y="0"/>
                </a:lnTo>
                <a:lnTo>
                  <a:pt x="0" y="1513458"/>
                </a:lnTo>
                <a:lnTo>
                  <a:pt x="228600" y="1513458"/>
                </a:lnTo>
              </a:path>
            </a:pathLst>
          </a:custGeom>
          <a:noFill/>
          <a:ln w="9525" cap="flat" cmpd="sng">
            <a:solidFill>
              <a:srgbClr val="8EB4E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11"/>
          <p:cNvSpPr/>
          <p:nvPr/>
        </p:nvSpPr>
        <p:spPr>
          <a:xfrm>
            <a:off x="7522465" y="1822703"/>
            <a:ext cx="282702" cy="2452877"/>
          </a:xfrm>
          <a:custGeom>
            <a:avLst/>
            <a:gdLst/>
            <a:ahLst/>
            <a:cxnLst/>
            <a:rect l="l" t="t" r="r" b="b"/>
            <a:pathLst>
              <a:path w="235585" h="2044064" extrusionOk="0">
                <a:moveTo>
                  <a:pt x="235330" y="0"/>
                </a:moveTo>
                <a:lnTo>
                  <a:pt x="0" y="0"/>
                </a:lnTo>
                <a:lnTo>
                  <a:pt x="0" y="2043937"/>
                </a:lnTo>
                <a:lnTo>
                  <a:pt x="228600" y="2043937"/>
                </a:lnTo>
              </a:path>
            </a:pathLst>
          </a:custGeom>
          <a:noFill/>
          <a:ln w="9525" cap="flat" cmpd="sng">
            <a:solidFill>
              <a:srgbClr val="8EB4E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11"/>
          <p:cNvSpPr/>
          <p:nvPr/>
        </p:nvSpPr>
        <p:spPr>
          <a:xfrm>
            <a:off x="9076943" y="5410200"/>
            <a:ext cx="2157984" cy="396240"/>
          </a:xfrm>
          <a:custGeom>
            <a:avLst/>
            <a:gdLst/>
            <a:ahLst/>
            <a:cxnLst/>
            <a:rect l="l" t="t" r="r" b="b"/>
            <a:pathLst>
              <a:path w="1798320" h="330200" extrusionOk="0">
                <a:moveTo>
                  <a:pt x="1743328" y="0"/>
                </a:moveTo>
                <a:lnTo>
                  <a:pt x="54990" y="0"/>
                </a:lnTo>
                <a:lnTo>
                  <a:pt x="33593" y="4324"/>
                </a:lnTo>
                <a:lnTo>
                  <a:pt x="16113" y="16117"/>
                </a:lnTo>
                <a:lnTo>
                  <a:pt x="4323" y="33609"/>
                </a:lnTo>
                <a:lnTo>
                  <a:pt x="0" y="55029"/>
                </a:lnTo>
                <a:lnTo>
                  <a:pt x="0" y="275170"/>
                </a:lnTo>
                <a:lnTo>
                  <a:pt x="4323" y="296590"/>
                </a:lnTo>
                <a:lnTo>
                  <a:pt x="16113" y="314082"/>
                </a:lnTo>
                <a:lnTo>
                  <a:pt x="33593" y="325875"/>
                </a:lnTo>
                <a:lnTo>
                  <a:pt x="54990" y="330200"/>
                </a:lnTo>
                <a:lnTo>
                  <a:pt x="1743328" y="330200"/>
                </a:lnTo>
                <a:lnTo>
                  <a:pt x="1764726" y="325875"/>
                </a:lnTo>
                <a:lnTo>
                  <a:pt x="1782206" y="314082"/>
                </a:lnTo>
                <a:lnTo>
                  <a:pt x="1793996" y="296590"/>
                </a:lnTo>
                <a:lnTo>
                  <a:pt x="1798320" y="275170"/>
                </a:lnTo>
                <a:lnTo>
                  <a:pt x="1798320" y="55029"/>
                </a:lnTo>
                <a:lnTo>
                  <a:pt x="1793996" y="33609"/>
                </a:lnTo>
                <a:lnTo>
                  <a:pt x="1782206" y="16117"/>
                </a:lnTo>
                <a:lnTo>
                  <a:pt x="1764726" y="4324"/>
                </a:lnTo>
                <a:lnTo>
                  <a:pt x="1743328" y="0"/>
                </a:lnTo>
                <a:close/>
              </a:path>
            </a:pathLst>
          </a:custGeom>
          <a:solidFill>
            <a:srgbClr val="8EB4E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11"/>
          <p:cNvSpPr/>
          <p:nvPr/>
        </p:nvSpPr>
        <p:spPr>
          <a:xfrm>
            <a:off x="9076943" y="5410200"/>
            <a:ext cx="2157984" cy="396240"/>
          </a:xfrm>
          <a:custGeom>
            <a:avLst/>
            <a:gdLst/>
            <a:ahLst/>
            <a:cxnLst/>
            <a:rect l="l" t="t" r="r" b="b"/>
            <a:pathLst>
              <a:path w="1798320" h="330200" extrusionOk="0">
                <a:moveTo>
                  <a:pt x="0" y="55029"/>
                </a:moveTo>
                <a:lnTo>
                  <a:pt x="4323" y="33609"/>
                </a:lnTo>
                <a:lnTo>
                  <a:pt x="16113" y="16117"/>
                </a:lnTo>
                <a:lnTo>
                  <a:pt x="33593" y="4324"/>
                </a:lnTo>
                <a:lnTo>
                  <a:pt x="54990" y="0"/>
                </a:lnTo>
                <a:lnTo>
                  <a:pt x="1743328" y="0"/>
                </a:lnTo>
                <a:lnTo>
                  <a:pt x="1764726" y="4324"/>
                </a:lnTo>
                <a:lnTo>
                  <a:pt x="1782206" y="16117"/>
                </a:lnTo>
                <a:lnTo>
                  <a:pt x="1793996" y="33609"/>
                </a:lnTo>
                <a:lnTo>
                  <a:pt x="1798320" y="55029"/>
                </a:lnTo>
                <a:lnTo>
                  <a:pt x="1798320" y="275170"/>
                </a:lnTo>
                <a:lnTo>
                  <a:pt x="1793996" y="296590"/>
                </a:lnTo>
                <a:lnTo>
                  <a:pt x="1782206" y="314082"/>
                </a:lnTo>
                <a:lnTo>
                  <a:pt x="1764726" y="325875"/>
                </a:lnTo>
                <a:lnTo>
                  <a:pt x="1743328" y="330200"/>
                </a:lnTo>
                <a:lnTo>
                  <a:pt x="54990" y="330200"/>
                </a:lnTo>
                <a:lnTo>
                  <a:pt x="33593" y="325875"/>
                </a:lnTo>
                <a:lnTo>
                  <a:pt x="16113" y="314082"/>
                </a:lnTo>
                <a:lnTo>
                  <a:pt x="4323" y="296590"/>
                </a:lnTo>
                <a:lnTo>
                  <a:pt x="0" y="275170"/>
                </a:lnTo>
                <a:lnTo>
                  <a:pt x="0" y="55029"/>
                </a:lnTo>
                <a:close/>
              </a:path>
            </a:pathLst>
          </a:custGeom>
          <a:noFill/>
          <a:ln w="25400" cap="flat" cmpd="sng">
            <a:solidFill>
              <a:srgbClr val="8EB4E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p11"/>
          <p:cNvSpPr/>
          <p:nvPr/>
        </p:nvSpPr>
        <p:spPr>
          <a:xfrm>
            <a:off x="9442703" y="5977128"/>
            <a:ext cx="1996440" cy="466344"/>
          </a:xfrm>
          <a:custGeom>
            <a:avLst/>
            <a:gdLst/>
            <a:ahLst/>
            <a:cxnLst/>
            <a:rect l="l" t="t" r="r" b="b"/>
            <a:pathLst>
              <a:path w="1663700" h="388620" extrusionOk="0">
                <a:moveTo>
                  <a:pt x="1598929" y="0"/>
                </a:moveTo>
                <a:lnTo>
                  <a:pt x="64770" y="0"/>
                </a:lnTo>
                <a:lnTo>
                  <a:pt x="39540" y="5089"/>
                </a:lnTo>
                <a:lnTo>
                  <a:pt x="18954" y="18969"/>
                </a:lnTo>
                <a:lnTo>
                  <a:pt x="5083" y="39556"/>
                </a:lnTo>
                <a:lnTo>
                  <a:pt x="0" y="64770"/>
                </a:lnTo>
                <a:lnTo>
                  <a:pt x="0" y="323850"/>
                </a:lnTo>
                <a:lnTo>
                  <a:pt x="5083" y="349063"/>
                </a:lnTo>
                <a:lnTo>
                  <a:pt x="18954" y="369650"/>
                </a:lnTo>
                <a:lnTo>
                  <a:pt x="39540" y="383530"/>
                </a:lnTo>
                <a:lnTo>
                  <a:pt x="64770" y="388620"/>
                </a:lnTo>
                <a:lnTo>
                  <a:pt x="1598929" y="388620"/>
                </a:lnTo>
                <a:lnTo>
                  <a:pt x="1624159" y="383530"/>
                </a:lnTo>
                <a:lnTo>
                  <a:pt x="1644745" y="369650"/>
                </a:lnTo>
                <a:lnTo>
                  <a:pt x="1658616" y="349063"/>
                </a:lnTo>
                <a:lnTo>
                  <a:pt x="1663700" y="323850"/>
                </a:lnTo>
                <a:lnTo>
                  <a:pt x="1663700" y="64770"/>
                </a:lnTo>
                <a:lnTo>
                  <a:pt x="1658616" y="39556"/>
                </a:lnTo>
                <a:lnTo>
                  <a:pt x="1644745" y="18969"/>
                </a:lnTo>
                <a:lnTo>
                  <a:pt x="1624159" y="5089"/>
                </a:lnTo>
                <a:lnTo>
                  <a:pt x="1598929" y="0"/>
                </a:lnTo>
                <a:close/>
              </a:path>
            </a:pathLst>
          </a:custGeom>
          <a:solidFill>
            <a:srgbClr val="FBD4B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p11"/>
          <p:cNvSpPr/>
          <p:nvPr/>
        </p:nvSpPr>
        <p:spPr>
          <a:xfrm>
            <a:off x="9442703" y="5977128"/>
            <a:ext cx="1996440" cy="466344"/>
          </a:xfrm>
          <a:custGeom>
            <a:avLst/>
            <a:gdLst/>
            <a:ahLst/>
            <a:cxnLst/>
            <a:rect l="l" t="t" r="r" b="b"/>
            <a:pathLst>
              <a:path w="1663700" h="388620" extrusionOk="0">
                <a:moveTo>
                  <a:pt x="0" y="64770"/>
                </a:moveTo>
                <a:lnTo>
                  <a:pt x="5083" y="39556"/>
                </a:lnTo>
                <a:lnTo>
                  <a:pt x="18954" y="18969"/>
                </a:lnTo>
                <a:lnTo>
                  <a:pt x="39540" y="5089"/>
                </a:lnTo>
                <a:lnTo>
                  <a:pt x="64770" y="0"/>
                </a:lnTo>
                <a:lnTo>
                  <a:pt x="1598929" y="0"/>
                </a:lnTo>
                <a:lnTo>
                  <a:pt x="1624159" y="5089"/>
                </a:lnTo>
                <a:lnTo>
                  <a:pt x="1644745" y="18969"/>
                </a:lnTo>
                <a:lnTo>
                  <a:pt x="1658616" y="39556"/>
                </a:lnTo>
                <a:lnTo>
                  <a:pt x="1663700" y="64770"/>
                </a:lnTo>
                <a:lnTo>
                  <a:pt x="1663700" y="323850"/>
                </a:lnTo>
                <a:lnTo>
                  <a:pt x="1658616" y="349063"/>
                </a:lnTo>
                <a:lnTo>
                  <a:pt x="1644745" y="369650"/>
                </a:lnTo>
                <a:lnTo>
                  <a:pt x="1624159" y="383530"/>
                </a:lnTo>
                <a:lnTo>
                  <a:pt x="1598929" y="388620"/>
                </a:lnTo>
                <a:lnTo>
                  <a:pt x="64770" y="388620"/>
                </a:lnTo>
                <a:lnTo>
                  <a:pt x="39540" y="383530"/>
                </a:lnTo>
                <a:lnTo>
                  <a:pt x="18954" y="369650"/>
                </a:lnTo>
                <a:lnTo>
                  <a:pt x="5083" y="349063"/>
                </a:lnTo>
                <a:lnTo>
                  <a:pt x="0" y="323850"/>
                </a:lnTo>
                <a:lnTo>
                  <a:pt x="0" y="64770"/>
                </a:lnTo>
                <a:close/>
              </a:path>
            </a:pathLst>
          </a:custGeom>
          <a:noFill/>
          <a:ln w="25400" cap="flat" cmpd="sng">
            <a:solidFill>
              <a:srgbClr val="FBD4B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498;p11"/>
          <p:cNvSpPr/>
          <p:nvPr/>
        </p:nvSpPr>
        <p:spPr>
          <a:xfrm>
            <a:off x="8912351" y="5608321"/>
            <a:ext cx="531876" cy="601218"/>
          </a:xfrm>
          <a:custGeom>
            <a:avLst/>
            <a:gdLst/>
            <a:ahLst/>
            <a:cxnLst/>
            <a:rect l="l" t="t" r="r" b="b"/>
            <a:pathLst>
              <a:path w="443229" h="501014" extrusionOk="0">
                <a:moveTo>
                  <a:pt x="137160" y="0"/>
                </a:moveTo>
                <a:lnTo>
                  <a:pt x="0" y="0"/>
                </a:lnTo>
                <a:lnTo>
                  <a:pt x="0" y="500938"/>
                </a:lnTo>
                <a:lnTo>
                  <a:pt x="442849" y="500938"/>
                </a:lnTo>
              </a:path>
            </a:pathLst>
          </a:custGeom>
          <a:noFill/>
          <a:ln w="9525" cap="flat" cmpd="sng">
            <a:solidFill>
              <a:srgbClr val="8EB4E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Google Shape;499;p11"/>
          <p:cNvSpPr/>
          <p:nvPr/>
        </p:nvSpPr>
        <p:spPr>
          <a:xfrm>
            <a:off x="9671303" y="1822703"/>
            <a:ext cx="486156" cy="3587496"/>
          </a:xfrm>
          <a:custGeom>
            <a:avLst/>
            <a:gdLst/>
            <a:ahLst/>
            <a:cxnLst/>
            <a:rect l="l" t="t" r="r" b="b"/>
            <a:pathLst>
              <a:path w="405129" h="2989579" extrusionOk="0">
                <a:moveTo>
                  <a:pt x="404875" y="2989491"/>
                </a:moveTo>
                <a:lnTo>
                  <a:pt x="404875" y="0"/>
                </a:ln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8EB4E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p11"/>
          <p:cNvSpPr/>
          <p:nvPr/>
        </p:nvSpPr>
        <p:spPr>
          <a:xfrm>
            <a:off x="2042160" y="2045207"/>
            <a:ext cx="4453128" cy="423672"/>
          </a:xfrm>
          <a:custGeom>
            <a:avLst/>
            <a:gdLst/>
            <a:ahLst/>
            <a:cxnLst/>
            <a:rect l="l" t="t" r="r" b="b"/>
            <a:pathLst>
              <a:path w="3710940" h="353060" extrusionOk="0">
                <a:moveTo>
                  <a:pt x="3652139" y="0"/>
                </a:moveTo>
                <a:lnTo>
                  <a:pt x="58851" y="0"/>
                </a:lnTo>
                <a:lnTo>
                  <a:pt x="35945" y="4615"/>
                </a:lnTo>
                <a:lnTo>
                  <a:pt x="17238" y="17208"/>
                </a:lnTo>
                <a:lnTo>
                  <a:pt x="4625" y="35897"/>
                </a:lnTo>
                <a:lnTo>
                  <a:pt x="0" y="58800"/>
                </a:lnTo>
                <a:lnTo>
                  <a:pt x="0" y="294259"/>
                </a:lnTo>
                <a:lnTo>
                  <a:pt x="4625" y="317162"/>
                </a:lnTo>
                <a:lnTo>
                  <a:pt x="17238" y="335851"/>
                </a:lnTo>
                <a:lnTo>
                  <a:pt x="35945" y="348444"/>
                </a:lnTo>
                <a:lnTo>
                  <a:pt x="58851" y="353060"/>
                </a:lnTo>
                <a:lnTo>
                  <a:pt x="3652139" y="353060"/>
                </a:lnTo>
                <a:lnTo>
                  <a:pt x="3675042" y="348444"/>
                </a:lnTo>
                <a:lnTo>
                  <a:pt x="3693731" y="335851"/>
                </a:lnTo>
                <a:lnTo>
                  <a:pt x="3706324" y="317162"/>
                </a:lnTo>
                <a:lnTo>
                  <a:pt x="3710940" y="294259"/>
                </a:lnTo>
                <a:lnTo>
                  <a:pt x="3710940" y="58800"/>
                </a:lnTo>
                <a:lnTo>
                  <a:pt x="3706324" y="35897"/>
                </a:lnTo>
                <a:lnTo>
                  <a:pt x="3693731" y="17208"/>
                </a:lnTo>
                <a:lnTo>
                  <a:pt x="3675042" y="4615"/>
                </a:lnTo>
                <a:lnTo>
                  <a:pt x="3652139" y="0"/>
                </a:lnTo>
                <a:close/>
              </a:path>
            </a:pathLst>
          </a:custGeom>
          <a:solidFill>
            <a:srgbClr val="7E7E7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p11"/>
          <p:cNvSpPr txBox="1"/>
          <p:nvPr/>
        </p:nvSpPr>
        <p:spPr>
          <a:xfrm>
            <a:off x="2092070" y="1603674"/>
            <a:ext cx="4344924" cy="806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2670" rIns="0" bIns="0" anchor="t" anchorCtr="0">
            <a:spAutoFit/>
          </a:bodyPr>
          <a:lstStyle/>
          <a:p>
            <a:pPr marL="60198"/>
            <a:r>
              <a:rPr lang="en-US" sz="1680" b="1" dirty="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YUMBO EDUCADO</a:t>
            </a:r>
            <a:endParaRPr sz="168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240">
              <a:spcBef>
                <a:spcPts val="978"/>
              </a:spcBef>
            </a:pPr>
            <a:r>
              <a:rPr lang="en-US" sz="192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Educación para el </a:t>
            </a:r>
            <a:r>
              <a:rPr lang="en-US" sz="1920" b="1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Futuro</a:t>
            </a:r>
            <a:r>
              <a:rPr lang="en-US" sz="192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920" b="1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Excelencia</a:t>
            </a:r>
            <a:endParaRPr sz="192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11"/>
          <p:cNvSpPr/>
          <p:nvPr/>
        </p:nvSpPr>
        <p:spPr>
          <a:xfrm>
            <a:off x="4828031" y="3316224"/>
            <a:ext cx="777240" cy="216408"/>
          </a:xfrm>
          <a:custGeom>
            <a:avLst/>
            <a:gdLst/>
            <a:ahLst/>
            <a:cxnLst/>
            <a:rect l="l" t="t" r="r" b="b"/>
            <a:pathLst>
              <a:path w="647700" h="180339" extrusionOk="0">
                <a:moveTo>
                  <a:pt x="617601" y="0"/>
                </a:moveTo>
                <a:lnTo>
                  <a:pt x="30099" y="0"/>
                </a:lnTo>
                <a:lnTo>
                  <a:pt x="18377" y="2363"/>
                </a:lnTo>
                <a:lnTo>
                  <a:pt x="8810" y="8810"/>
                </a:lnTo>
                <a:lnTo>
                  <a:pt x="2363" y="18377"/>
                </a:lnTo>
                <a:lnTo>
                  <a:pt x="0" y="30099"/>
                </a:lnTo>
                <a:lnTo>
                  <a:pt x="0" y="150241"/>
                </a:lnTo>
                <a:lnTo>
                  <a:pt x="2363" y="161962"/>
                </a:lnTo>
                <a:lnTo>
                  <a:pt x="8810" y="171529"/>
                </a:lnTo>
                <a:lnTo>
                  <a:pt x="18377" y="177976"/>
                </a:lnTo>
                <a:lnTo>
                  <a:pt x="30099" y="180340"/>
                </a:lnTo>
                <a:lnTo>
                  <a:pt x="617601" y="180340"/>
                </a:lnTo>
                <a:lnTo>
                  <a:pt x="629322" y="177976"/>
                </a:lnTo>
                <a:lnTo>
                  <a:pt x="638889" y="171529"/>
                </a:lnTo>
                <a:lnTo>
                  <a:pt x="645336" y="161962"/>
                </a:lnTo>
                <a:lnTo>
                  <a:pt x="647700" y="150241"/>
                </a:lnTo>
                <a:lnTo>
                  <a:pt x="647700" y="30099"/>
                </a:lnTo>
                <a:lnTo>
                  <a:pt x="645336" y="18377"/>
                </a:lnTo>
                <a:lnTo>
                  <a:pt x="638889" y="8810"/>
                </a:lnTo>
                <a:lnTo>
                  <a:pt x="629322" y="2363"/>
                </a:lnTo>
                <a:lnTo>
                  <a:pt x="617601" y="0"/>
                </a:lnTo>
                <a:close/>
              </a:path>
            </a:pathLst>
          </a:custGeom>
          <a:solidFill>
            <a:srgbClr val="7E7E7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p11"/>
          <p:cNvSpPr txBox="1"/>
          <p:nvPr/>
        </p:nvSpPr>
        <p:spPr>
          <a:xfrm>
            <a:off x="4868418" y="3276601"/>
            <a:ext cx="687324" cy="273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68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IMETY</a:t>
            </a:r>
            <a:endParaRPr sz="168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11"/>
          <p:cNvSpPr txBox="1"/>
          <p:nvPr/>
        </p:nvSpPr>
        <p:spPr>
          <a:xfrm>
            <a:off x="2104262" y="2552396"/>
            <a:ext cx="4264152" cy="49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359664" indent="-345186">
              <a:buClr>
                <a:srgbClr val="ED2B2E"/>
              </a:buClr>
              <a:buSzPts val="1300"/>
              <a:buFont typeface="Arial"/>
              <a:buChar char="•"/>
            </a:pPr>
            <a:r>
              <a:rPr lang="en-US" sz="1560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Diseño	y/o	</a:t>
            </a:r>
            <a:r>
              <a:rPr lang="en-US" sz="1560" b="1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actualización	de	dos</a:t>
            </a:r>
            <a:endParaRPr sz="156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11"/>
          <p:cNvSpPr txBox="1"/>
          <p:nvPr/>
        </p:nvSpPr>
        <p:spPr>
          <a:xfrm>
            <a:off x="2448764" y="3027730"/>
            <a:ext cx="3015234" cy="49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560" b="1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laborales	</a:t>
            </a:r>
            <a:r>
              <a:rPr lang="en-US" sz="1560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por	competencias,</a:t>
            </a:r>
            <a:endParaRPr sz="156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11"/>
          <p:cNvSpPr txBox="1"/>
          <p:nvPr/>
        </p:nvSpPr>
        <p:spPr>
          <a:xfrm>
            <a:off x="2448763" y="2789988"/>
            <a:ext cx="3918204" cy="735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R="9906" algn="r"/>
            <a:r>
              <a:rPr lang="en-US" sz="1560" b="1" dirty="0" err="1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programas</a:t>
            </a:r>
            <a:r>
              <a:rPr lang="en-US" sz="1560" b="1" dirty="0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	de	</a:t>
            </a:r>
            <a:r>
              <a:rPr lang="en-US" sz="1560" b="1" dirty="0" err="1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formación</a:t>
            </a:r>
            <a:r>
              <a:rPr lang="en-US" sz="1560" b="1" dirty="0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sz="1560" b="1" dirty="0" err="1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técnico</a:t>
            </a:r>
            <a:endParaRPr sz="156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6096" algn="r"/>
            <a:r>
              <a:rPr lang="en-US" sz="1560" dirty="0" err="1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técnico</a:t>
            </a:r>
            <a:endParaRPr sz="156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11"/>
          <p:cNvSpPr txBox="1"/>
          <p:nvPr/>
        </p:nvSpPr>
        <p:spPr>
          <a:xfrm>
            <a:off x="2448764" y="3265246"/>
            <a:ext cx="2321814" cy="255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560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profesional o tecnológicos</a:t>
            </a:r>
            <a:endParaRPr sz="156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11"/>
          <p:cNvSpPr txBox="1"/>
          <p:nvPr/>
        </p:nvSpPr>
        <p:spPr>
          <a:xfrm>
            <a:off x="2104262" y="4161663"/>
            <a:ext cx="2214372" cy="49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359664" indent="-345186">
              <a:buClr>
                <a:srgbClr val="ED2B2E"/>
              </a:buClr>
              <a:buSzPts val="1300"/>
              <a:buFont typeface="Arial"/>
              <a:buChar char="•"/>
            </a:pPr>
            <a:r>
              <a:rPr lang="en-US" sz="1560" b="1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Certificar	1.054</a:t>
            </a:r>
            <a:endParaRPr sz="156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11"/>
          <p:cNvSpPr txBox="1"/>
          <p:nvPr/>
        </p:nvSpPr>
        <p:spPr>
          <a:xfrm>
            <a:off x="4759757" y="4161662"/>
            <a:ext cx="1607058" cy="255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560" b="1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personas	</a:t>
            </a:r>
            <a:r>
              <a:rPr lang="en-US" sz="1560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endParaRPr sz="156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11"/>
          <p:cNvSpPr/>
          <p:nvPr/>
        </p:nvSpPr>
        <p:spPr>
          <a:xfrm>
            <a:off x="5068824" y="3870960"/>
            <a:ext cx="777240" cy="216408"/>
          </a:xfrm>
          <a:custGeom>
            <a:avLst/>
            <a:gdLst/>
            <a:ahLst/>
            <a:cxnLst/>
            <a:rect l="l" t="t" r="r" b="b"/>
            <a:pathLst>
              <a:path w="647700" h="180339" extrusionOk="0">
                <a:moveTo>
                  <a:pt x="617601" y="0"/>
                </a:moveTo>
                <a:lnTo>
                  <a:pt x="30099" y="0"/>
                </a:lnTo>
                <a:lnTo>
                  <a:pt x="18377" y="2363"/>
                </a:lnTo>
                <a:lnTo>
                  <a:pt x="8810" y="8810"/>
                </a:lnTo>
                <a:lnTo>
                  <a:pt x="2363" y="18377"/>
                </a:lnTo>
                <a:lnTo>
                  <a:pt x="0" y="30099"/>
                </a:lnTo>
                <a:lnTo>
                  <a:pt x="0" y="150241"/>
                </a:lnTo>
                <a:lnTo>
                  <a:pt x="2363" y="161962"/>
                </a:lnTo>
                <a:lnTo>
                  <a:pt x="8810" y="171529"/>
                </a:lnTo>
                <a:lnTo>
                  <a:pt x="18377" y="177976"/>
                </a:lnTo>
                <a:lnTo>
                  <a:pt x="30099" y="180339"/>
                </a:lnTo>
                <a:lnTo>
                  <a:pt x="617601" y="180339"/>
                </a:lnTo>
                <a:lnTo>
                  <a:pt x="629322" y="177976"/>
                </a:lnTo>
                <a:lnTo>
                  <a:pt x="638889" y="171529"/>
                </a:lnTo>
                <a:lnTo>
                  <a:pt x="645336" y="161962"/>
                </a:lnTo>
                <a:lnTo>
                  <a:pt x="647700" y="150241"/>
                </a:lnTo>
                <a:lnTo>
                  <a:pt x="647700" y="30099"/>
                </a:lnTo>
                <a:lnTo>
                  <a:pt x="645336" y="18377"/>
                </a:lnTo>
                <a:lnTo>
                  <a:pt x="638889" y="8810"/>
                </a:lnTo>
                <a:lnTo>
                  <a:pt x="629322" y="2363"/>
                </a:lnTo>
                <a:lnTo>
                  <a:pt x="617601" y="0"/>
                </a:lnTo>
                <a:close/>
              </a:path>
            </a:pathLst>
          </a:custGeom>
          <a:solidFill>
            <a:srgbClr val="7E7E7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11"/>
          <p:cNvSpPr txBox="1"/>
          <p:nvPr/>
        </p:nvSpPr>
        <p:spPr>
          <a:xfrm>
            <a:off x="2104262" y="3595115"/>
            <a:ext cx="4264152" cy="392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" rIns="0" bIns="0" anchor="t" anchorCtr="0">
            <a:spAutoFit/>
          </a:bodyPr>
          <a:lstStyle/>
          <a:p>
            <a:pPr marL="359664" marR="6096" indent="-345186">
              <a:lnSpc>
                <a:spcPct val="74285"/>
              </a:lnSpc>
              <a:buClr>
                <a:srgbClr val="ED2B2E"/>
              </a:buClr>
              <a:buSzPts val="1300"/>
              <a:buFont typeface="Arial"/>
              <a:buChar char="•"/>
            </a:pPr>
            <a:r>
              <a:rPr lang="en-US" sz="1560" dirty="0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4 </a:t>
            </a:r>
            <a:r>
              <a:rPr lang="en-US" sz="1560" b="1" dirty="0" err="1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Estudios</a:t>
            </a:r>
            <a:r>
              <a:rPr lang="en-US" sz="1560" b="1" dirty="0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560" b="1" dirty="0" err="1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factibilidad</a:t>
            </a:r>
            <a:r>
              <a:rPr lang="en-US" sz="1560" b="1" dirty="0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60" b="1" dirty="0" err="1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Institución</a:t>
            </a:r>
            <a:r>
              <a:rPr lang="en-US" sz="1560" b="1" dirty="0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 de  Educación Superior </a:t>
            </a:r>
            <a:r>
              <a:rPr lang="en-US" sz="1560" dirty="0" err="1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Estatal</a:t>
            </a:r>
            <a:r>
              <a:rPr lang="en-US" sz="1560" dirty="0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520" b="1" baseline="-25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SEMY</a:t>
            </a:r>
            <a:endParaRPr sz="2520" baseline="-25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11"/>
          <p:cNvSpPr/>
          <p:nvPr/>
        </p:nvSpPr>
        <p:spPr>
          <a:xfrm>
            <a:off x="5370575" y="4443984"/>
            <a:ext cx="780288" cy="216408"/>
          </a:xfrm>
          <a:custGeom>
            <a:avLst/>
            <a:gdLst/>
            <a:ahLst/>
            <a:cxnLst/>
            <a:rect l="l" t="t" r="r" b="b"/>
            <a:pathLst>
              <a:path w="650239" h="180339" extrusionOk="0">
                <a:moveTo>
                  <a:pt x="620141" y="0"/>
                </a:moveTo>
                <a:lnTo>
                  <a:pt x="30099" y="0"/>
                </a:lnTo>
                <a:lnTo>
                  <a:pt x="18377" y="2363"/>
                </a:lnTo>
                <a:lnTo>
                  <a:pt x="8810" y="8810"/>
                </a:lnTo>
                <a:lnTo>
                  <a:pt x="2363" y="18377"/>
                </a:lnTo>
                <a:lnTo>
                  <a:pt x="0" y="30098"/>
                </a:lnTo>
                <a:lnTo>
                  <a:pt x="0" y="150240"/>
                </a:lnTo>
                <a:lnTo>
                  <a:pt x="2363" y="161962"/>
                </a:lnTo>
                <a:lnTo>
                  <a:pt x="8810" y="171529"/>
                </a:lnTo>
                <a:lnTo>
                  <a:pt x="18377" y="177976"/>
                </a:lnTo>
                <a:lnTo>
                  <a:pt x="30099" y="180339"/>
                </a:lnTo>
                <a:lnTo>
                  <a:pt x="620141" y="180339"/>
                </a:lnTo>
                <a:lnTo>
                  <a:pt x="631862" y="177976"/>
                </a:lnTo>
                <a:lnTo>
                  <a:pt x="641429" y="171529"/>
                </a:lnTo>
                <a:lnTo>
                  <a:pt x="647876" y="161962"/>
                </a:lnTo>
                <a:lnTo>
                  <a:pt x="650240" y="150240"/>
                </a:lnTo>
                <a:lnTo>
                  <a:pt x="650240" y="30098"/>
                </a:lnTo>
                <a:lnTo>
                  <a:pt x="647876" y="18377"/>
                </a:lnTo>
                <a:lnTo>
                  <a:pt x="641429" y="8810"/>
                </a:lnTo>
                <a:lnTo>
                  <a:pt x="631862" y="2363"/>
                </a:lnTo>
                <a:lnTo>
                  <a:pt x="620141" y="0"/>
                </a:lnTo>
                <a:close/>
              </a:path>
            </a:pathLst>
          </a:custGeom>
          <a:solidFill>
            <a:srgbClr val="7E7E7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11"/>
          <p:cNvSpPr txBox="1"/>
          <p:nvPr/>
        </p:nvSpPr>
        <p:spPr>
          <a:xfrm>
            <a:off x="2448764" y="4385004"/>
            <a:ext cx="3650742" cy="273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560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competencias técnicos laborales </a:t>
            </a:r>
            <a:r>
              <a:rPr lang="en-US" sz="2520" b="1" baseline="-25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IMETY</a:t>
            </a:r>
            <a:endParaRPr sz="2520" baseline="-25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1"/>
          <p:cNvSpPr/>
          <p:nvPr/>
        </p:nvSpPr>
        <p:spPr>
          <a:xfrm>
            <a:off x="7522465" y="1822703"/>
            <a:ext cx="282702" cy="546354"/>
          </a:xfrm>
          <a:custGeom>
            <a:avLst/>
            <a:gdLst/>
            <a:ahLst/>
            <a:cxnLst/>
            <a:rect l="l" t="t" r="r" b="b"/>
            <a:pathLst>
              <a:path w="235585" h="455294" extrusionOk="0">
                <a:moveTo>
                  <a:pt x="235330" y="0"/>
                </a:moveTo>
                <a:lnTo>
                  <a:pt x="0" y="0"/>
                </a:lnTo>
                <a:lnTo>
                  <a:pt x="0" y="455294"/>
                </a:lnTo>
                <a:lnTo>
                  <a:pt x="228600" y="455294"/>
                </a:lnTo>
              </a:path>
            </a:pathLst>
          </a:custGeom>
          <a:noFill/>
          <a:ln w="9525" cap="flat" cmpd="sng">
            <a:solidFill>
              <a:srgbClr val="001F5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11"/>
          <p:cNvSpPr txBox="1"/>
          <p:nvPr/>
        </p:nvSpPr>
        <p:spPr>
          <a:xfrm>
            <a:off x="9214103" y="5474244"/>
            <a:ext cx="1888998" cy="51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00" rIns="0" bIns="0" anchor="t" anchorCtr="0">
            <a:spAutoFit/>
          </a:bodyPr>
          <a:lstStyle/>
          <a:p>
            <a:pPr marL="15240"/>
            <a:r>
              <a:rPr lang="en-US" sz="168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YUMBO PRODUCTIVO</a:t>
            </a:r>
            <a:endParaRPr sz="168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16" name="Google Shape;516;p11"/>
          <p:cNvSpPr txBox="1"/>
          <p:nvPr/>
        </p:nvSpPr>
        <p:spPr>
          <a:xfrm>
            <a:off x="9526981" y="5994435"/>
            <a:ext cx="1837944" cy="423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60" rIns="0" bIns="0" anchor="t" anchorCtr="0">
            <a:spAutoFit/>
          </a:bodyPr>
          <a:lstStyle/>
          <a:p>
            <a:pPr marL="15240"/>
            <a:r>
              <a:rPr lang="en-US" sz="132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Creemos en un Yumbo Más</a:t>
            </a:r>
            <a:endParaRPr sz="132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81534">
              <a:spcBef>
                <a:spcPts val="120"/>
              </a:spcBef>
            </a:pPr>
            <a:r>
              <a:rPr lang="en-US" sz="132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Competitivo y Productivo</a:t>
            </a:r>
            <a:endParaRPr sz="132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5194329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2"/>
          <p:cNvSpPr/>
          <p:nvPr/>
        </p:nvSpPr>
        <p:spPr>
          <a:xfrm>
            <a:off x="609600" y="4840074"/>
            <a:ext cx="5114695" cy="201792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12"/>
          <p:cNvSpPr/>
          <p:nvPr/>
        </p:nvSpPr>
        <p:spPr>
          <a:xfrm>
            <a:off x="609600" y="0"/>
            <a:ext cx="573024" cy="1100328"/>
          </a:xfrm>
          <a:custGeom>
            <a:avLst/>
            <a:gdLst/>
            <a:ahLst/>
            <a:cxnLst/>
            <a:rect l="l" t="t" r="r" b="b"/>
            <a:pathLst>
              <a:path w="477520" h="916940" extrusionOk="0">
                <a:moveTo>
                  <a:pt x="0" y="916939"/>
                </a:moveTo>
                <a:lnTo>
                  <a:pt x="477518" y="916939"/>
                </a:lnTo>
                <a:lnTo>
                  <a:pt x="477518" y="0"/>
                </a:lnTo>
                <a:lnTo>
                  <a:pt x="0" y="0"/>
                </a:lnTo>
                <a:lnTo>
                  <a:pt x="0" y="916939"/>
                </a:lnTo>
                <a:close/>
              </a:path>
            </a:pathLst>
          </a:custGeom>
          <a:solidFill>
            <a:srgbClr val="ED2B2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Google Shape;523;p12"/>
          <p:cNvSpPr txBox="1">
            <a:spLocks noGrp="1"/>
          </p:cNvSpPr>
          <p:nvPr>
            <p:ph type="title"/>
          </p:nvPr>
        </p:nvSpPr>
        <p:spPr>
          <a:xfrm>
            <a:off x="1275588" y="120700"/>
            <a:ext cx="9515856" cy="847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6740" rIns="0" bIns="0" rtlCol="0" anchor="t" anchorCtr="0">
            <a:spAutoFit/>
          </a:bodyPr>
          <a:lstStyle/>
          <a:p>
            <a:pPr marL="15240">
              <a:lnSpc>
                <a:spcPct val="100000"/>
              </a:lnSpc>
              <a:spcBef>
                <a:spcPts val="0"/>
              </a:spcBef>
            </a:pPr>
            <a:r>
              <a:rPr lang="en-US" sz="2700" dirty="0">
                <a:solidFill>
                  <a:srgbClr val="001F5F"/>
                </a:solidFill>
              </a:rPr>
              <a:t>PLAN DE DESARROLLO MUNICIPAL “</a:t>
            </a:r>
            <a:r>
              <a:rPr lang="en-US" sz="2700" dirty="0" err="1">
                <a:solidFill>
                  <a:srgbClr val="001F5F"/>
                </a:solidFill>
              </a:rPr>
              <a:t>Creemos</a:t>
            </a:r>
            <a:r>
              <a:rPr lang="en-US" sz="2700" dirty="0">
                <a:solidFill>
                  <a:srgbClr val="001F5F"/>
                </a:solidFill>
              </a:rPr>
              <a:t> </a:t>
            </a:r>
            <a:r>
              <a:rPr lang="en-US" sz="2700" dirty="0" err="1">
                <a:solidFill>
                  <a:srgbClr val="001F5F"/>
                </a:solidFill>
              </a:rPr>
              <a:t>en</a:t>
            </a:r>
            <a:r>
              <a:rPr lang="en-US" sz="2700" dirty="0">
                <a:solidFill>
                  <a:srgbClr val="001F5F"/>
                </a:solidFill>
              </a:rPr>
              <a:t> </a:t>
            </a:r>
            <a:r>
              <a:rPr lang="en-US" sz="2700" dirty="0" err="1">
                <a:solidFill>
                  <a:srgbClr val="001F5F"/>
                </a:solidFill>
              </a:rPr>
              <a:t>Yumbo</a:t>
            </a:r>
            <a:r>
              <a:rPr lang="en-US" sz="2700" dirty="0">
                <a:solidFill>
                  <a:srgbClr val="001F5F"/>
                </a:solidFill>
              </a:rPr>
              <a:t> 2020-2023”</a:t>
            </a:r>
            <a:endParaRPr sz="2700" dirty="0"/>
          </a:p>
          <a:p>
            <a:pPr marL="15240">
              <a:lnSpc>
                <a:spcPct val="100000"/>
              </a:lnSpc>
              <a:spcBef>
                <a:spcPts val="0"/>
              </a:spcBef>
            </a:pPr>
            <a:r>
              <a:rPr lang="en-US" sz="2700" dirty="0" err="1">
                <a:solidFill>
                  <a:srgbClr val="0583C1"/>
                </a:solidFill>
              </a:rPr>
              <a:t>Líneas</a:t>
            </a:r>
            <a:r>
              <a:rPr lang="en-US" sz="2700" dirty="0">
                <a:solidFill>
                  <a:srgbClr val="0583C1"/>
                </a:solidFill>
              </a:rPr>
              <a:t> y </a:t>
            </a:r>
            <a:r>
              <a:rPr lang="en-US" sz="2700" dirty="0" err="1">
                <a:solidFill>
                  <a:srgbClr val="0583C1"/>
                </a:solidFill>
              </a:rPr>
              <a:t>Programas</a:t>
            </a:r>
            <a:r>
              <a:rPr lang="en-US" sz="2700" dirty="0">
                <a:solidFill>
                  <a:srgbClr val="0583C1"/>
                </a:solidFill>
              </a:rPr>
              <a:t> </a:t>
            </a:r>
            <a:r>
              <a:rPr lang="en-US" sz="2700" dirty="0" err="1">
                <a:solidFill>
                  <a:srgbClr val="0583C1"/>
                </a:solidFill>
              </a:rPr>
              <a:t>Orientados</a:t>
            </a:r>
            <a:r>
              <a:rPr lang="en-US" sz="2700" dirty="0">
                <a:solidFill>
                  <a:srgbClr val="0583C1"/>
                </a:solidFill>
              </a:rPr>
              <a:t> a la Educación </a:t>
            </a:r>
            <a:r>
              <a:rPr lang="en-US" sz="2700" dirty="0" err="1">
                <a:solidFill>
                  <a:srgbClr val="0583C1"/>
                </a:solidFill>
              </a:rPr>
              <a:t>Terciaria</a:t>
            </a:r>
            <a:endParaRPr sz="2700" dirty="0"/>
          </a:p>
        </p:txBody>
      </p:sp>
      <p:sp>
        <p:nvSpPr>
          <p:cNvPr id="524" name="Google Shape;524;p12"/>
          <p:cNvSpPr/>
          <p:nvPr/>
        </p:nvSpPr>
        <p:spPr>
          <a:xfrm>
            <a:off x="7796784" y="4684775"/>
            <a:ext cx="1725168" cy="454152"/>
          </a:xfrm>
          <a:custGeom>
            <a:avLst/>
            <a:gdLst/>
            <a:ahLst/>
            <a:cxnLst/>
            <a:rect l="l" t="t" r="r" b="b"/>
            <a:pathLst>
              <a:path w="1437640" h="378460" extrusionOk="0">
                <a:moveTo>
                  <a:pt x="1374521" y="0"/>
                </a:moveTo>
                <a:lnTo>
                  <a:pt x="63118" y="0"/>
                </a:lnTo>
                <a:lnTo>
                  <a:pt x="38522" y="4951"/>
                </a:lnTo>
                <a:lnTo>
                  <a:pt x="18462" y="18462"/>
                </a:lnTo>
                <a:lnTo>
                  <a:pt x="4951" y="38522"/>
                </a:lnTo>
                <a:lnTo>
                  <a:pt x="0" y="63119"/>
                </a:lnTo>
                <a:lnTo>
                  <a:pt x="0" y="315341"/>
                </a:lnTo>
                <a:lnTo>
                  <a:pt x="4951" y="339937"/>
                </a:lnTo>
                <a:lnTo>
                  <a:pt x="18462" y="359997"/>
                </a:lnTo>
                <a:lnTo>
                  <a:pt x="38522" y="373508"/>
                </a:lnTo>
                <a:lnTo>
                  <a:pt x="63118" y="378460"/>
                </a:lnTo>
                <a:lnTo>
                  <a:pt x="1374521" y="378460"/>
                </a:lnTo>
                <a:lnTo>
                  <a:pt x="1399117" y="373508"/>
                </a:lnTo>
                <a:lnTo>
                  <a:pt x="1419177" y="359997"/>
                </a:lnTo>
                <a:lnTo>
                  <a:pt x="1432688" y="339937"/>
                </a:lnTo>
                <a:lnTo>
                  <a:pt x="1437639" y="315341"/>
                </a:lnTo>
                <a:lnTo>
                  <a:pt x="1437639" y="63119"/>
                </a:lnTo>
                <a:lnTo>
                  <a:pt x="1432688" y="38522"/>
                </a:lnTo>
                <a:lnTo>
                  <a:pt x="1419177" y="18462"/>
                </a:lnTo>
                <a:lnTo>
                  <a:pt x="1399117" y="4951"/>
                </a:lnTo>
                <a:lnTo>
                  <a:pt x="1374521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p12"/>
          <p:cNvSpPr/>
          <p:nvPr/>
        </p:nvSpPr>
        <p:spPr>
          <a:xfrm>
            <a:off x="7796784" y="4684775"/>
            <a:ext cx="1725168" cy="454152"/>
          </a:xfrm>
          <a:custGeom>
            <a:avLst/>
            <a:gdLst/>
            <a:ahLst/>
            <a:cxnLst/>
            <a:rect l="l" t="t" r="r" b="b"/>
            <a:pathLst>
              <a:path w="1437640" h="378460" extrusionOk="0">
                <a:moveTo>
                  <a:pt x="0" y="63119"/>
                </a:moveTo>
                <a:lnTo>
                  <a:pt x="4951" y="38522"/>
                </a:lnTo>
                <a:lnTo>
                  <a:pt x="18462" y="18462"/>
                </a:lnTo>
                <a:lnTo>
                  <a:pt x="38522" y="4951"/>
                </a:lnTo>
                <a:lnTo>
                  <a:pt x="63118" y="0"/>
                </a:lnTo>
                <a:lnTo>
                  <a:pt x="1374521" y="0"/>
                </a:lnTo>
                <a:lnTo>
                  <a:pt x="1399117" y="4951"/>
                </a:lnTo>
                <a:lnTo>
                  <a:pt x="1419177" y="18462"/>
                </a:lnTo>
                <a:lnTo>
                  <a:pt x="1432688" y="38522"/>
                </a:lnTo>
                <a:lnTo>
                  <a:pt x="1437639" y="63119"/>
                </a:lnTo>
                <a:lnTo>
                  <a:pt x="1437639" y="315341"/>
                </a:lnTo>
                <a:lnTo>
                  <a:pt x="1432688" y="339937"/>
                </a:lnTo>
                <a:lnTo>
                  <a:pt x="1419177" y="359997"/>
                </a:lnTo>
                <a:lnTo>
                  <a:pt x="1399117" y="373508"/>
                </a:lnTo>
                <a:lnTo>
                  <a:pt x="1374521" y="378460"/>
                </a:lnTo>
                <a:lnTo>
                  <a:pt x="63118" y="378460"/>
                </a:lnTo>
                <a:lnTo>
                  <a:pt x="38522" y="373508"/>
                </a:lnTo>
                <a:lnTo>
                  <a:pt x="18462" y="359997"/>
                </a:lnTo>
                <a:lnTo>
                  <a:pt x="4951" y="339937"/>
                </a:lnTo>
                <a:lnTo>
                  <a:pt x="0" y="315341"/>
                </a:lnTo>
                <a:lnTo>
                  <a:pt x="0" y="63119"/>
                </a:lnTo>
                <a:close/>
              </a:path>
            </a:pathLst>
          </a:custGeom>
          <a:noFill/>
          <a:ln w="2540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Google Shape;526;p12"/>
          <p:cNvSpPr txBox="1"/>
          <p:nvPr/>
        </p:nvSpPr>
        <p:spPr>
          <a:xfrm>
            <a:off x="7870698" y="4670297"/>
            <a:ext cx="1580388" cy="45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408432" marR="6096" indent="-393192">
              <a:lnSpc>
                <a:spcPct val="107600"/>
              </a:lnSpc>
            </a:pPr>
            <a:r>
              <a:rPr lang="en-US" sz="132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Cultura Ciudadana para  el Progreso</a:t>
            </a:r>
            <a:endParaRPr sz="132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27" name="Google Shape;527;p12"/>
          <p:cNvSpPr/>
          <p:nvPr/>
        </p:nvSpPr>
        <p:spPr>
          <a:xfrm>
            <a:off x="7796784" y="3410712"/>
            <a:ext cx="1725168" cy="454152"/>
          </a:xfrm>
          <a:custGeom>
            <a:avLst/>
            <a:gdLst/>
            <a:ahLst/>
            <a:cxnLst/>
            <a:rect l="l" t="t" r="r" b="b"/>
            <a:pathLst>
              <a:path w="1437640" h="378460" extrusionOk="0">
                <a:moveTo>
                  <a:pt x="1374521" y="0"/>
                </a:moveTo>
                <a:lnTo>
                  <a:pt x="63118" y="0"/>
                </a:lnTo>
                <a:lnTo>
                  <a:pt x="38522" y="4951"/>
                </a:lnTo>
                <a:lnTo>
                  <a:pt x="18462" y="18462"/>
                </a:lnTo>
                <a:lnTo>
                  <a:pt x="4951" y="38522"/>
                </a:lnTo>
                <a:lnTo>
                  <a:pt x="0" y="63118"/>
                </a:lnTo>
                <a:lnTo>
                  <a:pt x="0" y="315340"/>
                </a:lnTo>
                <a:lnTo>
                  <a:pt x="4951" y="339937"/>
                </a:lnTo>
                <a:lnTo>
                  <a:pt x="18462" y="359997"/>
                </a:lnTo>
                <a:lnTo>
                  <a:pt x="38522" y="373508"/>
                </a:lnTo>
                <a:lnTo>
                  <a:pt x="63118" y="378459"/>
                </a:lnTo>
                <a:lnTo>
                  <a:pt x="1374521" y="378459"/>
                </a:lnTo>
                <a:lnTo>
                  <a:pt x="1399117" y="373508"/>
                </a:lnTo>
                <a:lnTo>
                  <a:pt x="1419177" y="359997"/>
                </a:lnTo>
                <a:lnTo>
                  <a:pt x="1432688" y="339937"/>
                </a:lnTo>
                <a:lnTo>
                  <a:pt x="1437639" y="315340"/>
                </a:lnTo>
                <a:lnTo>
                  <a:pt x="1437639" y="63118"/>
                </a:lnTo>
                <a:lnTo>
                  <a:pt x="1432688" y="38522"/>
                </a:lnTo>
                <a:lnTo>
                  <a:pt x="1419177" y="18462"/>
                </a:lnTo>
                <a:lnTo>
                  <a:pt x="1399117" y="4951"/>
                </a:lnTo>
                <a:lnTo>
                  <a:pt x="1374521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12"/>
          <p:cNvSpPr/>
          <p:nvPr/>
        </p:nvSpPr>
        <p:spPr>
          <a:xfrm>
            <a:off x="7796784" y="3410712"/>
            <a:ext cx="1725168" cy="454152"/>
          </a:xfrm>
          <a:custGeom>
            <a:avLst/>
            <a:gdLst/>
            <a:ahLst/>
            <a:cxnLst/>
            <a:rect l="l" t="t" r="r" b="b"/>
            <a:pathLst>
              <a:path w="1437640" h="378460" extrusionOk="0">
                <a:moveTo>
                  <a:pt x="0" y="63118"/>
                </a:moveTo>
                <a:lnTo>
                  <a:pt x="4951" y="38522"/>
                </a:lnTo>
                <a:lnTo>
                  <a:pt x="18462" y="18462"/>
                </a:lnTo>
                <a:lnTo>
                  <a:pt x="38522" y="4951"/>
                </a:lnTo>
                <a:lnTo>
                  <a:pt x="63118" y="0"/>
                </a:lnTo>
                <a:lnTo>
                  <a:pt x="1374521" y="0"/>
                </a:lnTo>
                <a:lnTo>
                  <a:pt x="1399117" y="4951"/>
                </a:lnTo>
                <a:lnTo>
                  <a:pt x="1419177" y="18462"/>
                </a:lnTo>
                <a:lnTo>
                  <a:pt x="1432688" y="38522"/>
                </a:lnTo>
                <a:lnTo>
                  <a:pt x="1437639" y="63118"/>
                </a:lnTo>
                <a:lnTo>
                  <a:pt x="1437639" y="315340"/>
                </a:lnTo>
                <a:lnTo>
                  <a:pt x="1432688" y="339937"/>
                </a:lnTo>
                <a:lnTo>
                  <a:pt x="1419177" y="359997"/>
                </a:lnTo>
                <a:lnTo>
                  <a:pt x="1399117" y="373508"/>
                </a:lnTo>
                <a:lnTo>
                  <a:pt x="1374521" y="378459"/>
                </a:lnTo>
                <a:lnTo>
                  <a:pt x="63118" y="378459"/>
                </a:lnTo>
                <a:lnTo>
                  <a:pt x="38522" y="373508"/>
                </a:lnTo>
                <a:lnTo>
                  <a:pt x="18462" y="359997"/>
                </a:lnTo>
                <a:lnTo>
                  <a:pt x="4951" y="339937"/>
                </a:lnTo>
                <a:lnTo>
                  <a:pt x="0" y="315340"/>
                </a:lnTo>
                <a:lnTo>
                  <a:pt x="0" y="63118"/>
                </a:lnTo>
                <a:close/>
              </a:path>
            </a:pathLst>
          </a:custGeom>
          <a:noFill/>
          <a:ln w="2540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12"/>
          <p:cNvSpPr txBox="1"/>
          <p:nvPr/>
        </p:nvSpPr>
        <p:spPr>
          <a:xfrm>
            <a:off x="8120635" y="3396385"/>
            <a:ext cx="1076706" cy="45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27254" marR="6096" indent="-112776">
              <a:lnSpc>
                <a:spcPct val="107700"/>
              </a:lnSpc>
            </a:pPr>
            <a:r>
              <a:rPr lang="en-US" sz="132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Inclusión Social  Participativa</a:t>
            </a:r>
            <a:endParaRPr sz="132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30" name="Google Shape;530;p12"/>
          <p:cNvSpPr/>
          <p:nvPr/>
        </p:nvSpPr>
        <p:spPr>
          <a:xfrm>
            <a:off x="7796784" y="2142744"/>
            <a:ext cx="1725168" cy="454152"/>
          </a:xfrm>
          <a:custGeom>
            <a:avLst/>
            <a:gdLst/>
            <a:ahLst/>
            <a:cxnLst/>
            <a:rect l="l" t="t" r="r" b="b"/>
            <a:pathLst>
              <a:path w="1437640" h="378460" extrusionOk="0">
                <a:moveTo>
                  <a:pt x="1374521" y="0"/>
                </a:moveTo>
                <a:lnTo>
                  <a:pt x="63118" y="0"/>
                </a:lnTo>
                <a:lnTo>
                  <a:pt x="38522" y="4951"/>
                </a:lnTo>
                <a:lnTo>
                  <a:pt x="18462" y="18462"/>
                </a:lnTo>
                <a:lnTo>
                  <a:pt x="4951" y="38522"/>
                </a:lnTo>
                <a:lnTo>
                  <a:pt x="0" y="63118"/>
                </a:lnTo>
                <a:lnTo>
                  <a:pt x="0" y="315340"/>
                </a:lnTo>
                <a:lnTo>
                  <a:pt x="4951" y="339937"/>
                </a:lnTo>
                <a:lnTo>
                  <a:pt x="18462" y="359997"/>
                </a:lnTo>
                <a:lnTo>
                  <a:pt x="38522" y="373508"/>
                </a:lnTo>
                <a:lnTo>
                  <a:pt x="63118" y="378459"/>
                </a:lnTo>
                <a:lnTo>
                  <a:pt x="1374521" y="378459"/>
                </a:lnTo>
                <a:lnTo>
                  <a:pt x="1399117" y="373508"/>
                </a:lnTo>
                <a:lnTo>
                  <a:pt x="1419177" y="359997"/>
                </a:lnTo>
                <a:lnTo>
                  <a:pt x="1432688" y="339937"/>
                </a:lnTo>
                <a:lnTo>
                  <a:pt x="1437639" y="315340"/>
                </a:lnTo>
                <a:lnTo>
                  <a:pt x="1437639" y="63118"/>
                </a:lnTo>
                <a:lnTo>
                  <a:pt x="1432688" y="38522"/>
                </a:lnTo>
                <a:lnTo>
                  <a:pt x="1419177" y="18462"/>
                </a:lnTo>
                <a:lnTo>
                  <a:pt x="1399117" y="4951"/>
                </a:lnTo>
                <a:lnTo>
                  <a:pt x="1374521" y="0"/>
                </a:lnTo>
                <a:close/>
              </a:path>
            </a:pathLst>
          </a:custGeom>
          <a:solidFill>
            <a:srgbClr val="7E7E7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12"/>
          <p:cNvSpPr/>
          <p:nvPr/>
        </p:nvSpPr>
        <p:spPr>
          <a:xfrm>
            <a:off x="7796784" y="2142744"/>
            <a:ext cx="1725168" cy="454152"/>
          </a:xfrm>
          <a:custGeom>
            <a:avLst/>
            <a:gdLst/>
            <a:ahLst/>
            <a:cxnLst/>
            <a:rect l="l" t="t" r="r" b="b"/>
            <a:pathLst>
              <a:path w="1437640" h="378460" extrusionOk="0">
                <a:moveTo>
                  <a:pt x="0" y="63118"/>
                </a:moveTo>
                <a:lnTo>
                  <a:pt x="4951" y="38522"/>
                </a:lnTo>
                <a:lnTo>
                  <a:pt x="18462" y="18462"/>
                </a:lnTo>
                <a:lnTo>
                  <a:pt x="38522" y="4951"/>
                </a:lnTo>
                <a:lnTo>
                  <a:pt x="63118" y="0"/>
                </a:lnTo>
                <a:lnTo>
                  <a:pt x="1374521" y="0"/>
                </a:lnTo>
                <a:lnTo>
                  <a:pt x="1399117" y="4951"/>
                </a:lnTo>
                <a:lnTo>
                  <a:pt x="1419177" y="18462"/>
                </a:lnTo>
                <a:lnTo>
                  <a:pt x="1432688" y="38522"/>
                </a:lnTo>
                <a:lnTo>
                  <a:pt x="1437639" y="63118"/>
                </a:lnTo>
                <a:lnTo>
                  <a:pt x="1437639" y="315340"/>
                </a:lnTo>
                <a:lnTo>
                  <a:pt x="1432688" y="339937"/>
                </a:lnTo>
                <a:lnTo>
                  <a:pt x="1419177" y="359997"/>
                </a:lnTo>
                <a:lnTo>
                  <a:pt x="1399117" y="373508"/>
                </a:lnTo>
                <a:lnTo>
                  <a:pt x="1374521" y="378459"/>
                </a:lnTo>
                <a:lnTo>
                  <a:pt x="63118" y="378459"/>
                </a:lnTo>
                <a:lnTo>
                  <a:pt x="38522" y="373508"/>
                </a:lnTo>
                <a:lnTo>
                  <a:pt x="18462" y="359997"/>
                </a:lnTo>
                <a:lnTo>
                  <a:pt x="4951" y="339937"/>
                </a:lnTo>
                <a:lnTo>
                  <a:pt x="0" y="315340"/>
                </a:lnTo>
                <a:lnTo>
                  <a:pt x="0" y="63118"/>
                </a:lnTo>
                <a:close/>
              </a:path>
            </a:pathLst>
          </a:custGeom>
          <a:noFill/>
          <a:ln w="25400" cap="flat" cmpd="sng">
            <a:solidFill>
              <a:srgbClr val="7E7E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12"/>
          <p:cNvSpPr txBox="1"/>
          <p:nvPr/>
        </p:nvSpPr>
        <p:spPr>
          <a:xfrm>
            <a:off x="7882891" y="2126284"/>
            <a:ext cx="1552194" cy="45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444246" marR="6096" indent="-429768">
              <a:lnSpc>
                <a:spcPct val="107600"/>
              </a:lnSpc>
            </a:pPr>
            <a:r>
              <a:rPr lang="en-US" sz="1320" b="1" dirty="0" err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Pacto</a:t>
            </a:r>
            <a:r>
              <a:rPr lang="en-US" sz="1320" b="1" dirty="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1320" b="1" dirty="0" err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por</a:t>
            </a:r>
            <a:r>
              <a:rPr lang="en-US" sz="1320" b="1" dirty="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 la Educación  </a:t>
            </a:r>
            <a:r>
              <a:rPr lang="en-US" sz="1320" b="1" dirty="0" err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en</a:t>
            </a:r>
            <a:r>
              <a:rPr lang="en-US" sz="1320" b="1" dirty="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1320" b="1" dirty="0" err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Yumbo</a:t>
            </a:r>
            <a:endParaRPr sz="132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33" name="Google Shape;533;p12"/>
          <p:cNvSpPr/>
          <p:nvPr/>
        </p:nvSpPr>
        <p:spPr>
          <a:xfrm>
            <a:off x="7805928" y="1676400"/>
            <a:ext cx="1865376" cy="292608"/>
          </a:xfrm>
          <a:custGeom>
            <a:avLst/>
            <a:gdLst/>
            <a:ahLst/>
            <a:cxnLst/>
            <a:rect l="l" t="t" r="r" b="b"/>
            <a:pathLst>
              <a:path w="1554479" h="243839" extrusionOk="0">
                <a:moveTo>
                  <a:pt x="1513839" y="0"/>
                </a:moveTo>
                <a:lnTo>
                  <a:pt x="40639" y="0"/>
                </a:lnTo>
                <a:lnTo>
                  <a:pt x="24806" y="3188"/>
                </a:lnTo>
                <a:lnTo>
                  <a:pt x="11890" y="11890"/>
                </a:lnTo>
                <a:lnTo>
                  <a:pt x="3188" y="24806"/>
                </a:lnTo>
                <a:lnTo>
                  <a:pt x="0" y="40639"/>
                </a:lnTo>
                <a:lnTo>
                  <a:pt x="0" y="203200"/>
                </a:lnTo>
                <a:lnTo>
                  <a:pt x="3188" y="219033"/>
                </a:lnTo>
                <a:lnTo>
                  <a:pt x="11890" y="231949"/>
                </a:lnTo>
                <a:lnTo>
                  <a:pt x="24806" y="240651"/>
                </a:lnTo>
                <a:lnTo>
                  <a:pt x="40639" y="243839"/>
                </a:lnTo>
                <a:lnTo>
                  <a:pt x="1513839" y="243839"/>
                </a:lnTo>
                <a:lnTo>
                  <a:pt x="1529673" y="240651"/>
                </a:lnTo>
                <a:lnTo>
                  <a:pt x="1542589" y="231949"/>
                </a:lnTo>
                <a:lnTo>
                  <a:pt x="1551291" y="219033"/>
                </a:lnTo>
                <a:lnTo>
                  <a:pt x="1554480" y="203200"/>
                </a:lnTo>
                <a:lnTo>
                  <a:pt x="1554480" y="40639"/>
                </a:lnTo>
                <a:lnTo>
                  <a:pt x="1551291" y="24806"/>
                </a:lnTo>
                <a:lnTo>
                  <a:pt x="1542589" y="11890"/>
                </a:lnTo>
                <a:lnTo>
                  <a:pt x="1529673" y="3188"/>
                </a:lnTo>
                <a:lnTo>
                  <a:pt x="1513839" y="0"/>
                </a:lnTo>
                <a:close/>
              </a:path>
            </a:pathLst>
          </a:custGeom>
          <a:solidFill>
            <a:srgbClr val="001F5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p12"/>
          <p:cNvSpPr/>
          <p:nvPr/>
        </p:nvSpPr>
        <p:spPr>
          <a:xfrm>
            <a:off x="7805928" y="1676400"/>
            <a:ext cx="1865376" cy="292608"/>
          </a:xfrm>
          <a:custGeom>
            <a:avLst/>
            <a:gdLst/>
            <a:ahLst/>
            <a:cxnLst/>
            <a:rect l="l" t="t" r="r" b="b"/>
            <a:pathLst>
              <a:path w="1554479" h="243839" extrusionOk="0">
                <a:moveTo>
                  <a:pt x="0" y="40639"/>
                </a:moveTo>
                <a:lnTo>
                  <a:pt x="3188" y="24806"/>
                </a:lnTo>
                <a:lnTo>
                  <a:pt x="11890" y="11890"/>
                </a:lnTo>
                <a:lnTo>
                  <a:pt x="24806" y="3188"/>
                </a:lnTo>
                <a:lnTo>
                  <a:pt x="40639" y="0"/>
                </a:lnTo>
                <a:lnTo>
                  <a:pt x="1513839" y="0"/>
                </a:lnTo>
                <a:lnTo>
                  <a:pt x="1529673" y="3188"/>
                </a:lnTo>
                <a:lnTo>
                  <a:pt x="1542589" y="11890"/>
                </a:lnTo>
                <a:lnTo>
                  <a:pt x="1551291" y="24806"/>
                </a:lnTo>
                <a:lnTo>
                  <a:pt x="1554480" y="40639"/>
                </a:lnTo>
                <a:lnTo>
                  <a:pt x="1554480" y="203200"/>
                </a:lnTo>
                <a:lnTo>
                  <a:pt x="1551291" y="219033"/>
                </a:lnTo>
                <a:lnTo>
                  <a:pt x="1542589" y="231949"/>
                </a:lnTo>
                <a:lnTo>
                  <a:pt x="1529673" y="240651"/>
                </a:lnTo>
                <a:lnTo>
                  <a:pt x="1513839" y="243839"/>
                </a:lnTo>
                <a:lnTo>
                  <a:pt x="40639" y="243839"/>
                </a:lnTo>
                <a:lnTo>
                  <a:pt x="24806" y="240651"/>
                </a:lnTo>
                <a:lnTo>
                  <a:pt x="11890" y="231949"/>
                </a:lnTo>
                <a:lnTo>
                  <a:pt x="3188" y="219033"/>
                </a:lnTo>
                <a:lnTo>
                  <a:pt x="0" y="203200"/>
                </a:lnTo>
                <a:lnTo>
                  <a:pt x="0" y="40639"/>
                </a:lnTo>
                <a:close/>
              </a:path>
            </a:pathLst>
          </a:custGeom>
          <a:noFill/>
          <a:ln w="25400" cap="flat" cmpd="sng">
            <a:solidFill>
              <a:srgbClr val="001F5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5" name="Google Shape;535;p12"/>
          <p:cNvSpPr txBox="1"/>
          <p:nvPr/>
        </p:nvSpPr>
        <p:spPr>
          <a:xfrm>
            <a:off x="7936991" y="1672591"/>
            <a:ext cx="1605534" cy="532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68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YUMBO EDUCADO</a:t>
            </a:r>
            <a:endParaRPr sz="168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36" name="Google Shape;536;p12"/>
          <p:cNvSpPr/>
          <p:nvPr/>
        </p:nvSpPr>
        <p:spPr>
          <a:xfrm>
            <a:off x="7796784" y="2791967"/>
            <a:ext cx="1725168" cy="457200"/>
          </a:xfrm>
          <a:custGeom>
            <a:avLst/>
            <a:gdLst/>
            <a:ahLst/>
            <a:cxnLst/>
            <a:rect l="l" t="t" r="r" b="b"/>
            <a:pathLst>
              <a:path w="1437640" h="381000" extrusionOk="0">
                <a:moveTo>
                  <a:pt x="1374139" y="0"/>
                </a:moveTo>
                <a:lnTo>
                  <a:pt x="63500" y="0"/>
                </a:lnTo>
                <a:lnTo>
                  <a:pt x="38790" y="4992"/>
                </a:lnTo>
                <a:lnTo>
                  <a:pt x="18605" y="18605"/>
                </a:lnTo>
                <a:lnTo>
                  <a:pt x="4992" y="38790"/>
                </a:lnTo>
                <a:lnTo>
                  <a:pt x="0" y="63500"/>
                </a:lnTo>
                <a:lnTo>
                  <a:pt x="0" y="317500"/>
                </a:lnTo>
                <a:lnTo>
                  <a:pt x="4992" y="342209"/>
                </a:lnTo>
                <a:lnTo>
                  <a:pt x="18605" y="362394"/>
                </a:lnTo>
                <a:lnTo>
                  <a:pt x="38790" y="376007"/>
                </a:lnTo>
                <a:lnTo>
                  <a:pt x="63500" y="381000"/>
                </a:lnTo>
                <a:lnTo>
                  <a:pt x="1374139" y="381000"/>
                </a:lnTo>
                <a:lnTo>
                  <a:pt x="1398849" y="376007"/>
                </a:lnTo>
                <a:lnTo>
                  <a:pt x="1419034" y="362394"/>
                </a:lnTo>
                <a:lnTo>
                  <a:pt x="1432647" y="342209"/>
                </a:lnTo>
                <a:lnTo>
                  <a:pt x="1437639" y="317500"/>
                </a:lnTo>
                <a:lnTo>
                  <a:pt x="1437639" y="63500"/>
                </a:lnTo>
                <a:lnTo>
                  <a:pt x="1432647" y="38790"/>
                </a:lnTo>
                <a:lnTo>
                  <a:pt x="1419034" y="18605"/>
                </a:lnTo>
                <a:lnTo>
                  <a:pt x="1398849" y="4992"/>
                </a:lnTo>
                <a:lnTo>
                  <a:pt x="1374139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Google Shape;537;p12"/>
          <p:cNvSpPr/>
          <p:nvPr/>
        </p:nvSpPr>
        <p:spPr>
          <a:xfrm>
            <a:off x="7796784" y="2791967"/>
            <a:ext cx="1725168" cy="457200"/>
          </a:xfrm>
          <a:custGeom>
            <a:avLst/>
            <a:gdLst/>
            <a:ahLst/>
            <a:cxnLst/>
            <a:rect l="l" t="t" r="r" b="b"/>
            <a:pathLst>
              <a:path w="1437640" h="381000" extrusionOk="0">
                <a:moveTo>
                  <a:pt x="0" y="63500"/>
                </a:moveTo>
                <a:lnTo>
                  <a:pt x="4992" y="38790"/>
                </a:lnTo>
                <a:lnTo>
                  <a:pt x="18605" y="18605"/>
                </a:lnTo>
                <a:lnTo>
                  <a:pt x="38790" y="4992"/>
                </a:lnTo>
                <a:lnTo>
                  <a:pt x="63500" y="0"/>
                </a:lnTo>
                <a:lnTo>
                  <a:pt x="1374139" y="0"/>
                </a:lnTo>
                <a:lnTo>
                  <a:pt x="1398849" y="4992"/>
                </a:lnTo>
                <a:lnTo>
                  <a:pt x="1419034" y="18605"/>
                </a:lnTo>
                <a:lnTo>
                  <a:pt x="1432647" y="38790"/>
                </a:lnTo>
                <a:lnTo>
                  <a:pt x="1437639" y="63500"/>
                </a:lnTo>
                <a:lnTo>
                  <a:pt x="1437639" y="317500"/>
                </a:lnTo>
                <a:lnTo>
                  <a:pt x="1432647" y="342209"/>
                </a:lnTo>
                <a:lnTo>
                  <a:pt x="1419034" y="362394"/>
                </a:lnTo>
                <a:lnTo>
                  <a:pt x="1398849" y="376007"/>
                </a:lnTo>
                <a:lnTo>
                  <a:pt x="1374139" y="381000"/>
                </a:lnTo>
                <a:lnTo>
                  <a:pt x="63500" y="381000"/>
                </a:lnTo>
                <a:lnTo>
                  <a:pt x="38790" y="376007"/>
                </a:lnTo>
                <a:lnTo>
                  <a:pt x="18605" y="362394"/>
                </a:lnTo>
                <a:lnTo>
                  <a:pt x="4992" y="342209"/>
                </a:lnTo>
                <a:lnTo>
                  <a:pt x="0" y="317500"/>
                </a:lnTo>
                <a:lnTo>
                  <a:pt x="0" y="63500"/>
                </a:lnTo>
                <a:close/>
              </a:path>
            </a:pathLst>
          </a:custGeom>
          <a:noFill/>
          <a:ln w="2540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12"/>
          <p:cNvSpPr txBox="1"/>
          <p:nvPr/>
        </p:nvSpPr>
        <p:spPr>
          <a:xfrm>
            <a:off x="7928611" y="2778557"/>
            <a:ext cx="1462278" cy="45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 marR="6096" indent="45720">
              <a:lnSpc>
                <a:spcPct val="107600"/>
              </a:lnSpc>
            </a:pPr>
            <a:r>
              <a:rPr lang="en-US" sz="132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Entornos Educados,  Seguros y Saludables</a:t>
            </a:r>
            <a:endParaRPr sz="132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39" name="Google Shape;539;p12"/>
          <p:cNvSpPr/>
          <p:nvPr/>
        </p:nvSpPr>
        <p:spPr>
          <a:xfrm>
            <a:off x="7796784" y="4047744"/>
            <a:ext cx="1725168" cy="454152"/>
          </a:xfrm>
          <a:custGeom>
            <a:avLst/>
            <a:gdLst/>
            <a:ahLst/>
            <a:cxnLst/>
            <a:rect l="l" t="t" r="r" b="b"/>
            <a:pathLst>
              <a:path w="1437640" h="378460" extrusionOk="0">
                <a:moveTo>
                  <a:pt x="1374521" y="0"/>
                </a:moveTo>
                <a:lnTo>
                  <a:pt x="63118" y="0"/>
                </a:lnTo>
                <a:lnTo>
                  <a:pt x="38522" y="4951"/>
                </a:lnTo>
                <a:lnTo>
                  <a:pt x="18462" y="18462"/>
                </a:lnTo>
                <a:lnTo>
                  <a:pt x="4951" y="38522"/>
                </a:lnTo>
                <a:lnTo>
                  <a:pt x="0" y="63118"/>
                </a:lnTo>
                <a:lnTo>
                  <a:pt x="0" y="315340"/>
                </a:lnTo>
                <a:lnTo>
                  <a:pt x="4951" y="339937"/>
                </a:lnTo>
                <a:lnTo>
                  <a:pt x="18462" y="359997"/>
                </a:lnTo>
                <a:lnTo>
                  <a:pt x="38522" y="373508"/>
                </a:lnTo>
                <a:lnTo>
                  <a:pt x="63118" y="378459"/>
                </a:lnTo>
                <a:lnTo>
                  <a:pt x="1374521" y="378459"/>
                </a:lnTo>
                <a:lnTo>
                  <a:pt x="1399117" y="373508"/>
                </a:lnTo>
                <a:lnTo>
                  <a:pt x="1419177" y="359997"/>
                </a:lnTo>
                <a:lnTo>
                  <a:pt x="1432688" y="339937"/>
                </a:lnTo>
                <a:lnTo>
                  <a:pt x="1437639" y="315340"/>
                </a:lnTo>
                <a:lnTo>
                  <a:pt x="1437639" y="63118"/>
                </a:lnTo>
                <a:lnTo>
                  <a:pt x="1432688" y="38522"/>
                </a:lnTo>
                <a:lnTo>
                  <a:pt x="1419177" y="18462"/>
                </a:lnTo>
                <a:lnTo>
                  <a:pt x="1399117" y="4951"/>
                </a:lnTo>
                <a:lnTo>
                  <a:pt x="1374521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p12"/>
          <p:cNvSpPr/>
          <p:nvPr/>
        </p:nvSpPr>
        <p:spPr>
          <a:xfrm>
            <a:off x="7796784" y="4047744"/>
            <a:ext cx="1725168" cy="454152"/>
          </a:xfrm>
          <a:custGeom>
            <a:avLst/>
            <a:gdLst/>
            <a:ahLst/>
            <a:cxnLst/>
            <a:rect l="l" t="t" r="r" b="b"/>
            <a:pathLst>
              <a:path w="1437640" h="378460" extrusionOk="0">
                <a:moveTo>
                  <a:pt x="0" y="63118"/>
                </a:moveTo>
                <a:lnTo>
                  <a:pt x="4951" y="38522"/>
                </a:lnTo>
                <a:lnTo>
                  <a:pt x="18462" y="18462"/>
                </a:lnTo>
                <a:lnTo>
                  <a:pt x="38522" y="4951"/>
                </a:lnTo>
                <a:lnTo>
                  <a:pt x="63118" y="0"/>
                </a:lnTo>
                <a:lnTo>
                  <a:pt x="1374521" y="0"/>
                </a:lnTo>
                <a:lnTo>
                  <a:pt x="1399117" y="4951"/>
                </a:lnTo>
                <a:lnTo>
                  <a:pt x="1419177" y="18462"/>
                </a:lnTo>
                <a:lnTo>
                  <a:pt x="1432688" y="38522"/>
                </a:lnTo>
                <a:lnTo>
                  <a:pt x="1437639" y="63118"/>
                </a:lnTo>
                <a:lnTo>
                  <a:pt x="1437639" y="315340"/>
                </a:lnTo>
                <a:lnTo>
                  <a:pt x="1432688" y="339937"/>
                </a:lnTo>
                <a:lnTo>
                  <a:pt x="1419177" y="359997"/>
                </a:lnTo>
                <a:lnTo>
                  <a:pt x="1399117" y="373508"/>
                </a:lnTo>
                <a:lnTo>
                  <a:pt x="1374521" y="378459"/>
                </a:lnTo>
                <a:lnTo>
                  <a:pt x="63118" y="378459"/>
                </a:lnTo>
                <a:lnTo>
                  <a:pt x="38522" y="373508"/>
                </a:lnTo>
                <a:lnTo>
                  <a:pt x="18462" y="359997"/>
                </a:lnTo>
                <a:lnTo>
                  <a:pt x="4951" y="339937"/>
                </a:lnTo>
                <a:lnTo>
                  <a:pt x="0" y="315340"/>
                </a:lnTo>
                <a:lnTo>
                  <a:pt x="0" y="63118"/>
                </a:lnTo>
                <a:close/>
              </a:path>
            </a:pathLst>
          </a:custGeom>
          <a:noFill/>
          <a:ln w="2540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Google Shape;541;p12"/>
          <p:cNvSpPr txBox="1"/>
          <p:nvPr/>
        </p:nvSpPr>
        <p:spPr>
          <a:xfrm>
            <a:off x="7858505" y="4055363"/>
            <a:ext cx="1604772" cy="608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 marR="6096" indent="167640">
              <a:lnSpc>
                <a:spcPct val="106700"/>
              </a:lnSpc>
            </a:pPr>
            <a:r>
              <a:rPr lang="en-US" sz="12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Yumbo Educado con  Estilos de Vida Saludables</a:t>
            </a:r>
            <a:endParaRPr sz="12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42" name="Google Shape;542;p12"/>
          <p:cNvSpPr/>
          <p:nvPr/>
        </p:nvSpPr>
        <p:spPr>
          <a:xfrm>
            <a:off x="7522465" y="1822703"/>
            <a:ext cx="282702" cy="1198626"/>
          </a:xfrm>
          <a:custGeom>
            <a:avLst/>
            <a:gdLst/>
            <a:ahLst/>
            <a:cxnLst/>
            <a:rect l="l" t="t" r="r" b="b"/>
            <a:pathLst>
              <a:path w="235585" h="998855" extrusionOk="0">
                <a:moveTo>
                  <a:pt x="235330" y="0"/>
                </a:moveTo>
                <a:lnTo>
                  <a:pt x="0" y="0"/>
                </a:lnTo>
                <a:lnTo>
                  <a:pt x="0" y="998600"/>
                </a:lnTo>
                <a:lnTo>
                  <a:pt x="228600" y="998600"/>
                </a:lnTo>
              </a:path>
            </a:pathLst>
          </a:custGeom>
          <a:noFill/>
          <a:ln w="9525" cap="flat" cmpd="sng">
            <a:solidFill>
              <a:srgbClr val="8EB4E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Google Shape;543;p12"/>
          <p:cNvSpPr/>
          <p:nvPr/>
        </p:nvSpPr>
        <p:spPr>
          <a:xfrm>
            <a:off x="7522465" y="1822703"/>
            <a:ext cx="282702" cy="3089910"/>
          </a:xfrm>
          <a:custGeom>
            <a:avLst/>
            <a:gdLst/>
            <a:ahLst/>
            <a:cxnLst/>
            <a:rect l="l" t="t" r="r" b="b"/>
            <a:pathLst>
              <a:path w="235585" h="2574925" extrusionOk="0">
                <a:moveTo>
                  <a:pt x="235330" y="0"/>
                </a:moveTo>
                <a:lnTo>
                  <a:pt x="0" y="0"/>
                </a:lnTo>
                <a:lnTo>
                  <a:pt x="0" y="2574416"/>
                </a:lnTo>
                <a:lnTo>
                  <a:pt x="228600" y="2574416"/>
                </a:lnTo>
              </a:path>
            </a:pathLst>
          </a:custGeom>
          <a:noFill/>
          <a:ln w="9525" cap="flat" cmpd="sng">
            <a:solidFill>
              <a:srgbClr val="8EB4E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p12"/>
          <p:cNvSpPr/>
          <p:nvPr/>
        </p:nvSpPr>
        <p:spPr>
          <a:xfrm>
            <a:off x="7522465" y="1822703"/>
            <a:ext cx="282702" cy="1816608"/>
          </a:xfrm>
          <a:custGeom>
            <a:avLst/>
            <a:gdLst/>
            <a:ahLst/>
            <a:cxnLst/>
            <a:rect l="l" t="t" r="r" b="b"/>
            <a:pathLst>
              <a:path w="235585" h="1513839" extrusionOk="0">
                <a:moveTo>
                  <a:pt x="235330" y="0"/>
                </a:moveTo>
                <a:lnTo>
                  <a:pt x="0" y="0"/>
                </a:lnTo>
                <a:lnTo>
                  <a:pt x="0" y="1513458"/>
                </a:lnTo>
                <a:lnTo>
                  <a:pt x="228600" y="1513458"/>
                </a:lnTo>
              </a:path>
            </a:pathLst>
          </a:custGeom>
          <a:noFill/>
          <a:ln w="9525" cap="flat" cmpd="sng">
            <a:solidFill>
              <a:srgbClr val="8EB4E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5" name="Google Shape;545;p12"/>
          <p:cNvSpPr/>
          <p:nvPr/>
        </p:nvSpPr>
        <p:spPr>
          <a:xfrm>
            <a:off x="7522465" y="1822703"/>
            <a:ext cx="282702" cy="2452877"/>
          </a:xfrm>
          <a:custGeom>
            <a:avLst/>
            <a:gdLst/>
            <a:ahLst/>
            <a:cxnLst/>
            <a:rect l="l" t="t" r="r" b="b"/>
            <a:pathLst>
              <a:path w="235585" h="2044064" extrusionOk="0">
                <a:moveTo>
                  <a:pt x="235330" y="0"/>
                </a:moveTo>
                <a:lnTo>
                  <a:pt x="0" y="0"/>
                </a:lnTo>
                <a:lnTo>
                  <a:pt x="0" y="2043937"/>
                </a:lnTo>
                <a:lnTo>
                  <a:pt x="228600" y="2043937"/>
                </a:lnTo>
              </a:path>
            </a:pathLst>
          </a:custGeom>
          <a:noFill/>
          <a:ln w="9525" cap="flat" cmpd="sng">
            <a:solidFill>
              <a:srgbClr val="8EB4E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p12"/>
          <p:cNvSpPr/>
          <p:nvPr/>
        </p:nvSpPr>
        <p:spPr>
          <a:xfrm>
            <a:off x="9076943" y="5410200"/>
            <a:ext cx="2157984" cy="396240"/>
          </a:xfrm>
          <a:custGeom>
            <a:avLst/>
            <a:gdLst/>
            <a:ahLst/>
            <a:cxnLst/>
            <a:rect l="l" t="t" r="r" b="b"/>
            <a:pathLst>
              <a:path w="1798320" h="330200" extrusionOk="0">
                <a:moveTo>
                  <a:pt x="1743328" y="0"/>
                </a:moveTo>
                <a:lnTo>
                  <a:pt x="54990" y="0"/>
                </a:lnTo>
                <a:lnTo>
                  <a:pt x="33593" y="4324"/>
                </a:lnTo>
                <a:lnTo>
                  <a:pt x="16113" y="16117"/>
                </a:lnTo>
                <a:lnTo>
                  <a:pt x="4323" y="33609"/>
                </a:lnTo>
                <a:lnTo>
                  <a:pt x="0" y="55029"/>
                </a:lnTo>
                <a:lnTo>
                  <a:pt x="0" y="275170"/>
                </a:lnTo>
                <a:lnTo>
                  <a:pt x="4323" y="296590"/>
                </a:lnTo>
                <a:lnTo>
                  <a:pt x="16113" y="314082"/>
                </a:lnTo>
                <a:lnTo>
                  <a:pt x="33593" y="325875"/>
                </a:lnTo>
                <a:lnTo>
                  <a:pt x="54990" y="330200"/>
                </a:lnTo>
                <a:lnTo>
                  <a:pt x="1743328" y="330200"/>
                </a:lnTo>
                <a:lnTo>
                  <a:pt x="1764726" y="325875"/>
                </a:lnTo>
                <a:lnTo>
                  <a:pt x="1782206" y="314082"/>
                </a:lnTo>
                <a:lnTo>
                  <a:pt x="1793996" y="296590"/>
                </a:lnTo>
                <a:lnTo>
                  <a:pt x="1798320" y="275170"/>
                </a:lnTo>
                <a:lnTo>
                  <a:pt x="1798320" y="55029"/>
                </a:lnTo>
                <a:lnTo>
                  <a:pt x="1793996" y="33609"/>
                </a:lnTo>
                <a:lnTo>
                  <a:pt x="1782206" y="16117"/>
                </a:lnTo>
                <a:lnTo>
                  <a:pt x="1764726" y="4324"/>
                </a:lnTo>
                <a:lnTo>
                  <a:pt x="1743328" y="0"/>
                </a:lnTo>
                <a:close/>
              </a:path>
            </a:pathLst>
          </a:custGeom>
          <a:solidFill>
            <a:srgbClr val="8EB4E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p12"/>
          <p:cNvSpPr/>
          <p:nvPr/>
        </p:nvSpPr>
        <p:spPr>
          <a:xfrm>
            <a:off x="9076943" y="5410200"/>
            <a:ext cx="2157984" cy="396240"/>
          </a:xfrm>
          <a:custGeom>
            <a:avLst/>
            <a:gdLst/>
            <a:ahLst/>
            <a:cxnLst/>
            <a:rect l="l" t="t" r="r" b="b"/>
            <a:pathLst>
              <a:path w="1798320" h="330200" extrusionOk="0">
                <a:moveTo>
                  <a:pt x="0" y="55029"/>
                </a:moveTo>
                <a:lnTo>
                  <a:pt x="4323" y="33609"/>
                </a:lnTo>
                <a:lnTo>
                  <a:pt x="16113" y="16117"/>
                </a:lnTo>
                <a:lnTo>
                  <a:pt x="33593" y="4324"/>
                </a:lnTo>
                <a:lnTo>
                  <a:pt x="54990" y="0"/>
                </a:lnTo>
                <a:lnTo>
                  <a:pt x="1743328" y="0"/>
                </a:lnTo>
                <a:lnTo>
                  <a:pt x="1764726" y="4324"/>
                </a:lnTo>
                <a:lnTo>
                  <a:pt x="1782206" y="16117"/>
                </a:lnTo>
                <a:lnTo>
                  <a:pt x="1793996" y="33609"/>
                </a:lnTo>
                <a:lnTo>
                  <a:pt x="1798320" y="55029"/>
                </a:lnTo>
                <a:lnTo>
                  <a:pt x="1798320" y="275170"/>
                </a:lnTo>
                <a:lnTo>
                  <a:pt x="1793996" y="296590"/>
                </a:lnTo>
                <a:lnTo>
                  <a:pt x="1782206" y="314082"/>
                </a:lnTo>
                <a:lnTo>
                  <a:pt x="1764726" y="325875"/>
                </a:lnTo>
                <a:lnTo>
                  <a:pt x="1743328" y="330200"/>
                </a:lnTo>
                <a:lnTo>
                  <a:pt x="54990" y="330200"/>
                </a:lnTo>
                <a:lnTo>
                  <a:pt x="33593" y="325875"/>
                </a:lnTo>
                <a:lnTo>
                  <a:pt x="16113" y="314082"/>
                </a:lnTo>
                <a:lnTo>
                  <a:pt x="4323" y="296590"/>
                </a:lnTo>
                <a:lnTo>
                  <a:pt x="0" y="275170"/>
                </a:lnTo>
                <a:lnTo>
                  <a:pt x="0" y="55029"/>
                </a:lnTo>
                <a:close/>
              </a:path>
            </a:pathLst>
          </a:custGeom>
          <a:noFill/>
          <a:ln w="25400" cap="flat" cmpd="sng">
            <a:solidFill>
              <a:srgbClr val="8EB4E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" name="Google Shape;548;p12"/>
          <p:cNvSpPr/>
          <p:nvPr/>
        </p:nvSpPr>
        <p:spPr>
          <a:xfrm>
            <a:off x="9442703" y="5977128"/>
            <a:ext cx="1996440" cy="466344"/>
          </a:xfrm>
          <a:custGeom>
            <a:avLst/>
            <a:gdLst/>
            <a:ahLst/>
            <a:cxnLst/>
            <a:rect l="l" t="t" r="r" b="b"/>
            <a:pathLst>
              <a:path w="1663700" h="388620" extrusionOk="0">
                <a:moveTo>
                  <a:pt x="1598929" y="0"/>
                </a:moveTo>
                <a:lnTo>
                  <a:pt x="64770" y="0"/>
                </a:lnTo>
                <a:lnTo>
                  <a:pt x="39540" y="5089"/>
                </a:lnTo>
                <a:lnTo>
                  <a:pt x="18954" y="18969"/>
                </a:lnTo>
                <a:lnTo>
                  <a:pt x="5083" y="39556"/>
                </a:lnTo>
                <a:lnTo>
                  <a:pt x="0" y="64770"/>
                </a:lnTo>
                <a:lnTo>
                  <a:pt x="0" y="323850"/>
                </a:lnTo>
                <a:lnTo>
                  <a:pt x="5083" y="349063"/>
                </a:lnTo>
                <a:lnTo>
                  <a:pt x="18954" y="369650"/>
                </a:lnTo>
                <a:lnTo>
                  <a:pt x="39540" y="383530"/>
                </a:lnTo>
                <a:lnTo>
                  <a:pt x="64770" y="388620"/>
                </a:lnTo>
                <a:lnTo>
                  <a:pt x="1598929" y="388620"/>
                </a:lnTo>
                <a:lnTo>
                  <a:pt x="1624159" y="383530"/>
                </a:lnTo>
                <a:lnTo>
                  <a:pt x="1644745" y="369650"/>
                </a:lnTo>
                <a:lnTo>
                  <a:pt x="1658616" y="349063"/>
                </a:lnTo>
                <a:lnTo>
                  <a:pt x="1663700" y="323850"/>
                </a:lnTo>
                <a:lnTo>
                  <a:pt x="1663700" y="64770"/>
                </a:lnTo>
                <a:lnTo>
                  <a:pt x="1658616" y="39556"/>
                </a:lnTo>
                <a:lnTo>
                  <a:pt x="1644745" y="18969"/>
                </a:lnTo>
                <a:lnTo>
                  <a:pt x="1624159" y="5089"/>
                </a:lnTo>
                <a:lnTo>
                  <a:pt x="1598929" y="0"/>
                </a:lnTo>
                <a:close/>
              </a:path>
            </a:pathLst>
          </a:custGeom>
          <a:solidFill>
            <a:srgbClr val="FBD4B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p12"/>
          <p:cNvSpPr/>
          <p:nvPr/>
        </p:nvSpPr>
        <p:spPr>
          <a:xfrm>
            <a:off x="9442703" y="5977128"/>
            <a:ext cx="1996440" cy="466344"/>
          </a:xfrm>
          <a:custGeom>
            <a:avLst/>
            <a:gdLst/>
            <a:ahLst/>
            <a:cxnLst/>
            <a:rect l="l" t="t" r="r" b="b"/>
            <a:pathLst>
              <a:path w="1663700" h="388620" extrusionOk="0">
                <a:moveTo>
                  <a:pt x="0" y="64770"/>
                </a:moveTo>
                <a:lnTo>
                  <a:pt x="5083" y="39556"/>
                </a:lnTo>
                <a:lnTo>
                  <a:pt x="18954" y="18969"/>
                </a:lnTo>
                <a:lnTo>
                  <a:pt x="39540" y="5089"/>
                </a:lnTo>
                <a:lnTo>
                  <a:pt x="64770" y="0"/>
                </a:lnTo>
                <a:lnTo>
                  <a:pt x="1598929" y="0"/>
                </a:lnTo>
                <a:lnTo>
                  <a:pt x="1624159" y="5089"/>
                </a:lnTo>
                <a:lnTo>
                  <a:pt x="1644745" y="18969"/>
                </a:lnTo>
                <a:lnTo>
                  <a:pt x="1658616" y="39556"/>
                </a:lnTo>
                <a:lnTo>
                  <a:pt x="1663700" y="64770"/>
                </a:lnTo>
                <a:lnTo>
                  <a:pt x="1663700" y="323850"/>
                </a:lnTo>
                <a:lnTo>
                  <a:pt x="1658616" y="349063"/>
                </a:lnTo>
                <a:lnTo>
                  <a:pt x="1644745" y="369650"/>
                </a:lnTo>
                <a:lnTo>
                  <a:pt x="1624159" y="383530"/>
                </a:lnTo>
                <a:lnTo>
                  <a:pt x="1598929" y="388620"/>
                </a:lnTo>
                <a:lnTo>
                  <a:pt x="64770" y="388620"/>
                </a:lnTo>
                <a:lnTo>
                  <a:pt x="39540" y="383530"/>
                </a:lnTo>
                <a:lnTo>
                  <a:pt x="18954" y="369650"/>
                </a:lnTo>
                <a:lnTo>
                  <a:pt x="5083" y="349063"/>
                </a:lnTo>
                <a:lnTo>
                  <a:pt x="0" y="323850"/>
                </a:lnTo>
                <a:lnTo>
                  <a:pt x="0" y="64770"/>
                </a:lnTo>
                <a:close/>
              </a:path>
            </a:pathLst>
          </a:custGeom>
          <a:noFill/>
          <a:ln w="25400" cap="flat" cmpd="sng">
            <a:solidFill>
              <a:srgbClr val="FBD4B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p12"/>
          <p:cNvSpPr/>
          <p:nvPr/>
        </p:nvSpPr>
        <p:spPr>
          <a:xfrm>
            <a:off x="8912351" y="5608321"/>
            <a:ext cx="531876" cy="601218"/>
          </a:xfrm>
          <a:custGeom>
            <a:avLst/>
            <a:gdLst/>
            <a:ahLst/>
            <a:cxnLst/>
            <a:rect l="l" t="t" r="r" b="b"/>
            <a:pathLst>
              <a:path w="443229" h="501014" extrusionOk="0">
                <a:moveTo>
                  <a:pt x="137160" y="0"/>
                </a:moveTo>
                <a:lnTo>
                  <a:pt x="0" y="0"/>
                </a:lnTo>
                <a:lnTo>
                  <a:pt x="0" y="500938"/>
                </a:lnTo>
                <a:lnTo>
                  <a:pt x="442849" y="500938"/>
                </a:lnTo>
              </a:path>
            </a:pathLst>
          </a:custGeom>
          <a:noFill/>
          <a:ln w="9525" cap="flat" cmpd="sng">
            <a:solidFill>
              <a:srgbClr val="8EB4E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p12"/>
          <p:cNvSpPr/>
          <p:nvPr/>
        </p:nvSpPr>
        <p:spPr>
          <a:xfrm>
            <a:off x="9671303" y="1822703"/>
            <a:ext cx="486156" cy="3587496"/>
          </a:xfrm>
          <a:custGeom>
            <a:avLst/>
            <a:gdLst/>
            <a:ahLst/>
            <a:cxnLst/>
            <a:rect l="l" t="t" r="r" b="b"/>
            <a:pathLst>
              <a:path w="405129" h="2989579" extrusionOk="0">
                <a:moveTo>
                  <a:pt x="404875" y="2989491"/>
                </a:moveTo>
                <a:lnTo>
                  <a:pt x="404875" y="0"/>
                </a:ln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8EB4E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Google Shape;552;p12"/>
          <p:cNvSpPr/>
          <p:nvPr/>
        </p:nvSpPr>
        <p:spPr>
          <a:xfrm>
            <a:off x="7522465" y="1822703"/>
            <a:ext cx="282702" cy="546354"/>
          </a:xfrm>
          <a:custGeom>
            <a:avLst/>
            <a:gdLst/>
            <a:ahLst/>
            <a:cxnLst/>
            <a:rect l="l" t="t" r="r" b="b"/>
            <a:pathLst>
              <a:path w="235585" h="455294" extrusionOk="0">
                <a:moveTo>
                  <a:pt x="235330" y="0"/>
                </a:moveTo>
                <a:lnTo>
                  <a:pt x="0" y="0"/>
                </a:lnTo>
                <a:lnTo>
                  <a:pt x="0" y="455294"/>
                </a:lnTo>
                <a:lnTo>
                  <a:pt x="228600" y="455294"/>
                </a:lnTo>
              </a:path>
            </a:pathLst>
          </a:custGeom>
          <a:noFill/>
          <a:ln w="9525" cap="flat" cmpd="sng">
            <a:solidFill>
              <a:srgbClr val="001F5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12"/>
          <p:cNvSpPr/>
          <p:nvPr/>
        </p:nvSpPr>
        <p:spPr>
          <a:xfrm>
            <a:off x="2078736" y="2337815"/>
            <a:ext cx="4794504" cy="423672"/>
          </a:xfrm>
          <a:custGeom>
            <a:avLst/>
            <a:gdLst/>
            <a:ahLst/>
            <a:cxnLst/>
            <a:rect l="l" t="t" r="r" b="b"/>
            <a:pathLst>
              <a:path w="3995420" h="353060" extrusionOk="0">
                <a:moveTo>
                  <a:pt x="3936619" y="0"/>
                </a:moveTo>
                <a:lnTo>
                  <a:pt x="58800" y="0"/>
                </a:lnTo>
                <a:lnTo>
                  <a:pt x="35918" y="4615"/>
                </a:lnTo>
                <a:lnTo>
                  <a:pt x="17227" y="17208"/>
                </a:lnTo>
                <a:lnTo>
                  <a:pt x="4622" y="35897"/>
                </a:lnTo>
                <a:lnTo>
                  <a:pt x="0" y="58800"/>
                </a:lnTo>
                <a:lnTo>
                  <a:pt x="0" y="294259"/>
                </a:lnTo>
                <a:lnTo>
                  <a:pt x="4622" y="317162"/>
                </a:lnTo>
                <a:lnTo>
                  <a:pt x="17227" y="335851"/>
                </a:lnTo>
                <a:lnTo>
                  <a:pt x="35918" y="348444"/>
                </a:lnTo>
                <a:lnTo>
                  <a:pt x="58800" y="353060"/>
                </a:lnTo>
                <a:lnTo>
                  <a:pt x="3936619" y="353060"/>
                </a:lnTo>
                <a:lnTo>
                  <a:pt x="3959522" y="348444"/>
                </a:lnTo>
                <a:lnTo>
                  <a:pt x="3978211" y="335851"/>
                </a:lnTo>
                <a:lnTo>
                  <a:pt x="3990804" y="317162"/>
                </a:lnTo>
                <a:lnTo>
                  <a:pt x="3995420" y="294259"/>
                </a:lnTo>
                <a:lnTo>
                  <a:pt x="3995420" y="58800"/>
                </a:lnTo>
                <a:lnTo>
                  <a:pt x="3990804" y="35897"/>
                </a:lnTo>
                <a:lnTo>
                  <a:pt x="3978211" y="17208"/>
                </a:lnTo>
                <a:lnTo>
                  <a:pt x="3959522" y="4615"/>
                </a:lnTo>
                <a:lnTo>
                  <a:pt x="3936619" y="0"/>
                </a:lnTo>
                <a:close/>
              </a:path>
            </a:pathLst>
          </a:custGeom>
          <a:solidFill>
            <a:srgbClr val="7E7E7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p12"/>
          <p:cNvSpPr txBox="1"/>
          <p:nvPr/>
        </p:nvSpPr>
        <p:spPr>
          <a:xfrm>
            <a:off x="2128724" y="1894624"/>
            <a:ext cx="4682490" cy="806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2670" rIns="0" bIns="0" anchor="t" anchorCtr="0">
            <a:spAutoFit/>
          </a:bodyPr>
          <a:lstStyle/>
          <a:p>
            <a:pPr marL="60960"/>
            <a:r>
              <a:rPr lang="en-US" sz="1680" b="1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YUMBO EDUCADO</a:t>
            </a:r>
            <a:endParaRPr sz="168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240">
              <a:spcBef>
                <a:spcPts val="978"/>
              </a:spcBef>
            </a:pPr>
            <a:r>
              <a:rPr lang="en-US" sz="192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Mayor Acceso y Permanencia Educativa</a:t>
            </a:r>
            <a:endParaRPr sz="192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12"/>
          <p:cNvSpPr/>
          <p:nvPr/>
        </p:nvSpPr>
        <p:spPr>
          <a:xfrm>
            <a:off x="3858767" y="3392424"/>
            <a:ext cx="777240" cy="216408"/>
          </a:xfrm>
          <a:custGeom>
            <a:avLst/>
            <a:gdLst/>
            <a:ahLst/>
            <a:cxnLst/>
            <a:rect l="l" t="t" r="r" b="b"/>
            <a:pathLst>
              <a:path w="647700" h="180339" extrusionOk="0">
                <a:moveTo>
                  <a:pt x="617601" y="0"/>
                </a:moveTo>
                <a:lnTo>
                  <a:pt x="30099" y="0"/>
                </a:lnTo>
                <a:lnTo>
                  <a:pt x="18377" y="2363"/>
                </a:lnTo>
                <a:lnTo>
                  <a:pt x="8810" y="8810"/>
                </a:lnTo>
                <a:lnTo>
                  <a:pt x="2363" y="18377"/>
                </a:lnTo>
                <a:lnTo>
                  <a:pt x="0" y="30099"/>
                </a:lnTo>
                <a:lnTo>
                  <a:pt x="0" y="150241"/>
                </a:lnTo>
                <a:lnTo>
                  <a:pt x="2363" y="161962"/>
                </a:lnTo>
                <a:lnTo>
                  <a:pt x="8810" y="171529"/>
                </a:lnTo>
                <a:lnTo>
                  <a:pt x="18377" y="177976"/>
                </a:lnTo>
                <a:lnTo>
                  <a:pt x="30099" y="180340"/>
                </a:lnTo>
                <a:lnTo>
                  <a:pt x="617601" y="180340"/>
                </a:lnTo>
                <a:lnTo>
                  <a:pt x="629322" y="177976"/>
                </a:lnTo>
                <a:lnTo>
                  <a:pt x="638889" y="171529"/>
                </a:lnTo>
                <a:lnTo>
                  <a:pt x="645336" y="161962"/>
                </a:lnTo>
                <a:lnTo>
                  <a:pt x="647700" y="150241"/>
                </a:lnTo>
                <a:lnTo>
                  <a:pt x="647700" y="30099"/>
                </a:lnTo>
                <a:lnTo>
                  <a:pt x="645336" y="18377"/>
                </a:lnTo>
                <a:lnTo>
                  <a:pt x="638889" y="8810"/>
                </a:lnTo>
                <a:lnTo>
                  <a:pt x="629322" y="2363"/>
                </a:lnTo>
                <a:lnTo>
                  <a:pt x="617601" y="0"/>
                </a:lnTo>
                <a:close/>
              </a:path>
            </a:pathLst>
          </a:custGeom>
          <a:solidFill>
            <a:srgbClr val="7E7E7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12"/>
          <p:cNvSpPr txBox="1"/>
          <p:nvPr/>
        </p:nvSpPr>
        <p:spPr>
          <a:xfrm>
            <a:off x="2174747" y="2897885"/>
            <a:ext cx="4317492" cy="49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359664" indent="-344424">
              <a:buClr>
                <a:srgbClr val="ED2B2E"/>
              </a:buClr>
              <a:buSzPts val="1300"/>
              <a:buFont typeface="Arial"/>
              <a:buChar char="•"/>
            </a:pPr>
            <a:r>
              <a:rPr lang="en-US" sz="1560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1	</a:t>
            </a:r>
            <a:r>
              <a:rPr lang="en-US" sz="1560" b="1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Modelo	Pedagógico	Flexible	</a:t>
            </a:r>
            <a:r>
              <a:rPr lang="en-US" sz="1560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para</a:t>
            </a:r>
            <a:endParaRPr sz="156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12"/>
          <p:cNvSpPr txBox="1"/>
          <p:nvPr/>
        </p:nvSpPr>
        <p:spPr>
          <a:xfrm>
            <a:off x="2174747" y="3135249"/>
            <a:ext cx="4323588" cy="825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358902">
              <a:lnSpc>
                <a:spcPct val="116153"/>
              </a:lnSpc>
            </a:pPr>
            <a:r>
              <a:rPr lang="en-US" sz="1560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población </a:t>
            </a:r>
            <a:r>
              <a:rPr lang="en-US" sz="1560" b="1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Extra-Edad </a:t>
            </a:r>
            <a:r>
              <a:rPr lang="en-US" sz="1560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y en Situación de</a:t>
            </a:r>
            <a:endParaRPr sz="156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8902">
              <a:lnSpc>
                <a:spcPct val="77619"/>
              </a:lnSpc>
            </a:pPr>
            <a:r>
              <a:rPr lang="en-US" sz="1560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Vulnerabilidad </a:t>
            </a:r>
            <a:r>
              <a:rPr lang="en-US" sz="2520" b="1" baseline="3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SEMY</a:t>
            </a:r>
            <a:endParaRPr sz="2520" baseline="30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9664" indent="-344424">
              <a:spcBef>
                <a:spcPts val="696"/>
              </a:spcBef>
              <a:buClr>
                <a:srgbClr val="ED2B2E"/>
              </a:buClr>
              <a:buSzPts val="1300"/>
              <a:buFont typeface="Arial"/>
              <a:buChar char="•"/>
            </a:pPr>
            <a:r>
              <a:rPr lang="en-US" sz="1560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Diseñar e Implementar un </a:t>
            </a:r>
            <a:r>
              <a:rPr lang="en-US" sz="1560" b="1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Programa de</a:t>
            </a:r>
            <a:endParaRPr sz="156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12"/>
          <p:cNvSpPr/>
          <p:nvPr/>
        </p:nvSpPr>
        <p:spPr>
          <a:xfrm>
            <a:off x="4648200" y="4197095"/>
            <a:ext cx="777240" cy="216408"/>
          </a:xfrm>
          <a:custGeom>
            <a:avLst/>
            <a:gdLst/>
            <a:ahLst/>
            <a:cxnLst/>
            <a:rect l="l" t="t" r="r" b="b"/>
            <a:pathLst>
              <a:path w="647700" h="180339" extrusionOk="0">
                <a:moveTo>
                  <a:pt x="617601" y="0"/>
                </a:moveTo>
                <a:lnTo>
                  <a:pt x="30099" y="0"/>
                </a:lnTo>
                <a:lnTo>
                  <a:pt x="18377" y="2363"/>
                </a:lnTo>
                <a:lnTo>
                  <a:pt x="8810" y="8810"/>
                </a:lnTo>
                <a:lnTo>
                  <a:pt x="2363" y="18377"/>
                </a:lnTo>
                <a:lnTo>
                  <a:pt x="0" y="30099"/>
                </a:lnTo>
                <a:lnTo>
                  <a:pt x="0" y="150241"/>
                </a:lnTo>
                <a:lnTo>
                  <a:pt x="2363" y="161962"/>
                </a:lnTo>
                <a:lnTo>
                  <a:pt x="8810" y="171529"/>
                </a:lnTo>
                <a:lnTo>
                  <a:pt x="18377" y="177976"/>
                </a:lnTo>
                <a:lnTo>
                  <a:pt x="30099" y="180340"/>
                </a:lnTo>
                <a:lnTo>
                  <a:pt x="617601" y="180340"/>
                </a:lnTo>
                <a:lnTo>
                  <a:pt x="629322" y="177976"/>
                </a:lnTo>
                <a:lnTo>
                  <a:pt x="638889" y="171529"/>
                </a:lnTo>
                <a:lnTo>
                  <a:pt x="645336" y="161962"/>
                </a:lnTo>
                <a:lnTo>
                  <a:pt x="647700" y="150241"/>
                </a:lnTo>
                <a:lnTo>
                  <a:pt x="647700" y="30099"/>
                </a:lnTo>
                <a:lnTo>
                  <a:pt x="645336" y="18377"/>
                </a:lnTo>
                <a:lnTo>
                  <a:pt x="638889" y="8810"/>
                </a:lnTo>
                <a:lnTo>
                  <a:pt x="629322" y="2363"/>
                </a:lnTo>
                <a:lnTo>
                  <a:pt x="617601" y="0"/>
                </a:lnTo>
                <a:close/>
              </a:path>
            </a:pathLst>
          </a:custGeom>
          <a:solidFill>
            <a:srgbClr val="7E7E7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p12"/>
          <p:cNvSpPr txBox="1"/>
          <p:nvPr/>
        </p:nvSpPr>
        <p:spPr>
          <a:xfrm>
            <a:off x="2519172" y="3940759"/>
            <a:ext cx="3973068" cy="773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>
              <a:lnSpc>
                <a:spcPct val="116153"/>
              </a:lnSpc>
            </a:pPr>
            <a:r>
              <a:rPr lang="en-US" sz="1560" b="1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Cierre	de	Brechas	Educativas	para</a:t>
            </a:r>
            <a:endParaRPr sz="156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240">
              <a:lnSpc>
                <a:spcPct val="77619"/>
              </a:lnSpc>
            </a:pPr>
            <a:r>
              <a:rPr lang="en-US" sz="1560" b="1">
                <a:solidFill>
                  <a:srgbClr val="689F2F"/>
                </a:solidFill>
                <a:latin typeface="Arial"/>
                <a:ea typeface="Arial"/>
                <a:cs typeface="Arial"/>
                <a:sym typeface="Arial"/>
              </a:rPr>
              <a:t>población Extra-Edad </a:t>
            </a:r>
            <a:r>
              <a:rPr lang="en-US" sz="2520" b="1" baseline="3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SEMY</a:t>
            </a:r>
            <a:endParaRPr sz="2520" baseline="30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12"/>
          <p:cNvSpPr txBox="1"/>
          <p:nvPr/>
        </p:nvSpPr>
        <p:spPr>
          <a:xfrm>
            <a:off x="9214103" y="5474244"/>
            <a:ext cx="1888998" cy="51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00" rIns="0" bIns="0" anchor="t" anchorCtr="0">
            <a:spAutoFit/>
          </a:bodyPr>
          <a:lstStyle/>
          <a:p>
            <a:pPr marL="15240"/>
            <a:r>
              <a:rPr lang="en-US" sz="168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YUMBO PRODUCTIVO</a:t>
            </a:r>
            <a:endParaRPr sz="168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61" name="Google Shape;561;p12"/>
          <p:cNvSpPr txBox="1"/>
          <p:nvPr/>
        </p:nvSpPr>
        <p:spPr>
          <a:xfrm>
            <a:off x="9526981" y="5994435"/>
            <a:ext cx="1837944" cy="423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60" rIns="0" bIns="0" anchor="t" anchorCtr="0">
            <a:spAutoFit/>
          </a:bodyPr>
          <a:lstStyle/>
          <a:p>
            <a:pPr marL="15240"/>
            <a:r>
              <a:rPr lang="en-US" sz="132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Creemos en un Yumbo Más</a:t>
            </a:r>
            <a:endParaRPr sz="132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81534">
              <a:spcBef>
                <a:spcPts val="120"/>
              </a:spcBef>
            </a:pPr>
            <a:r>
              <a:rPr lang="en-US" sz="132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Competitivo y Productivo</a:t>
            </a:r>
            <a:endParaRPr sz="132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8397924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13"/>
          <p:cNvSpPr/>
          <p:nvPr/>
        </p:nvSpPr>
        <p:spPr>
          <a:xfrm>
            <a:off x="609600" y="4870583"/>
            <a:ext cx="5104363" cy="198741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" name="Google Shape;567;p13"/>
          <p:cNvSpPr/>
          <p:nvPr/>
        </p:nvSpPr>
        <p:spPr>
          <a:xfrm>
            <a:off x="609600" y="0"/>
            <a:ext cx="573024" cy="1100328"/>
          </a:xfrm>
          <a:custGeom>
            <a:avLst/>
            <a:gdLst/>
            <a:ahLst/>
            <a:cxnLst/>
            <a:rect l="l" t="t" r="r" b="b"/>
            <a:pathLst>
              <a:path w="477520" h="916940" extrusionOk="0">
                <a:moveTo>
                  <a:pt x="0" y="916939"/>
                </a:moveTo>
                <a:lnTo>
                  <a:pt x="477518" y="916939"/>
                </a:lnTo>
                <a:lnTo>
                  <a:pt x="477518" y="0"/>
                </a:lnTo>
                <a:lnTo>
                  <a:pt x="0" y="0"/>
                </a:lnTo>
                <a:lnTo>
                  <a:pt x="0" y="916939"/>
                </a:lnTo>
                <a:close/>
              </a:path>
            </a:pathLst>
          </a:custGeom>
          <a:solidFill>
            <a:srgbClr val="ED2B2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p13"/>
          <p:cNvSpPr txBox="1">
            <a:spLocks noGrp="1"/>
          </p:cNvSpPr>
          <p:nvPr>
            <p:ph type="title"/>
          </p:nvPr>
        </p:nvSpPr>
        <p:spPr>
          <a:xfrm>
            <a:off x="1275588" y="120700"/>
            <a:ext cx="8557260" cy="847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6740" rIns="0" bIns="0" rtlCol="0" anchor="t" anchorCtr="0">
            <a:spAutoFit/>
          </a:bodyPr>
          <a:lstStyle/>
          <a:p>
            <a:pPr marL="15240">
              <a:lnSpc>
                <a:spcPct val="100000"/>
              </a:lnSpc>
              <a:spcBef>
                <a:spcPts val="0"/>
              </a:spcBef>
            </a:pPr>
            <a:r>
              <a:rPr lang="en-US" sz="2700" dirty="0">
                <a:solidFill>
                  <a:srgbClr val="001F5F"/>
                </a:solidFill>
              </a:rPr>
              <a:t>PLAN ESPECÍFICO TERRITORIAL DE ALTERNANCIA EDUCATIVA</a:t>
            </a:r>
            <a:endParaRPr sz="2700" dirty="0"/>
          </a:p>
          <a:p>
            <a:pPr marL="15240">
              <a:lnSpc>
                <a:spcPct val="100000"/>
              </a:lnSpc>
              <a:spcBef>
                <a:spcPts val="0"/>
              </a:spcBef>
            </a:pPr>
            <a:r>
              <a:rPr lang="en-US" sz="2700" dirty="0" err="1">
                <a:solidFill>
                  <a:srgbClr val="0583C1"/>
                </a:solidFill>
              </a:rPr>
              <a:t>Estructura</a:t>
            </a:r>
            <a:r>
              <a:rPr lang="en-US" sz="2700" dirty="0">
                <a:solidFill>
                  <a:srgbClr val="0583C1"/>
                </a:solidFill>
              </a:rPr>
              <a:t> y </a:t>
            </a:r>
            <a:r>
              <a:rPr lang="en-US" sz="2700" dirty="0" err="1">
                <a:solidFill>
                  <a:srgbClr val="0583C1"/>
                </a:solidFill>
              </a:rPr>
              <a:t>Oportunidades</a:t>
            </a:r>
            <a:r>
              <a:rPr lang="en-US" sz="2700" dirty="0">
                <a:solidFill>
                  <a:srgbClr val="0583C1"/>
                </a:solidFill>
              </a:rPr>
              <a:t> para Educación </a:t>
            </a:r>
            <a:r>
              <a:rPr lang="en-US" sz="2700" dirty="0" err="1">
                <a:solidFill>
                  <a:srgbClr val="0583C1"/>
                </a:solidFill>
              </a:rPr>
              <a:t>Terciaria</a:t>
            </a:r>
            <a:endParaRPr sz="2700" dirty="0"/>
          </a:p>
        </p:txBody>
      </p:sp>
      <p:sp>
        <p:nvSpPr>
          <p:cNvPr id="569" name="Google Shape;569;p13"/>
          <p:cNvSpPr/>
          <p:nvPr/>
        </p:nvSpPr>
        <p:spPr>
          <a:xfrm>
            <a:off x="4160520" y="1146047"/>
            <a:ext cx="3870960" cy="384048"/>
          </a:xfrm>
          <a:custGeom>
            <a:avLst/>
            <a:gdLst/>
            <a:ahLst/>
            <a:cxnLst/>
            <a:rect l="l" t="t" r="r" b="b"/>
            <a:pathLst>
              <a:path w="3225800" h="320040" extrusionOk="0">
                <a:moveTo>
                  <a:pt x="3172460" y="0"/>
                </a:moveTo>
                <a:lnTo>
                  <a:pt x="53339" y="0"/>
                </a:lnTo>
                <a:lnTo>
                  <a:pt x="32575" y="4191"/>
                </a:lnTo>
                <a:lnTo>
                  <a:pt x="15621" y="15621"/>
                </a:lnTo>
                <a:lnTo>
                  <a:pt x="4191" y="32575"/>
                </a:lnTo>
                <a:lnTo>
                  <a:pt x="0" y="53339"/>
                </a:lnTo>
                <a:lnTo>
                  <a:pt x="0" y="266700"/>
                </a:lnTo>
                <a:lnTo>
                  <a:pt x="4190" y="287464"/>
                </a:lnTo>
                <a:lnTo>
                  <a:pt x="15620" y="304419"/>
                </a:lnTo>
                <a:lnTo>
                  <a:pt x="32575" y="315849"/>
                </a:lnTo>
                <a:lnTo>
                  <a:pt x="53339" y="320039"/>
                </a:lnTo>
                <a:lnTo>
                  <a:pt x="3172460" y="320039"/>
                </a:lnTo>
                <a:lnTo>
                  <a:pt x="3193224" y="315849"/>
                </a:lnTo>
                <a:lnTo>
                  <a:pt x="3210179" y="304419"/>
                </a:lnTo>
                <a:lnTo>
                  <a:pt x="3221608" y="287464"/>
                </a:lnTo>
                <a:lnTo>
                  <a:pt x="3225800" y="266700"/>
                </a:lnTo>
                <a:lnTo>
                  <a:pt x="3225800" y="53339"/>
                </a:lnTo>
                <a:lnTo>
                  <a:pt x="3221608" y="32575"/>
                </a:lnTo>
                <a:lnTo>
                  <a:pt x="3210179" y="15621"/>
                </a:lnTo>
                <a:lnTo>
                  <a:pt x="3193224" y="4191"/>
                </a:lnTo>
                <a:lnTo>
                  <a:pt x="3172460" y="0"/>
                </a:lnTo>
                <a:close/>
              </a:path>
            </a:pathLst>
          </a:custGeom>
          <a:solidFill>
            <a:srgbClr val="84C64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p13"/>
          <p:cNvSpPr txBox="1"/>
          <p:nvPr/>
        </p:nvSpPr>
        <p:spPr>
          <a:xfrm>
            <a:off x="4515154" y="1189481"/>
            <a:ext cx="2971038" cy="7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201930"/>
            <a:r>
              <a:rPr lang="en-US" sz="168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Plan de Alternancia Yumbo</a:t>
            </a:r>
            <a:endParaRPr sz="168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6"/>
              </a:spcBef>
            </a:pP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5240"/>
            <a:r>
              <a:rPr lang="en-US" sz="1320" b="1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Caracterización Contexto Territorial</a:t>
            </a:r>
            <a:endParaRPr sz="132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13"/>
          <p:cNvSpPr/>
          <p:nvPr/>
        </p:nvSpPr>
        <p:spPr>
          <a:xfrm>
            <a:off x="990600" y="1990344"/>
            <a:ext cx="2718816" cy="548640"/>
          </a:xfrm>
          <a:custGeom>
            <a:avLst/>
            <a:gdLst/>
            <a:ahLst/>
            <a:cxnLst/>
            <a:rect l="l" t="t" r="r" b="b"/>
            <a:pathLst>
              <a:path w="2265680" h="457200" extrusionOk="0">
                <a:moveTo>
                  <a:pt x="2189480" y="0"/>
                </a:moveTo>
                <a:lnTo>
                  <a:pt x="76200" y="0"/>
                </a:lnTo>
                <a:lnTo>
                  <a:pt x="46537" y="5994"/>
                </a:lnTo>
                <a:lnTo>
                  <a:pt x="22317" y="22336"/>
                </a:lnTo>
                <a:lnTo>
                  <a:pt x="5987" y="46559"/>
                </a:lnTo>
                <a:lnTo>
                  <a:pt x="0" y="76200"/>
                </a:lnTo>
                <a:lnTo>
                  <a:pt x="0" y="381000"/>
                </a:lnTo>
                <a:lnTo>
                  <a:pt x="5987" y="410640"/>
                </a:lnTo>
                <a:lnTo>
                  <a:pt x="22317" y="434863"/>
                </a:lnTo>
                <a:lnTo>
                  <a:pt x="46537" y="451205"/>
                </a:lnTo>
                <a:lnTo>
                  <a:pt x="76200" y="457200"/>
                </a:lnTo>
                <a:lnTo>
                  <a:pt x="2189480" y="457200"/>
                </a:lnTo>
                <a:lnTo>
                  <a:pt x="2219120" y="451205"/>
                </a:lnTo>
                <a:lnTo>
                  <a:pt x="2243343" y="434863"/>
                </a:lnTo>
                <a:lnTo>
                  <a:pt x="2259685" y="410640"/>
                </a:lnTo>
                <a:lnTo>
                  <a:pt x="2265680" y="381000"/>
                </a:lnTo>
                <a:lnTo>
                  <a:pt x="2265680" y="76200"/>
                </a:lnTo>
                <a:lnTo>
                  <a:pt x="2259685" y="46559"/>
                </a:lnTo>
                <a:lnTo>
                  <a:pt x="2243343" y="22336"/>
                </a:lnTo>
                <a:lnTo>
                  <a:pt x="2219120" y="5994"/>
                </a:lnTo>
                <a:lnTo>
                  <a:pt x="2189480" y="0"/>
                </a:lnTo>
                <a:close/>
              </a:path>
            </a:pathLst>
          </a:custGeom>
          <a:solidFill>
            <a:srgbClr val="7E7E7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Google Shape;572;p13"/>
          <p:cNvSpPr/>
          <p:nvPr/>
        </p:nvSpPr>
        <p:spPr>
          <a:xfrm>
            <a:off x="990600" y="1990344"/>
            <a:ext cx="2718816" cy="548640"/>
          </a:xfrm>
          <a:custGeom>
            <a:avLst/>
            <a:gdLst/>
            <a:ahLst/>
            <a:cxnLst/>
            <a:rect l="l" t="t" r="r" b="b"/>
            <a:pathLst>
              <a:path w="2265680" h="457200" extrusionOk="0">
                <a:moveTo>
                  <a:pt x="0" y="76200"/>
                </a:moveTo>
                <a:lnTo>
                  <a:pt x="5987" y="46559"/>
                </a:lnTo>
                <a:lnTo>
                  <a:pt x="22317" y="22336"/>
                </a:lnTo>
                <a:lnTo>
                  <a:pt x="46537" y="5994"/>
                </a:lnTo>
                <a:lnTo>
                  <a:pt x="76200" y="0"/>
                </a:lnTo>
                <a:lnTo>
                  <a:pt x="2189480" y="0"/>
                </a:lnTo>
                <a:lnTo>
                  <a:pt x="2219120" y="5994"/>
                </a:lnTo>
                <a:lnTo>
                  <a:pt x="2243343" y="22336"/>
                </a:lnTo>
                <a:lnTo>
                  <a:pt x="2259685" y="46559"/>
                </a:lnTo>
                <a:lnTo>
                  <a:pt x="2265680" y="76200"/>
                </a:lnTo>
                <a:lnTo>
                  <a:pt x="2265680" y="381000"/>
                </a:lnTo>
                <a:lnTo>
                  <a:pt x="2259685" y="410640"/>
                </a:lnTo>
                <a:lnTo>
                  <a:pt x="2243343" y="434863"/>
                </a:lnTo>
                <a:lnTo>
                  <a:pt x="2219120" y="451205"/>
                </a:lnTo>
                <a:lnTo>
                  <a:pt x="2189480" y="457200"/>
                </a:lnTo>
                <a:lnTo>
                  <a:pt x="76200" y="457200"/>
                </a:lnTo>
                <a:lnTo>
                  <a:pt x="46537" y="451205"/>
                </a:lnTo>
                <a:lnTo>
                  <a:pt x="22317" y="434863"/>
                </a:lnTo>
                <a:lnTo>
                  <a:pt x="5987" y="410640"/>
                </a:lnTo>
                <a:lnTo>
                  <a:pt x="0" y="381000"/>
                </a:lnTo>
                <a:lnTo>
                  <a:pt x="0" y="76200"/>
                </a:lnTo>
                <a:close/>
              </a:path>
            </a:pathLst>
          </a:custGeom>
          <a:noFill/>
          <a:ln w="9525" cap="flat" cmpd="sng">
            <a:solidFill>
              <a:srgbClr val="7E7E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3" name="Google Shape;573;p13"/>
          <p:cNvSpPr txBox="1"/>
          <p:nvPr/>
        </p:nvSpPr>
        <p:spPr>
          <a:xfrm>
            <a:off x="1293876" y="2041398"/>
            <a:ext cx="2109216" cy="421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207264" marR="6096" indent="-192024"/>
            <a:r>
              <a:rPr lang="en-US" sz="132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Alistamiento y Planeación  Esquema Alternancia</a:t>
            </a:r>
            <a:endParaRPr sz="132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13"/>
          <p:cNvSpPr/>
          <p:nvPr/>
        </p:nvSpPr>
        <p:spPr>
          <a:xfrm>
            <a:off x="4608575" y="2264665"/>
            <a:ext cx="2718816" cy="545591"/>
          </a:xfrm>
          <a:custGeom>
            <a:avLst/>
            <a:gdLst/>
            <a:ahLst/>
            <a:cxnLst/>
            <a:rect l="l" t="t" r="r" b="b"/>
            <a:pathLst>
              <a:path w="2265679" h="454660" extrusionOk="0">
                <a:moveTo>
                  <a:pt x="2189861" y="0"/>
                </a:moveTo>
                <a:lnTo>
                  <a:pt x="75819" y="0"/>
                </a:lnTo>
                <a:lnTo>
                  <a:pt x="46291" y="5953"/>
                </a:lnTo>
                <a:lnTo>
                  <a:pt x="22193" y="22193"/>
                </a:lnTo>
                <a:lnTo>
                  <a:pt x="5953" y="46291"/>
                </a:lnTo>
                <a:lnTo>
                  <a:pt x="0" y="75818"/>
                </a:lnTo>
                <a:lnTo>
                  <a:pt x="0" y="378840"/>
                </a:lnTo>
                <a:lnTo>
                  <a:pt x="5953" y="408368"/>
                </a:lnTo>
                <a:lnTo>
                  <a:pt x="22193" y="432466"/>
                </a:lnTo>
                <a:lnTo>
                  <a:pt x="46291" y="448706"/>
                </a:lnTo>
                <a:lnTo>
                  <a:pt x="75819" y="454659"/>
                </a:lnTo>
                <a:lnTo>
                  <a:pt x="2189861" y="454659"/>
                </a:lnTo>
                <a:lnTo>
                  <a:pt x="2219388" y="448706"/>
                </a:lnTo>
                <a:lnTo>
                  <a:pt x="2243486" y="432466"/>
                </a:lnTo>
                <a:lnTo>
                  <a:pt x="2259726" y="408368"/>
                </a:lnTo>
                <a:lnTo>
                  <a:pt x="2265680" y="378840"/>
                </a:lnTo>
                <a:lnTo>
                  <a:pt x="2265680" y="75818"/>
                </a:lnTo>
                <a:lnTo>
                  <a:pt x="2259726" y="46291"/>
                </a:lnTo>
                <a:lnTo>
                  <a:pt x="2243486" y="22193"/>
                </a:lnTo>
                <a:lnTo>
                  <a:pt x="2219388" y="5953"/>
                </a:lnTo>
                <a:lnTo>
                  <a:pt x="2189861" y="0"/>
                </a:lnTo>
                <a:close/>
              </a:path>
            </a:pathLst>
          </a:custGeom>
          <a:solidFill>
            <a:srgbClr val="7E7E7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Google Shape;575;p13"/>
          <p:cNvSpPr/>
          <p:nvPr/>
        </p:nvSpPr>
        <p:spPr>
          <a:xfrm>
            <a:off x="4608575" y="2264665"/>
            <a:ext cx="2718816" cy="545591"/>
          </a:xfrm>
          <a:custGeom>
            <a:avLst/>
            <a:gdLst/>
            <a:ahLst/>
            <a:cxnLst/>
            <a:rect l="l" t="t" r="r" b="b"/>
            <a:pathLst>
              <a:path w="2265679" h="454660" extrusionOk="0">
                <a:moveTo>
                  <a:pt x="0" y="75818"/>
                </a:moveTo>
                <a:lnTo>
                  <a:pt x="5953" y="46291"/>
                </a:lnTo>
                <a:lnTo>
                  <a:pt x="22193" y="22193"/>
                </a:lnTo>
                <a:lnTo>
                  <a:pt x="46291" y="5953"/>
                </a:lnTo>
                <a:lnTo>
                  <a:pt x="75819" y="0"/>
                </a:lnTo>
                <a:lnTo>
                  <a:pt x="2189861" y="0"/>
                </a:lnTo>
                <a:lnTo>
                  <a:pt x="2219388" y="5953"/>
                </a:lnTo>
                <a:lnTo>
                  <a:pt x="2243486" y="22193"/>
                </a:lnTo>
                <a:lnTo>
                  <a:pt x="2259726" y="46291"/>
                </a:lnTo>
                <a:lnTo>
                  <a:pt x="2265680" y="75818"/>
                </a:lnTo>
                <a:lnTo>
                  <a:pt x="2265680" y="378840"/>
                </a:lnTo>
                <a:lnTo>
                  <a:pt x="2259726" y="408368"/>
                </a:lnTo>
                <a:lnTo>
                  <a:pt x="2243486" y="432466"/>
                </a:lnTo>
                <a:lnTo>
                  <a:pt x="2219388" y="448706"/>
                </a:lnTo>
                <a:lnTo>
                  <a:pt x="2189861" y="454659"/>
                </a:lnTo>
                <a:lnTo>
                  <a:pt x="75819" y="454659"/>
                </a:lnTo>
                <a:lnTo>
                  <a:pt x="46291" y="448706"/>
                </a:lnTo>
                <a:lnTo>
                  <a:pt x="22193" y="432466"/>
                </a:lnTo>
                <a:lnTo>
                  <a:pt x="5953" y="408368"/>
                </a:lnTo>
                <a:lnTo>
                  <a:pt x="0" y="378840"/>
                </a:lnTo>
                <a:lnTo>
                  <a:pt x="0" y="75818"/>
                </a:lnTo>
                <a:close/>
              </a:path>
            </a:pathLst>
          </a:custGeom>
          <a:noFill/>
          <a:ln w="9525" cap="flat" cmpd="sng">
            <a:solidFill>
              <a:srgbClr val="7E7E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6" name="Google Shape;576;p13"/>
          <p:cNvSpPr txBox="1"/>
          <p:nvPr/>
        </p:nvSpPr>
        <p:spPr>
          <a:xfrm>
            <a:off x="4756098" y="2314117"/>
            <a:ext cx="2422397" cy="421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algn="ctr"/>
            <a:r>
              <a:rPr lang="en-US" sz="132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Protocolos Bioseguridad para</a:t>
            </a:r>
            <a:endParaRPr sz="132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62" algn="ctr">
              <a:spcBef>
                <a:spcPts val="6"/>
              </a:spcBef>
            </a:pPr>
            <a:r>
              <a:rPr lang="en-US" sz="132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Prevención COVID19</a:t>
            </a:r>
            <a:endParaRPr sz="132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13"/>
          <p:cNvSpPr/>
          <p:nvPr/>
        </p:nvSpPr>
        <p:spPr>
          <a:xfrm>
            <a:off x="1124711" y="2639567"/>
            <a:ext cx="2907792" cy="518160"/>
          </a:xfrm>
          <a:custGeom>
            <a:avLst/>
            <a:gdLst/>
            <a:ahLst/>
            <a:cxnLst/>
            <a:rect l="l" t="t" r="r" b="b"/>
            <a:pathLst>
              <a:path w="2423160" h="431800" extrusionOk="0">
                <a:moveTo>
                  <a:pt x="2351151" y="0"/>
                </a:moveTo>
                <a:lnTo>
                  <a:pt x="71970" y="0"/>
                </a:lnTo>
                <a:lnTo>
                  <a:pt x="43955" y="5661"/>
                </a:lnTo>
                <a:lnTo>
                  <a:pt x="21078" y="21097"/>
                </a:lnTo>
                <a:lnTo>
                  <a:pt x="5655" y="43987"/>
                </a:lnTo>
                <a:lnTo>
                  <a:pt x="0" y="72009"/>
                </a:lnTo>
                <a:lnTo>
                  <a:pt x="0" y="359791"/>
                </a:lnTo>
                <a:lnTo>
                  <a:pt x="5655" y="387812"/>
                </a:lnTo>
                <a:lnTo>
                  <a:pt x="21078" y="410702"/>
                </a:lnTo>
                <a:lnTo>
                  <a:pt x="43955" y="426138"/>
                </a:lnTo>
                <a:lnTo>
                  <a:pt x="71970" y="431800"/>
                </a:lnTo>
                <a:lnTo>
                  <a:pt x="2351151" y="431800"/>
                </a:lnTo>
                <a:lnTo>
                  <a:pt x="2379172" y="426138"/>
                </a:lnTo>
                <a:lnTo>
                  <a:pt x="2402062" y="410702"/>
                </a:lnTo>
                <a:lnTo>
                  <a:pt x="2417498" y="387812"/>
                </a:lnTo>
                <a:lnTo>
                  <a:pt x="2423160" y="359791"/>
                </a:lnTo>
                <a:lnTo>
                  <a:pt x="2423160" y="72009"/>
                </a:lnTo>
                <a:lnTo>
                  <a:pt x="2417498" y="43987"/>
                </a:lnTo>
                <a:lnTo>
                  <a:pt x="2402062" y="21097"/>
                </a:lnTo>
                <a:lnTo>
                  <a:pt x="2379172" y="5661"/>
                </a:lnTo>
                <a:lnTo>
                  <a:pt x="2351151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Google Shape;578;p13"/>
          <p:cNvSpPr/>
          <p:nvPr/>
        </p:nvSpPr>
        <p:spPr>
          <a:xfrm>
            <a:off x="1124711" y="2639567"/>
            <a:ext cx="2907792" cy="518160"/>
          </a:xfrm>
          <a:custGeom>
            <a:avLst/>
            <a:gdLst/>
            <a:ahLst/>
            <a:cxnLst/>
            <a:rect l="l" t="t" r="r" b="b"/>
            <a:pathLst>
              <a:path w="2423160" h="431800" extrusionOk="0">
                <a:moveTo>
                  <a:pt x="0" y="72009"/>
                </a:moveTo>
                <a:lnTo>
                  <a:pt x="5655" y="43987"/>
                </a:lnTo>
                <a:lnTo>
                  <a:pt x="21078" y="21097"/>
                </a:lnTo>
                <a:lnTo>
                  <a:pt x="43955" y="5661"/>
                </a:lnTo>
                <a:lnTo>
                  <a:pt x="71970" y="0"/>
                </a:lnTo>
                <a:lnTo>
                  <a:pt x="2351151" y="0"/>
                </a:lnTo>
                <a:lnTo>
                  <a:pt x="2379172" y="5661"/>
                </a:lnTo>
                <a:lnTo>
                  <a:pt x="2402062" y="21097"/>
                </a:lnTo>
                <a:lnTo>
                  <a:pt x="2417498" y="43987"/>
                </a:lnTo>
                <a:lnTo>
                  <a:pt x="2423160" y="72009"/>
                </a:lnTo>
                <a:lnTo>
                  <a:pt x="2423160" y="359791"/>
                </a:lnTo>
                <a:lnTo>
                  <a:pt x="2417498" y="387812"/>
                </a:lnTo>
                <a:lnTo>
                  <a:pt x="2402062" y="410702"/>
                </a:lnTo>
                <a:lnTo>
                  <a:pt x="2379172" y="426138"/>
                </a:lnTo>
                <a:lnTo>
                  <a:pt x="2351151" y="431800"/>
                </a:lnTo>
                <a:lnTo>
                  <a:pt x="71970" y="431800"/>
                </a:lnTo>
                <a:lnTo>
                  <a:pt x="43955" y="426138"/>
                </a:lnTo>
                <a:lnTo>
                  <a:pt x="21078" y="410702"/>
                </a:lnTo>
                <a:lnTo>
                  <a:pt x="5655" y="387812"/>
                </a:lnTo>
                <a:lnTo>
                  <a:pt x="0" y="359791"/>
                </a:lnTo>
                <a:lnTo>
                  <a:pt x="0" y="72009"/>
                </a:lnTo>
                <a:close/>
              </a:path>
            </a:pathLst>
          </a:custGeom>
          <a:noFill/>
          <a:ln w="2540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Google Shape;579;p13"/>
          <p:cNvSpPr txBox="1"/>
          <p:nvPr/>
        </p:nvSpPr>
        <p:spPr>
          <a:xfrm>
            <a:off x="1274826" y="2606496"/>
            <a:ext cx="2599944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2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Asistencia Técnica y Pedagógica para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0574"/>
            <a:r>
              <a:rPr lang="en-US" sz="1200" b="1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uso y Apropiación de Herramientas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13"/>
          <p:cNvSpPr txBox="1"/>
          <p:nvPr/>
        </p:nvSpPr>
        <p:spPr>
          <a:xfrm>
            <a:off x="2241346" y="2972105"/>
            <a:ext cx="669798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200" b="1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Digitales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13"/>
          <p:cNvSpPr/>
          <p:nvPr/>
        </p:nvSpPr>
        <p:spPr>
          <a:xfrm>
            <a:off x="1124711" y="3258312"/>
            <a:ext cx="2907792" cy="649224"/>
          </a:xfrm>
          <a:custGeom>
            <a:avLst/>
            <a:gdLst/>
            <a:ahLst/>
            <a:cxnLst/>
            <a:rect l="l" t="t" r="r" b="b"/>
            <a:pathLst>
              <a:path w="2423160" h="541020" extrusionOk="0">
                <a:moveTo>
                  <a:pt x="2332990" y="0"/>
                </a:moveTo>
                <a:lnTo>
                  <a:pt x="90170" y="0"/>
                </a:lnTo>
                <a:lnTo>
                  <a:pt x="55072" y="7088"/>
                </a:lnTo>
                <a:lnTo>
                  <a:pt x="26411" y="26415"/>
                </a:lnTo>
                <a:lnTo>
                  <a:pt x="7086" y="55078"/>
                </a:lnTo>
                <a:lnTo>
                  <a:pt x="0" y="90169"/>
                </a:lnTo>
                <a:lnTo>
                  <a:pt x="0" y="450850"/>
                </a:lnTo>
                <a:lnTo>
                  <a:pt x="7086" y="485941"/>
                </a:lnTo>
                <a:lnTo>
                  <a:pt x="26411" y="514604"/>
                </a:lnTo>
                <a:lnTo>
                  <a:pt x="55072" y="533931"/>
                </a:lnTo>
                <a:lnTo>
                  <a:pt x="90170" y="541019"/>
                </a:lnTo>
                <a:lnTo>
                  <a:pt x="2332990" y="541019"/>
                </a:lnTo>
                <a:lnTo>
                  <a:pt x="2368081" y="533931"/>
                </a:lnTo>
                <a:lnTo>
                  <a:pt x="2396744" y="514604"/>
                </a:lnTo>
                <a:lnTo>
                  <a:pt x="2416071" y="485941"/>
                </a:lnTo>
                <a:lnTo>
                  <a:pt x="2423160" y="450850"/>
                </a:lnTo>
                <a:lnTo>
                  <a:pt x="2423160" y="90169"/>
                </a:lnTo>
                <a:lnTo>
                  <a:pt x="2416071" y="55078"/>
                </a:lnTo>
                <a:lnTo>
                  <a:pt x="2396744" y="26415"/>
                </a:lnTo>
                <a:lnTo>
                  <a:pt x="2368081" y="7088"/>
                </a:lnTo>
                <a:lnTo>
                  <a:pt x="2332990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Google Shape;582;p13"/>
          <p:cNvSpPr/>
          <p:nvPr/>
        </p:nvSpPr>
        <p:spPr>
          <a:xfrm>
            <a:off x="1124711" y="3258312"/>
            <a:ext cx="2907792" cy="649224"/>
          </a:xfrm>
          <a:custGeom>
            <a:avLst/>
            <a:gdLst/>
            <a:ahLst/>
            <a:cxnLst/>
            <a:rect l="l" t="t" r="r" b="b"/>
            <a:pathLst>
              <a:path w="2423160" h="541020" extrusionOk="0">
                <a:moveTo>
                  <a:pt x="0" y="90169"/>
                </a:moveTo>
                <a:lnTo>
                  <a:pt x="7086" y="55078"/>
                </a:lnTo>
                <a:lnTo>
                  <a:pt x="26411" y="26415"/>
                </a:lnTo>
                <a:lnTo>
                  <a:pt x="55072" y="7088"/>
                </a:lnTo>
                <a:lnTo>
                  <a:pt x="90170" y="0"/>
                </a:lnTo>
                <a:lnTo>
                  <a:pt x="2332990" y="0"/>
                </a:lnTo>
                <a:lnTo>
                  <a:pt x="2368081" y="7088"/>
                </a:lnTo>
                <a:lnTo>
                  <a:pt x="2396744" y="26415"/>
                </a:lnTo>
                <a:lnTo>
                  <a:pt x="2416071" y="55078"/>
                </a:lnTo>
                <a:lnTo>
                  <a:pt x="2423160" y="90169"/>
                </a:lnTo>
                <a:lnTo>
                  <a:pt x="2423160" y="450850"/>
                </a:lnTo>
                <a:lnTo>
                  <a:pt x="2416071" y="485941"/>
                </a:lnTo>
                <a:lnTo>
                  <a:pt x="2396744" y="514604"/>
                </a:lnTo>
                <a:lnTo>
                  <a:pt x="2368081" y="533931"/>
                </a:lnTo>
                <a:lnTo>
                  <a:pt x="2332990" y="541019"/>
                </a:lnTo>
                <a:lnTo>
                  <a:pt x="90170" y="541019"/>
                </a:lnTo>
                <a:lnTo>
                  <a:pt x="55072" y="533931"/>
                </a:lnTo>
                <a:lnTo>
                  <a:pt x="26411" y="514604"/>
                </a:lnTo>
                <a:lnTo>
                  <a:pt x="7086" y="485941"/>
                </a:lnTo>
                <a:lnTo>
                  <a:pt x="0" y="450850"/>
                </a:lnTo>
                <a:lnTo>
                  <a:pt x="0" y="90169"/>
                </a:lnTo>
                <a:close/>
              </a:path>
            </a:pathLst>
          </a:custGeom>
          <a:noFill/>
          <a:ln w="2537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3" name="Google Shape;583;p13"/>
          <p:cNvSpPr txBox="1"/>
          <p:nvPr/>
        </p:nvSpPr>
        <p:spPr>
          <a:xfrm>
            <a:off x="1144204" y="3292296"/>
            <a:ext cx="2868930" cy="56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94488" marR="90678" algn="ctr"/>
            <a:r>
              <a:rPr lang="en-US" sz="12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Estructuración </a:t>
            </a:r>
            <a:r>
              <a:rPr lang="en-US" sz="1200" b="1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modelos de enseñanza  multimodales: </a:t>
            </a:r>
            <a:r>
              <a:rPr lang="en-US" sz="12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Diagnostico, Planes de  aula adaptativos y/o flexibles.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13"/>
          <p:cNvSpPr/>
          <p:nvPr/>
        </p:nvSpPr>
        <p:spPr>
          <a:xfrm>
            <a:off x="1124711" y="4023360"/>
            <a:ext cx="2907792" cy="743712"/>
          </a:xfrm>
          <a:custGeom>
            <a:avLst/>
            <a:gdLst/>
            <a:ahLst/>
            <a:cxnLst/>
            <a:rect l="l" t="t" r="r" b="b"/>
            <a:pathLst>
              <a:path w="2423160" h="619760" extrusionOk="0">
                <a:moveTo>
                  <a:pt x="2319909" y="0"/>
                </a:moveTo>
                <a:lnTo>
                  <a:pt x="103289" y="0"/>
                </a:lnTo>
                <a:lnTo>
                  <a:pt x="63082" y="8114"/>
                </a:lnTo>
                <a:lnTo>
                  <a:pt x="30251" y="30241"/>
                </a:lnTo>
                <a:lnTo>
                  <a:pt x="8116" y="63061"/>
                </a:lnTo>
                <a:lnTo>
                  <a:pt x="0" y="103250"/>
                </a:lnTo>
                <a:lnTo>
                  <a:pt x="0" y="516508"/>
                </a:lnTo>
                <a:lnTo>
                  <a:pt x="8116" y="556698"/>
                </a:lnTo>
                <a:lnTo>
                  <a:pt x="30251" y="589518"/>
                </a:lnTo>
                <a:lnTo>
                  <a:pt x="63082" y="611645"/>
                </a:lnTo>
                <a:lnTo>
                  <a:pt x="103289" y="619760"/>
                </a:lnTo>
                <a:lnTo>
                  <a:pt x="2319909" y="619760"/>
                </a:lnTo>
                <a:lnTo>
                  <a:pt x="2360098" y="611645"/>
                </a:lnTo>
                <a:lnTo>
                  <a:pt x="2392918" y="589518"/>
                </a:lnTo>
                <a:lnTo>
                  <a:pt x="2415045" y="556698"/>
                </a:lnTo>
                <a:lnTo>
                  <a:pt x="2423160" y="516508"/>
                </a:lnTo>
                <a:lnTo>
                  <a:pt x="2423160" y="103250"/>
                </a:lnTo>
                <a:lnTo>
                  <a:pt x="2415045" y="63061"/>
                </a:lnTo>
                <a:lnTo>
                  <a:pt x="2392918" y="30241"/>
                </a:lnTo>
                <a:lnTo>
                  <a:pt x="2360098" y="8114"/>
                </a:lnTo>
                <a:lnTo>
                  <a:pt x="2319909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5" name="Google Shape;585;p13"/>
          <p:cNvSpPr/>
          <p:nvPr/>
        </p:nvSpPr>
        <p:spPr>
          <a:xfrm>
            <a:off x="1124711" y="4023360"/>
            <a:ext cx="2907792" cy="743712"/>
          </a:xfrm>
          <a:custGeom>
            <a:avLst/>
            <a:gdLst/>
            <a:ahLst/>
            <a:cxnLst/>
            <a:rect l="l" t="t" r="r" b="b"/>
            <a:pathLst>
              <a:path w="2423160" h="619760" extrusionOk="0">
                <a:moveTo>
                  <a:pt x="0" y="103250"/>
                </a:moveTo>
                <a:lnTo>
                  <a:pt x="8116" y="63061"/>
                </a:lnTo>
                <a:lnTo>
                  <a:pt x="30251" y="30241"/>
                </a:lnTo>
                <a:lnTo>
                  <a:pt x="63082" y="8114"/>
                </a:lnTo>
                <a:lnTo>
                  <a:pt x="103289" y="0"/>
                </a:lnTo>
                <a:lnTo>
                  <a:pt x="2319909" y="0"/>
                </a:lnTo>
                <a:lnTo>
                  <a:pt x="2360098" y="8114"/>
                </a:lnTo>
                <a:lnTo>
                  <a:pt x="2392918" y="30241"/>
                </a:lnTo>
                <a:lnTo>
                  <a:pt x="2415045" y="63061"/>
                </a:lnTo>
                <a:lnTo>
                  <a:pt x="2423160" y="103250"/>
                </a:lnTo>
                <a:lnTo>
                  <a:pt x="2423160" y="516508"/>
                </a:lnTo>
                <a:lnTo>
                  <a:pt x="2415045" y="556698"/>
                </a:lnTo>
                <a:lnTo>
                  <a:pt x="2392918" y="589518"/>
                </a:lnTo>
                <a:lnTo>
                  <a:pt x="2360098" y="611645"/>
                </a:lnTo>
                <a:lnTo>
                  <a:pt x="2319909" y="619760"/>
                </a:lnTo>
                <a:lnTo>
                  <a:pt x="103289" y="619760"/>
                </a:lnTo>
                <a:lnTo>
                  <a:pt x="63082" y="611645"/>
                </a:lnTo>
                <a:lnTo>
                  <a:pt x="30251" y="589518"/>
                </a:lnTo>
                <a:lnTo>
                  <a:pt x="8116" y="556698"/>
                </a:lnTo>
                <a:lnTo>
                  <a:pt x="0" y="516508"/>
                </a:lnTo>
                <a:lnTo>
                  <a:pt x="0" y="103250"/>
                </a:lnTo>
                <a:close/>
              </a:path>
            </a:pathLst>
          </a:custGeom>
          <a:noFill/>
          <a:ln w="2537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Google Shape;586;p13"/>
          <p:cNvSpPr txBox="1"/>
          <p:nvPr/>
        </p:nvSpPr>
        <p:spPr>
          <a:xfrm>
            <a:off x="1144822" y="4011930"/>
            <a:ext cx="2868168" cy="7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80010" marR="76200" indent="-762" algn="ctr"/>
            <a:r>
              <a:rPr lang="en-US" sz="1200" b="1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Construir alianza familia, escuela </a:t>
            </a:r>
            <a:r>
              <a:rPr lang="en-US" sz="12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y  comunidad educativa: superar temores,  promover hábitos de bienestar, acercar  y comprometer con cambio pedagógico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13"/>
          <p:cNvSpPr txBox="1"/>
          <p:nvPr/>
        </p:nvSpPr>
        <p:spPr>
          <a:xfrm>
            <a:off x="1678686" y="4844034"/>
            <a:ext cx="2272284" cy="56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222504" indent="-207264">
              <a:buClr>
                <a:srgbClr val="7E7E7E"/>
              </a:buClr>
              <a:buSzPts val="1000"/>
              <a:buFont typeface="Arial"/>
              <a:buChar char="•"/>
            </a:pPr>
            <a:r>
              <a:rPr lang="en-US" sz="12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Conectividad Aulas y Hogares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2504" indent="-207264">
              <a:buClr>
                <a:srgbClr val="7E7E7E"/>
              </a:buClr>
              <a:buSzPts val="1000"/>
              <a:buFont typeface="Arial"/>
              <a:buChar char="•"/>
            </a:pPr>
            <a:r>
              <a:rPr lang="en-US" sz="12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PAE en Casa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2504" indent="-207264">
              <a:buClr>
                <a:srgbClr val="7E7E7E"/>
              </a:buClr>
              <a:buSzPts val="1000"/>
              <a:buFont typeface="Arial"/>
              <a:buChar char="•"/>
            </a:pPr>
            <a:r>
              <a:rPr lang="en-US" sz="12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Transporte Escolar Seguro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13"/>
          <p:cNvSpPr/>
          <p:nvPr/>
        </p:nvSpPr>
        <p:spPr>
          <a:xfrm>
            <a:off x="2351533" y="1833372"/>
            <a:ext cx="2068830" cy="160020"/>
          </a:xfrm>
          <a:custGeom>
            <a:avLst/>
            <a:gdLst/>
            <a:ahLst/>
            <a:cxnLst/>
            <a:rect l="l" t="t" r="r" b="b"/>
            <a:pathLst>
              <a:path w="1724025" h="133350" extrusionOk="0">
                <a:moveTo>
                  <a:pt x="1724025" y="0"/>
                </a:moveTo>
                <a:lnTo>
                  <a:pt x="0" y="0"/>
                </a:lnTo>
                <a:lnTo>
                  <a:pt x="0" y="133350"/>
                </a:lnTo>
              </a:path>
            </a:pathLst>
          </a:custGeom>
          <a:noFill/>
          <a:ln w="12700" cap="flat" cmpd="sng">
            <a:solidFill>
              <a:srgbClr val="84C64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Google Shape;589;p13"/>
          <p:cNvSpPr/>
          <p:nvPr/>
        </p:nvSpPr>
        <p:spPr>
          <a:xfrm>
            <a:off x="4837175" y="3657600"/>
            <a:ext cx="2907792" cy="649224"/>
          </a:xfrm>
          <a:custGeom>
            <a:avLst/>
            <a:gdLst/>
            <a:ahLst/>
            <a:cxnLst/>
            <a:rect l="l" t="t" r="r" b="b"/>
            <a:pathLst>
              <a:path w="2423160" h="541020" extrusionOk="0">
                <a:moveTo>
                  <a:pt x="2332990" y="0"/>
                </a:moveTo>
                <a:lnTo>
                  <a:pt x="90170" y="0"/>
                </a:lnTo>
                <a:lnTo>
                  <a:pt x="55078" y="7088"/>
                </a:lnTo>
                <a:lnTo>
                  <a:pt x="26416" y="26415"/>
                </a:lnTo>
                <a:lnTo>
                  <a:pt x="7088" y="55078"/>
                </a:lnTo>
                <a:lnTo>
                  <a:pt x="0" y="90169"/>
                </a:lnTo>
                <a:lnTo>
                  <a:pt x="0" y="450850"/>
                </a:lnTo>
                <a:lnTo>
                  <a:pt x="7088" y="485941"/>
                </a:lnTo>
                <a:lnTo>
                  <a:pt x="26416" y="514604"/>
                </a:lnTo>
                <a:lnTo>
                  <a:pt x="55078" y="533931"/>
                </a:lnTo>
                <a:lnTo>
                  <a:pt x="90170" y="541019"/>
                </a:lnTo>
                <a:lnTo>
                  <a:pt x="2332990" y="541019"/>
                </a:lnTo>
                <a:lnTo>
                  <a:pt x="2368081" y="533931"/>
                </a:lnTo>
                <a:lnTo>
                  <a:pt x="2396743" y="514604"/>
                </a:lnTo>
                <a:lnTo>
                  <a:pt x="2416071" y="485941"/>
                </a:lnTo>
                <a:lnTo>
                  <a:pt x="2423160" y="450850"/>
                </a:lnTo>
                <a:lnTo>
                  <a:pt x="2423160" y="90169"/>
                </a:lnTo>
                <a:lnTo>
                  <a:pt x="2416071" y="55078"/>
                </a:lnTo>
                <a:lnTo>
                  <a:pt x="2396744" y="26415"/>
                </a:lnTo>
                <a:lnTo>
                  <a:pt x="2368081" y="7088"/>
                </a:lnTo>
                <a:lnTo>
                  <a:pt x="2332990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" name="Google Shape;590;p13"/>
          <p:cNvSpPr/>
          <p:nvPr/>
        </p:nvSpPr>
        <p:spPr>
          <a:xfrm>
            <a:off x="4837175" y="3657600"/>
            <a:ext cx="2907792" cy="649224"/>
          </a:xfrm>
          <a:custGeom>
            <a:avLst/>
            <a:gdLst/>
            <a:ahLst/>
            <a:cxnLst/>
            <a:rect l="l" t="t" r="r" b="b"/>
            <a:pathLst>
              <a:path w="2423160" h="541020" extrusionOk="0">
                <a:moveTo>
                  <a:pt x="0" y="90169"/>
                </a:moveTo>
                <a:lnTo>
                  <a:pt x="7088" y="55078"/>
                </a:lnTo>
                <a:lnTo>
                  <a:pt x="26416" y="26415"/>
                </a:lnTo>
                <a:lnTo>
                  <a:pt x="55078" y="7088"/>
                </a:lnTo>
                <a:lnTo>
                  <a:pt x="90170" y="0"/>
                </a:lnTo>
                <a:lnTo>
                  <a:pt x="2332990" y="0"/>
                </a:lnTo>
                <a:lnTo>
                  <a:pt x="2368081" y="7088"/>
                </a:lnTo>
                <a:lnTo>
                  <a:pt x="2396744" y="26415"/>
                </a:lnTo>
                <a:lnTo>
                  <a:pt x="2416071" y="55078"/>
                </a:lnTo>
                <a:lnTo>
                  <a:pt x="2423160" y="90169"/>
                </a:lnTo>
                <a:lnTo>
                  <a:pt x="2423160" y="450850"/>
                </a:lnTo>
                <a:lnTo>
                  <a:pt x="2416071" y="485941"/>
                </a:lnTo>
                <a:lnTo>
                  <a:pt x="2396743" y="514604"/>
                </a:lnTo>
                <a:lnTo>
                  <a:pt x="2368081" y="533931"/>
                </a:lnTo>
                <a:lnTo>
                  <a:pt x="2332990" y="541019"/>
                </a:lnTo>
                <a:lnTo>
                  <a:pt x="90170" y="541019"/>
                </a:lnTo>
                <a:lnTo>
                  <a:pt x="55078" y="533931"/>
                </a:lnTo>
                <a:lnTo>
                  <a:pt x="26416" y="514604"/>
                </a:lnTo>
                <a:lnTo>
                  <a:pt x="7088" y="485941"/>
                </a:lnTo>
                <a:lnTo>
                  <a:pt x="0" y="450850"/>
                </a:lnTo>
                <a:lnTo>
                  <a:pt x="0" y="90169"/>
                </a:lnTo>
                <a:close/>
              </a:path>
            </a:pathLst>
          </a:custGeom>
          <a:noFill/>
          <a:ln w="2537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p13"/>
          <p:cNvSpPr txBox="1"/>
          <p:nvPr/>
        </p:nvSpPr>
        <p:spPr>
          <a:xfrm>
            <a:off x="4856669" y="3691127"/>
            <a:ext cx="2868930" cy="56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309371" marR="306324" algn="ctr"/>
            <a:r>
              <a:rPr lang="en-US" sz="1200" b="1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Protocolos de desplazamiento,  ingreso y permanencia </a:t>
            </a:r>
            <a:r>
              <a:rPr lang="en-US" sz="12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en las  instituciones Educativas.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13"/>
          <p:cNvSpPr/>
          <p:nvPr/>
        </p:nvSpPr>
        <p:spPr>
          <a:xfrm>
            <a:off x="4837175" y="2907792"/>
            <a:ext cx="2907792" cy="649224"/>
          </a:xfrm>
          <a:custGeom>
            <a:avLst/>
            <a:gdLst/>
            <a:ahLst/>
            <a:cxnLst/>
            <a:rect l="l" t="t" r="r" b="b"/>
            <a:pathLst>
              <a:path w="2423160" h="541019" extrusionOk="0">
                <a:moveTo>
                  <a:pt x="2332990" y="0"/>
                </a:moveTo>
                <a:lnTo>
                  <a:pt x="90170" y="0"/>
                </a:lnTo>
                <a:lnTo>
                  <a:pt x="55078" y="7088"/>
                </a:lnTo>
                <a:lnTo>
                  <a:pt x="26415" y="26416"/>
                </a:lnTo>
                <a:lnTo>
                  <a:pt x="7088" y="55078"/>
                </a:lnTo>
                <a:lnTo>
                  <a:pt x="0" y="90169"/>
                </a:lnTo>
                <a:lnTo>
                  <a:pt x="0" y="450850"/>
                </a:lnTo>
                <a:lnTo>
                  <a:pt x="7088" y="485941"/>
                </a:lnTo>
                <a:lnTo>
                  <a:pt x="26416" y="514604"/>
                </a:lnTo>
                <a:lnTo>
                  <a:pt x="55078" y="533931"/>
                </a:lnTo>
                <a:lnTo>
                  <a:pt x="90170" y="541019"/>
                </a:lnTo>
                <a:lnTo>
                  <a:pt x="2332990" y="541019"/>
                </a:lnTo>
                <a:lnTo>
                  <a:pt x="2368081" y="533931"/>
                </a:lnTo>
                <a:lnTo>
                  <a:pt x="2396743" y="514604"/>
                </a:lnTo>
                <a:lnTo>
                  <a:pt x="2416071" y="485941"/>
                </a:lnTo>
                <a:lnTo>
                  <a:pt x="2423160" y="450850"/>
                </a:lnTo>
                <a:lnTo>
                  <a:pt x="2423160" y="90169"/>
                </a:lnTo>
                <a:lnTo>
                  <a:pt x="2416071" y="55078"/>
                </a:lnTo>
                <a:lnTo>
                  <a:pt x="2396744" y="26416"/>
                </a:lnTo>
                <a:lnTo>
                  <a:pt x="2368081" y="7088"/>
                </a:lnTo>
                <a:lnTo>
                  <a:pt x="2332990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p13"/>
          <p:cNvSpPr/>
          <p:nvPr/>
        </p:nvSpPr>
        <p:spPr>
          <a:xfrm>
            <a:off x="4837175" y="2907792"/>
            <a:ext cx="2907792" cy="649224"/>
          </a:xfrm>
          <a:custGeom>
            <a:avLst/>
            <a:gdLst/>
            <a:ahLst/>
            <a:cxnLst/>
            <a:rect l="l" t="t" r="r" b="b"/>
            <a:pathLst>
              <a:path w="2423160" h="541019" extrusionOk="0">
                <a:moveTo>
                  <a:pt x="0" y="90169"/>
                </a:moveTo>
                <a:lnTo>
                  <a:pt x="7088" y="55078"/>
                </a:lnTo>
                <a:lnTo>
                  <a:pt x="26416" y="26415"/>
                </a:lnTo>
                <a:lnTo>
                  <a:pt x="55078" y="7088"/>
                </a:lnTo>
                <a:lnTo>
                  <a:pt x="90170" y="0"/>
                </a:lnTo>
                <a:lnTo>
                  <a:pt x="2332990" y="0"/>
                </a:lnTo>
                <a:lnTo>
                  <a:pt x="2368081" y="7088"/>
                </a:lnTo>
                <a:lnTo>
                  <a:pt x="2396744" y="26416"/>
                </a:lnTo>
                <a:lnTo>
                  <a:pt x="2416071" y="55078"/>
                </a:lnTo>
                <a:lnTo>
                  <a:pt x="2423160" y="90169"/>
                </a:lnTo>
                <a:lnTo>
                  <a:pt x="2423160" y="450850"/>
                </a:lnTo>
                <a:lnTo>
                  <a:pt x="2416071" y="485941"/>
                </a:lnTo>
                <a:lnTo>
                  <a:pt x="2396743" y="514604"/>
                </a:lnTo>
                <a:lnTo>
                  <a:pt x="2368081" y="533931"/>
                </a:lnTo>
                <a:lnTo>
                  <a:pt x="2332990" y="541019"/>
                </a:lnTo>
                <a:lnTo>
                  <a:pt x="90170" y="541019"/>
                </a:lnTo>
                <a:lnTo>
                  <a:pt x="55078" y="533931"/>
                </a:lnTo>
                <a:lnTo>
                  <a:pt x="26416" y="514604"/>
                </a:lnTo>
                <a:lnTo>
                  <a:pt x="7088" y="485941"/>
                </a:lnTo>
                <a:lnTo>
                  <a:pt x="0" y="450850"/>
                </a:lnTo>
                <a:lnTo>
                  <a:pt x="0" y="90169"/>
                </a:lnTo>
                <a:close/>
              </a:path>
            </a:pathLst>
          </a:custGeom>
          <a:noFill/>
          <a:ln w="2537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" name="Google Shape;594;p13"/>
          <p:cNvSpPr txBox="1"/>
          <p:nvPr/>
        </p:nvSpPr>
        <p:spPr>
          <a:xfrm>
            <a:off x="4856669" y="2940634"/>
            <a:ext cx="2868930" cy="56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317754" marR="310134" indent="-1524" algn="ctr"/>
            <a:r>
              <a:rPr lang="en-US" sz="1200" b="1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Responsabilidades y buenas  practicas del personal </a:t>
            </a:r>
            <a:r>
              <a:rPr lang="en-US" sz="12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docente,  directivo y operativo de las IE.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13"/>
          <p:cNvSpPr/>
          <p:nvPr/>
        </p:nvSpPr>
        <p:spPr>
          <a:xfrm>
            <a:off x="5969508" y="1988820"/>
            <a:ext cx="0" cy="276605"/>
          </a:xfrm>
          <a:custGeom>
            <a:avLst/>
            <a:gdLst/>
            <a:ahLst/>
            <a:cxnLst/>
            <a:rect l="l" t="t" r="r" b="b"/>
            <a:pathLst>
              <a:path w="120000" h="230505" extrusionOk="0">
                <a:moveTo>
                  <a:pt x="0" y="0"/>
                </a:moveTo>
                <a:lnTo>
                  <a:pt x="0" y="230250"/>
                </a:lnTo>
              </a:path>
            </a:pathLst>
          </a:custGeom>
          <a:noFill/>
          <a:ln w="12700" cap="flat" cmpd="sng">
            <a:solidFill>
              <a:srgbClr val="84C64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Google Shape;596;p13"/>
          <p:cNvSpPr/>
          <p:nvPr/>
        </p:nvSpPr>
        <p:spPr>
          <a:xfrm>
            <a:off x="4416552" y="4434840"/>
            <a:ext cx="2907792" cy="649224"/>
          </a:xfrm>
          <a:custGeom>
            <a:avLst/>
            <a:gdLst/>
            <a:ahLst/>
            <a:cxnLst/>
            <a:rect l="l" t="t" r="r" b="b"/>
            <a:pathLst>
              <a:path w="2423160" h="541020" extrusionOk="0">
                <a:moveTo>
                  <a:pt x="2332990" y="0"/>
                </a:moveTo>
                <a:lnTo>
                  <a:pt x="90169" y="0"/>
                </a:lnTo>
                <a:lnTo>
                  <a:pt x="55078" y="7088"/>
                </a:lnTo>
                <a:lnTo>
                  <a:pt x="26415" y="26415"/>
                </a:lnTo>
                <a:lnTo>
                  <a:pt x="7088" y="55078"/>
                </a:lnTo>
                <a:lnTo>
                  <a:pt x="0" y="90169"/>
                </a:lnTo>
                <a:lnTo>
                  <a:pt x="0" y="450850"/>
                </a:lnTo>
                <a:lnTo>
                  <a:pt x="7088" y="485941"/>
                </a:lnTo>
                <a:lnTo>
                  <a:pt x="26415" y="514603"/>
                </a:lnTo>
                <a:lnTo>
                  <a:pt x="55078" y="533931"/>
                </a:lnTo>
                <a:lnTo>
                  <a:pt x="90169" y="541019"/>
                </a:lnTo>
                <a:lnTo>
                  <a:pt x="2332990" y="541019"/>
                </a:lnTo>
                <a:lnTo>
                  <a:pt x="2368081" y="533931"/>
                </a:lnTo>
                <a:lnTo>
                  <a:pt x="2396743" y="514603"/>
                </a:lnTo>
                <a:lnTo>
                  <a:pt x="2416071" y="485941"/>
                </a:lnTo>
                <a:lnTo>
                  <a:pt x="2423160" y="450850"/>
                </a:lnTo>
                <a:lnTo>
                  <a:pt x="2423160" y="90169"/>
                </a:lnTo>
                <a:lnTo>
                  <a:pt x="2416071" y="55078"/>
                </a:lnTo>
                <a:lnTo>
                  <a:pt x="2396743" y="26415"/>
                </a:lnTo>
                <a:lnTo>
                  <a:pt x="2368081" y="7088"/>
                </a:lnTo>
                <a:lnTo>
                  <a:pt x="2332990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7" name="Google Shape;597;p13"/>
          <p:cNvSpPr/>
          <p:nvPr/>
        </p:nvSpPr>
        <p:spPr>
          <a:xfrm>
            <a:off x="4416552" y="4434840"/>
            <a:ext cx="2907792" cy="649224"/>
          </a:xfrm>
          <a:custGeom>
            <a:avLst/>
            <a:gdLst/>
            <a:ahLst/>
            <a:cxnLst/>
            <a:rect l="l" t="t" r="r" b="b"/>
            <a:pathLst>
              <a:path w="2423160" h="541020" extrusionOk="0">
                <a:moveTo>
                  <a:pt x="0" y="90169"/>
                </a:moveTo>
                <a:lnTo>
                  <a:pt x="7088" y="55078"/>
                </a:lnTo>
                <a:lnTo>
                  <a:pt x="26415" y="26415"/>
                </a:lnTo>
                <a:lnTo>
                  <a:pt x="55078" y="7088"/>
                </a:lnTo>
                <a:lnTo>
                  <a:pt x="90169" y="0"/>
                </a:lnTo>
                <a:lnTo>
                  <a:pt x="2332990" y="0"/>
                </a:lnTo>
                <a:lnTo>
                  <a:pt x="2368081" y="7088"/>
                </a:lnTo>
                <a:lnTo>
                  <a:pt x="2396743" y="26415"/>
                </a:lnTo>
                <a:lnTo>
                  <a:pt x="2416071" y="55078"/>
                </a:lnTo>
                <a:lnTo>
                  <a:pt x="2423160" y="90169"/>
                </a:lnTo>
                <a:lnTo>
                  <a:pt x="2423160" y="450850"/>
                </a:lnTo>
                <a:lnTo>
                  <a:pt x="2416071" y="485941"/>
                </a:lnTo>
                <a:lnTo>
                  <a:pt x="2396743" y="514603"/>
                </a:lnTo>
                <a:lnTo>
                  <a:pt x="2368081" y="533931"/>
                </a:lnTo>
                <a:lnTo>
                  <a:pt x="2332990" y="541019"/>
                </a:lnTo>
                <a:lnTo>
                  <a:pt x="90169" y="541019"/>
                </a:lnTo>
                <a:lnTo>
                  <a:pt x="55078" y="533931"/>
                </a:lnTo>
                <a:lnTo>
                  <a:pt x="26415" y="514603"/>
                </a:lnTo>
                <a:lnTo>
                  <a:pt x="7088" y="485941"/>
                </a:lnTo>
                <a:lnTo>
                  <a:pt x="0" y="450850"/>
                </a:lnTo>
                <a:lnTo>
                  <a:pt x="0" y="90169"/>
                </a:lnTo>
                <a:close/>
              </a:path>
            </a:pathLst>
          </a:custGeom>
          <a:noFill/>
          <a:ln w="2537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Google Shape;598;p13"/>
          <p:cNvSpPr txBox="1"/>
          <p:nvPr/>
        </p:nvSpPr>
        <p:spPr>
          <a:xfrm>
            <a:off x="4436045" y="4467909"/>
            <a:ext cx="2868930" cy="56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67817" marR="63246" indent="64007"/>
            <a:r>
              <a:rPr lang="en-US" sz="1200" b="1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Comunicación y movilización social  hacia la prevención y el autocuidado:  </a:t>
            </a:r>
            <a:r>
              <a:rPr lang="en-US" sz="12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señalización, campañas, sensibilización.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13"/>
          <p:cNvSpPr/>
          <p:nvPr/>
        </p:nvSpPr>
        <p:spPr>
          <a:xfrm>
            <a:off x="716281" y="2264665"/>
            <a:ext cx="406146" cy="633222"/>
          </a:xfrm>
          <a:custGeom>
            <a:avLst/>
            <a:gdLst/>
            <a:ahLst/>
            <a:cxnLst/>
            <a:rect l="l" t="t" r="r" b="b"/>
            <a:pathLst>
              <a:path w="338455" h="527685" extrusionOk="0">
                <a:moveTo>
                  <a:pt x="228600" y="0"/>
                </a:moveTo>
                <a:lnTo>
                  <a:pt x="0" y="0"/>
                </a:lnTo>
                <a:lnTo>
                  <a:pt x="0" y="527430"/>
                </a:lnTo>
                <a:lnTo>
                  <a:pt x="338023" y="527430"/>
                </a:lnTo>
              </a:path>
            </a:pathLst>
          </a:custGeom>
          <a:noFill/>
          <a:ln w="9525" cap="flat" cmpd="sng">
            <a:solidFill>
              <a:srgbClr val="58585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0" name="Google Shape;600;p13"/>
          <p:cNvSpPr/>
          <p:nvPr/>
        </p:nvSpPr>
        <p:spPr>
          <a:xfrm>
            <a:off x="716281" y="2264665"/>
            <a:ext cx="406146" cy="1319022"/>
          </a:xfrm>
          <a:custGeom>
            <a:avLst/>
            <a:gdLst/>
            <a:ahLst/>
            <a:cxnLst/>
            <a:rect l="l" t="t" r="r" b="b"/>
            <a:pathLst>
              <a:path w="338455" h="1099185" extrusionOk="0">
                <a:moveTo>
                  <a:pt x="228600" y="0"/>
                </a:moveTo>
                <a:lnTo>
                  <a:pt x="0" y="0"/>
                </a:lnTo>
                <a:lnTo>
                  <a:pt x="0" y="1098677"/>
                </a:lnTo>
                <a:lnTo>
                  <a:pt x="338023" y="1098677"/>
                </a:lnTo>
              </a:path>
            </a:pathLst>
          </a:custGeom>
          <a:noFill/>
          <a:ln w="9525" cap="flat" cmpd="sng">
            <a:solidFill>
              <a:srgbClr val="58585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p13"/>
          <p:cNvSpPr/>
          <p:nvPr/>
        </p:nvSpPr>
        <p:spPr>
          <a:xfrm>
            <a:off x="716281" y="2264665"/>
            <a:ext cx="406146" cy="2129790"/>
          </a:xfrm>
          <a:custGeom>
            <a:avLst/>
            <a:gdLst/>
            <a:ahLst/>
            <a:cxnLst/>
            <a:rect l="l" t="t" r="r" b="b"/>
            <a:pathLst>
              <a:path w="338455" h="1774825" extrusionOk="0">
                <a:moveTo>
                  <a:pt x="228600" y="0"/>
                </a:moveTo>
                <a:lnTo>
                  <a:pt x="0" y="0"/>
                </a:lnTo>
                <a:lnTo>
                  <a:pt x="0" y="1774570"/>
                </a:lnTo>
                <a:lnTo>
                  <a:pt x="338023" y="1774570"/>
                </a:lnTo>
              </a:path>
            </a:pathLst>
          </a:custGeom>
          <a:noFill/>
          <a:ln w="9525" cap="flat" cmpd="sng">
            <a:solidFill>
              <a:srgbClr val="58585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p13"/>
          <p:cNvSpPr/>
          <p:nvPr/>
        </p:nvSpPr>
        <p:spPr>
          <a:xfrm>
            <a:off x="3709415" y="2264665"/>
            <a:ext cx="2160270" cy="3092958"/>
          </a:xfrm>
          <a:custGeom>
            <a:avLst/>
            <a:gdLst/>
            <a:ahLst/>
            <a:cxnLst/>
            <a:rect l="l" t="t" r="r" b="b"/>
            <a:pathLst>
              <a:path w="1800225" h="2577465" extrusionOk="0">
                <a:moveTo>
                  <a:pt x="0" y="0"/>
                </a:moveTo>
                <a:lnTo>
                  <a:pt x="355092" y="0"/>
                </a:lnTo>
                <a:lnTo>
                  <a:pt x="355092" y="2577299"/>
                </a:lnTo>
                <a:lnTo>
                  <a:pt x="1799717" y="2577299"/>
                </a:lnTo>
                <a:lnTo>
                  <a:pt x="1799717" y="2348738"/>
                </a:lnTo>
              </a:path>
            </a:pathLst>
          </a:custGeom>
          <a:noFill/>
          <a:ln w="9525" cap="flat" cmpd="sng">
            <a:solidFill>
              <a:srgbClr val="58585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p13"/>
          <p:cNvSpPr/>
          <p:nvPr/>
        </p:nvSpPr>
        <p:spPr>
          <a:xfrm>
            <a:off x="4334255" y="2538985"/>
            <a:ext cx="275844" cy="2220467"/>
          </a:xfrm>
          <a:custGeom>
            <a:avLst/>
            <a:gdLst/>
            <a:ahLst/>
            <a:cxnLst/>
            <a:rect l="l" t="t" r="r" b="b"/>
            <a:pathLst>
              <a:path w="229870" h="1850389" extrusionOk="0">
                <a:moveTo>
                  <a:pt x="229869" y="0"/>
                </a:moveTo>
                <a:lnTo>
                  <a:pt x="0" y="0"/>
                </a:lnTo>
                <a:lnTo>
                  <a:pt x="0" y="1850389"/>
                </a:lnTo>
                <a:lnTo>
                  <a:pt x="68580" y="1850389"/>
                </a:lnTo>
              </a:path>
            </a:pathLst>
          </a:custGeom>
          <a:noFill/>
          <a:ln w="9525" cap="flat" cmpd="sng">
            <a:solidFill>
              <a:srgbClr val="58585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13"/>
          <p:cNvSpPr/>
          <p:nvPr/>
        </p:nvSpPr>
        <p:spPr>
          <a:xfrm>
            <a:off x="4334255" y="2538985"/>
            <a:ext cx="501396" cy="694182"/>
          </a:xfrm>
          <a:custGeom>
            <a:avLst/>
            <a:gdLst/>
            <a:ahLst/>
            <a:cxnLst/>
            <a:rect l="l" t="t" r="r" b="b"/>
            <a:pathLst>
              <a:path w="417829" h="578485" extrusionOk="0">
                <a:moveTo>
                  <a:pt x="228599" y="0"/>
                </a:moveTo>
                <a:lnTo>
                  <a:pt x="0" y="0"/>
                </a:lnTo>
                <a:lnTo>
                  <a:pt x="0" y="578484"/>
                </a:lnTo>
                <a:lnTo>
                  <a:pt x="417830" y="578484"/>
                </a:lnTo>
              </a:path>
            </a:pathLst>
          </a:custGeom>
          <a:noFill/>
          <a:ln w="9525" cap="flat" cmpd="sng">
            <a:solidFill>
              <a:srgbClr val="58585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Google Shape;605;p13"/>
          <p:cNvSpPr/>
          <p:nvPr/>
        </p:nvSpPr>
        <p:spPr>
          <a:xfrm>
            <a:off x="4334255" y="2538985"/>
            <a:ext cx="501396" cy="1443990"/>
          </a:xfrm>
          <a:custGeom>
            <a:avLst/>
            <a:gdLst/>
            <a:ahLst/>
            <a:cxnLst/>
            <a:rect l="l" t="t" r="r" b="b"/>
            <a:pathLst>
              <a:path w="417829" h="1203325" extrusionOk="0">
                <a:moveTo>
                  <a:pt x="228599" y="0"/>
                </a:moveTo>
                <a:lnTo>
                  <a:pt x="0" y="0"/>
                </a:lnTo>
                <a:lnTo>
                  <a:pt x="0" y="1203324"/>
                </a:lnTo>
                <a:lnTo>
                  <a:pt x="417830" y="1203324"/>
                </a:lnTo>
              </a:path>
            </a:pathLst>
          </a:custGeom>
          <a:noFill/>
          <a:ln w="9525" cap="flat" cmpd="sng">
            <a:solidFill>
              <a:srgbClr val="58585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6" name="Google Shape;606;p13"/>
          <p:cNvSpPr/>
          <p:nvPr/>
        </p:nvSpPr>
        <p:spPr>
          <a:xfrm>
            <a:off x="8336280" y="1987295"/>
            <a:ext cx="2718816" cy="548640"/>
          </a:xfrm>
          <a:custGeom>
            <a:avLst/>
            <a:gdLst/>
            <a:ahLst/>
            <a:cxnLst/>
            <a:rect l="l" t="t" r="r" b="b"/>
            <a:pathLst>
              <a:path w="2265679" h="457200" extrusionOk="0">
                <a:moveTo>
                  <a:pt x="2189479" y="0"/>
                </a:moveTo>
                <a:lnTo>
                  <a:pt x="76200" y="0"/>
                </a:lnTo>
                <a:lnTo>
                  <a:pt x="46559" y="5994"/>
                </a:lnTo>
                <a:lnTo>
                  <a:pt x="22336" y="22336"/>
                </a:lnTo>
                <a:lnTo>
                  <a:pt x="5994" y="46559"/>
                </a:lnTo>
                <a:lnTo>
                  <a:pt x="0" y="76200"/>
                </a:lnTo>
                <a:lnTo>
                  <a:pt x="0" y="381000"/>
                </a:lnTo>
                <a:lnTo>
                  <a:pt x="5994" y="410640"/>
                </a:lnTo>
                <a:lnTo>
                  <a:pt x="22336" y="434863"/>
                </a:lnTo>
                <a:lnTo>
                  <a:pt x="46559" y="451205"/>
                </a:lnTo>
                <a:lnTo>
                  <a:pt x="76200" y="457200"/>
                </a:lnTo>
                <a:lnTo>
                  <a:pt x="2189479" y="457200"/>
                </a:lnTo>
                <a:lnTo>
                  <a:pt x="2219120" y="451205"/>
                </a:lnTo>
                <a:lnTo>
                  <a:pt x="2243343" y="434863"/>
                </a:lnTo>
                <a:lnTo>
                  <a:pt x="2259685" y="410640"/>
                </a:lnTo>
                <a:lnTo>
                  <a:pt x="2265679" y="381000"/>
                </a:lnTo>
                <a:lnTo>
                  <a:pt x="2265679" y="76200"/>
                </a:lnTo>
                <a:lnTo>
                  <a:pt x="2259685" y="46559"/>
                </a:lnTo>
                <a:lnTo>
                  <a:pt x="2243343" y="22336"/>
                </a:lnTo>
                <a:lnTo>
                  <a:pt x="2219120" y="5994"/>
                </a:lnTo>
                <a:lnTo>
                  <a:pt x="2189479" y="0"/>
                </a:lnTo>
                <a:close/>
              </a:path>
            </a:pathLst>
          </a:custGeom>
          <a:solidFill>
            <a:srgbClr val="7E7E7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7" name="Google Shape;607;p13"/>
          <p:cNvSpPr/>
          <p:nvPr/>
        </p:nvSpPr>
        <p:spPr>
          <a:xfrm>
            <a:off x="8336280" y="1987295"/>
            <a:ext cx="2718816" cy="548640"/>
          </a:xfrm>
          <a:custGeom>
            <a:avLst/>
            <a:gdLst/>
            <a:ahLst/>
            <a:cxnLst/>
            <a:rect l="l" t="t" r="r" b="b"/>
            <a:pathLst>
              <a:path w="2265679" h="457200" extrusionOk="0">
                <a:moveTo>
                  <a:pt x="0" y="76200"/>
                </a:moveTo>
                <a:lnTo>
                  <a:pt x="5994" y="46559"/>
                </a:lnTo>
                <a:lnTo>
                  <a:pt x="22336" y="22336"/>
                </a:lnTo>
                <a:lnTo>
                  <a:pt x="46559" y="5994"/>
                </a:lnTo>
                <a:lnTo>
                  <a:pt x="76200" y="0"/>
                </a:lnTo>
                <a:lnTo>
                  <a:pt x="2189479" y="0"/>
                </a:lnTo>
                <a:lnTo>
                  <a:pt x="2219120" y="5994"/>
                </a:lnTo>
                <a:lnTo>
                  <a:pt x="2243343" y="22336"/>
                </a:lnTo>
                <a:lnTo>
                  <a:pt x="2259685" y="46559"/>
                </a:lnTo>
                <a:lnTo>
                  <a:pt x="2265679" y="76200"/>
                </a:lnTo>
                <a:lnTo>
                  <a:pt x="2265679" y="381000"/>
                </a:lnTo>
                <a:lnTo>
                  <a:pt x="2259685" y="410640"/>
                </a:lnTo>
                <a:lnTo>
                  <a:pt x="2243343" y="434863"/>
                </a:lnTo>
                <a:lnTo>
                  <a:pt x="2219120" y="451205"/>
                </a:lnTo>
                <a:lnTo>
                  <a:pt x="2189479" y="457200"/>
                </a:lnTo>
                <a:lnTo>
                  <a:pt x="76200" y="457200"/>
                </a:lnTo>
                <a:lnTo>
                  <a:pt x="46559" y="451205"/>
                </a:lnTo>
                <a:lnTo>
                  <a:pt x="22336" y="434863"/>
                </a:lnTo>
                <a:lnTo>
                  <a:pt x="5994" y="410640"/>
                </a:lnTo>
                <a:lnTo>
                  <a:pt x="0" y="381000"/>
                </a:lnTo>
                <a:lnTo>
                  <a:pt x="0" y="76200"/>
                </a:lnTo>
                <a:close/>
              </a:path>
            </a:pathLst>
          </a:custGeom>
          <a:noFill/>
          <a:ln w="9525" cap="flat" cmpd="sng">
            <a:solidFill>
              <a:srgbClr val="7E7E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8" name="Google Shape;608;p13"/>
          <p:cNvSpPr txBox="1"/>
          <p:nvPr/>
        </p:nvSpPr>
        <p:spPr>
          <a:xfrm>
            <a:off x="8503158" y="2038351"/>
            <a:ext cx="2386584" cy="218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32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Implementación del Esquema</a:t>
            </a:r>
            <a:endParaRPr sz="132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13"/>
          <p:cNvSpPr txBox="1"/>
          <p:nvPr/>
        </p:nvSpPr>
        <p:spPr>
          <a:xfrm>
            <a:off x="9106661" y="2239519"/>
            <a:ext cx="1178052" cy="218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32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 Alternancia</a:t>
            </a:r>
            <a:endParaRPr sz="132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13"/>
          <p:cNvSpPr/>
          <p:nvPr/>
        </p:nvSpPr>
        <p:spPr>
          <a:xfrm>
            <a:off x="2823972" y="1714501"/>
            <a:ext cx="6871716" cy="4030218"/>
          </a:xfrm>
          <a:custGeom>
            <a:avLst/>
            <a:gdLst/>
            <a:ahLst/>
            <a:cxnLst/>
            <a:rect l="l" t="t" r="r" b="b"/>
            <a:pathLst>
              <a:path w="5726430" h="3358515" extrusionOk="0">
                <a:moveTo>
                  <a:pt x="0" y="3129673"/>
                </a:moveTo>
                <a:lnTo>
                  <a:pt x="0" y="3358286"/>
                </a:lnTo>
                <a:lnTo>
                  <a:pt x="4177538" y="3358286"/>
                </a:lnTo>
                <a:lnTo>
                  <a:pt x="4177538" y="0"/>
                </a:lnTo>
                <a:lnTo>
                  <a:pt x="5726048" y="0"/>
                </a:lnTo>
                <a:lnTo>
                  <a:pt x="5726048" y="228600"/>
                </a:lnTo>
              </a:path>
            </a:pathLst>
          </a:custGeom>
          <a:noFill/>
          <a:ln w="12700" cap="flat" cmpd="sng">
            <a:solidFill>
              <a:srgbClr val="84C64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1" name="Google Shape;611;p13"/>
          <p:cNvSpPr/>
          <p:nvPr/>
        </p:nvSpPr>
        <p:spPr>
          <a:xfrm>
            <a:off x="8494776" y="3048000"/>
            <a:ext cx="2907792" cy="728472"/>
          </a:xfrm>
          <a:custGeom>
            <a:avLst/>
            <a:gdLst/>
            <a:ahLst/>
            <a:cxnLst/>
            <a:rect l="l" t="t" r="r" b="b"/>
            <a:pathLst>
              <a:path w="2423159" h="607060" extrusionOk="0">
                <a:moveTo>
                  <a:pt x="2321941" y="0"/>
                </a:moveTo>
                <a:lnTo>
                  <a:pt x="101219" y="0"/>
                </a:lnTo>
                <a:lnTo>
                  <a:pt x="61829" y="7957"/>
                </a:lnTo>
                <a:lnTo>
                  <a:pt x="29654" y="29654"/>
                </a:lnTo>
                <a:lnTo>
                  <a:pt x="7957" y="61829"/>
                </a:lnTo>
                <a:lnTo>
                  <a:pt x="0" y="101218"/>
                </a:lnTo>
                <a:lnTo>
                  <a:pt x="0" y="505841"/>
                </a:lnTo>
                <a:lnTo>
                  <a:pt x="7957" y="545230"/>
                </a:lnTo>
                <a:lnTo>
                  <a:pt x="29654" y="577405"/>
                </a:lnTo>
                <a:lnTo>
                  <a:pt x="61829" y="599102"/>
                </a:lnTo>
                <a:lnTo>
                  <a:pt x="101219" y="607060"/>
                </a:lnTo>
                <a:lnTo>
                  <a:pt x="2321941" y="607060"/>
                </a:lnTo>
                <a:lnTo>
                  <a:pt x="2361330" y="599102"/>
                </a:lnTo>
                <a:lnTo>
                  <a:pt x="2393505" y="577405"/>
                </a:lnTo>
                <a:lnTo>
                  <a:pt x="2415202" y="545230"/>
                </a:lnTo>
                <a:lnTo>
                  <a:pt x="2423160" y="505841"/>
                </a:lnTo>
                <a:lnTo>
                  <a:pt x="2423160" y="101218"/>
                </a:lnTo>
                <a:lnTo>
                  <a:pt x="2415202" y="61829"/>
                </a:lnTo>
                <a:lnTo>
                  <a:pt x="2393505" y="29654"/>
                </a:lnTo>
                <a:lnTo>
                  <a:pt x="2361330" y="7957"/>
                </a:lnTo>
                <a:lnTo>
                  <a:pt x="2321941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2" name="Google Shape;612;p13"/>
          <p:cNvSpPr/>
          <p:nvPr/>
        </p:nvSpPr>
        <p:spPr>
          <a:xfrm>
            <a:off x="8494776" y="3048000"/>
            <a:ext cx="2907792" cy="728472"/>
          </a:xfrm>
          <a:custGeom>
            <a:avLst/>
            <a:gdLst/>
            <a:ahLst/>
            <a:cxnLst/>
            <a:rect l="l" t="t" r="r" b="b"/>
            <a:pathLst>
              <a:path w="2423159" h="607060" extrusionOk="0">
                <a:moveTo>
                  <a:pt x="0" y="101218"/>
                </a:moveTo>
                <a:lnTo>
                  <a:pt x="7957" y="61829"/>
                </a:lnTo>
                <a:lnTo>
                  <a:pt x="29654" y="29654"/>
                </a:lnTo>
                <a:lnTo>
                  <a:pt x="61829" y="7957"/>
                </a:lnTo>
                <a:lnTo>
                  <a:pt x="101219" y="0"/>
                </a:lnTo>
                <a:lnTo>
                  <a:pt x="2321941" y="0"/>
                </a:lnTo>
                <a:lnTo>
                  <a:pt x="2361330" y="7957"/>
                </a:lnTo>
                <a:lnTo>
                  <a:pt x="2393505" y="29654"/>
                </a:lnTo>
                <a:lnTo>
                  <a:pt x="2415202" y="61829"/>
                </a:lnTo>
                <a:lnTo>
                  <a:pt x="2423160" y="101218"/>
                </a:lnTo>
                <a:lnTo>
                  <a:pt x="2423160" y="505841"/>
                </a:lnTo>
                <a:lnTo>
                  <a:pt x="2415202" y="545230"/>
                </a:lnTo>
                <a:lnTo>
                  <a:pt x="2393505" y="577405"/>
                </a:lnTo>
                <a:lnTo>
                  <a:pt x="2361330" y="599102"/>
                </a:lnTo>
                <a:lnTo>
                  <a:pt x="2321941" y="607060"/>
                </a:lnTo>
                <a:lnTo>
                  <a:pt x="101219" y="607060"/>
                </a:lnTo>
                <a:lnTo>
                  <a:pt x="61829" y="599102"/>
                </a:lnTo>
                <a:lnTo>
                  <a:pt x="29654" y="577405"/>
                </a:lnTo>
                <a:lnTo>
                  <a:pt x="7957" y="545230"/>
                </a:lnTo>
                <a:lnTo>
                  <a:pt x="0" y="505841"/>
                </a:lnTo>
                <a:lnTo>
                  <a:pt x="0" y="101218"/>
                </a:lnTo>
                <a:close/>
              </a:path>
            </a:pathLst>
          </a:custGeom>
          <a:noFill/>
          <a:ln w="2537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3" name="Google Shape;613;p13"/>
          <p:cNvSpPr txBox="1"/>
          <p:nvPr/>
        </p:nvSpPr>
        <p:spPr>
          <a:xfrm>
            <a:off x="8538477" y="3029712"/>
            <a:ext cx="2855214" cy="7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18110" marR="140207" algn="ctr"/>
            <a:r>
              <a:rPr lang="en-US" sz="1200" b="1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Ajustes a gestión académica:  </a:t>
            </a:r>
            <a:r>
              <a:rPr lang="en-US" sz="12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flexibilización curricular, ajuste plan de  estudios, metodología de enseñanza  multimodal y evaluación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13"/>
          <p:cNvSpPr txBox="1"/>
          <p:nvPr/>
        </p:nvSpPr>
        <p:spPr>
          <a:xfrm>
            <a:off x="9068561" y="2560624"/>
            <a:ext cx="2454402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222504" indent="-207264">
              <a:buClr>
                <a:srgbClr val="7E7E7E"/>
              </a:buClr>
              <a:buSzPts val="1000"/>
              <a:buFont typeface="Arial"/>
              <a:buChar char="•"/>
            </a:pPr>
            <a:r>
              <a:rPr lang="en-US" sz="12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Periodo I 2021 Refuerzo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2504" indent="-207264">
              <a:buClr>
                <a:srgbClr val="7E7E7E"/>
              </a:buClr>
              <a:buSzPts val="1000"/>
              <a:buFont typeface="Arial"/>
              <a:buChar char="•"/>
            </a:pPr>
            <a:r>
              <a:rPr lang="en-US" sz="12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Última semana actualización PEI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13"/>
          <p:cNvSpPr/>
          <p:nvPr/>
        </p:nvSpPr>
        <p:spPr>
          <a:xfrm>
            <a:off x="8494776" y="3895344"/>
            <a:ext cx="2907792" cy="539496"/>
          </a:xfrm>
          <a:custGeom>
            <a:avLst/>
            <a:gdLst/>
            <a:ahLst/>
            <a:cxnLst/>
            <a:rect l="l" t="t" r="r" b="b"/>
            <a:pathLst>
              <a:path w="2423159" h="449579" extrusionOk="0">
                <a:moveTo>
                  <a:pt x="2348229" y="0"/>
                </a:moveTo>
                <a:lnTo>
                  <a:pt x="74929" y="0"/>
                </a:lnTo>
                <a:lnTo>
                  <a:pt x="45755" y="5885"/>
                </a:lnTo>
                <a:lnTo>
                  <a:pt x="21939" y="21939"/>
                </a:lnTo>
                <a:lnTo>
                  <a:pt x="5885" y="45755"/>
                </a:lnTo>
                <a:lnTo>
                  <a:pt x="0" y="74930"/>
                </a:lnTo>
                <a:lnTo>
                  <a:pt x="0" y="374650"/>
                </a:lnTo>
                <a:lnTo>
                  <a:pt x="5885" y="403824"/>
                </a:lnTo>
                <a:lnTo>
                  <a:pt x="21939" y="427640"/>
                </a:lnTo>
                <a:lnTo>
                  <a:pt x="45755" y="443694"/>
                </a:lnTo>
                <a:lnTo>
                  <a:pt x="74929" y="449580"/>
                </a:lnTo>
                <a:lnTo>
                  <a:pt x="2348229" y="449580"/>
                </a:lnTo>
                <a:lnTo>
                  <a:pt x="2377404" y="443694"/>
                </a:lnTo>
                <a:lnTo>
                  <a:pt x="2401220" y="427640"/>
                </a:lnTo>
                <a:lnTo>
                  <a:pt x="2417274" y="403824"/>
                </a:lnTo>
                <a:lnTo>
                  <a:pt x="2423160" y="374650"/>
                </a:lnTo>
                <a:lnTo>
                  <a:pt x="2423160" y="74930"/>
                </a:lnTo>
                <a:lnTo>
                  <a:pt x="2417274" y="45755"/>
                </a:lnTo>
                <a:lnTo>
                  <a:pt x="2401220" y="21939"/>
                </a:lnTo>
                <a:lnTo>
                  <a:pt x="2377404" y="5885"/>
                </a:lnTo>
                <a:lnTo>
                  <a:pt x="2348229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6" name="Google Shape;616;p13"/>
          <p:cNvSpPr/>
          <p:nvPr/>
        </p:nvSpPr>
        <p:spPr>
          <a:xfrm>
            <a:off x="8494776" y="3895344"/>
            <a:ext cx="2907792" cy="539496"/>
          </a:xfrm>
          <a:custGeom>
            <a:avLst/>
            <a:gdLst/>
            <a:ahLst/>
            <a:cxnLst/>
            <a:rect l="l" t="t" r="r" b="b"/>
            <a:pathLst>
              <a:path w="2423159" h="449579" extrusionOk="0">
                <a:moveTo>
                  <a:pt x="0" y="74930"/>
                </a:moveTo>
                <a:lnTo>
                  <a:pt x="5885" y="45755"/>
                </a:lnTo>
                <a:lnTo>
                  <a:pt x="21939" y="21939"/>
                </a:lnTo>
                <a:lnTo>
                  <a:pt x="45755" y="5885"/>
                </a:lnTo>
                <a:lnTo>
                  <a:pt x="74929" y="0"/>
                </a:lnTo>
                <a:lnTo>
                  <a:pt x="2348229" y="0"/>
                </a:lnTo>
                <a:lnTo>
                  <a:pt x="2377404" y="5885"/>
                </a:lnTo>
                <a:lnTo>
                  <a:pt x="2401220" y="21939"/>
                </a:lnTo>
                <a:lnTo>
                  <a:pt x="2417274" y="45755"/>
                </a:lnTo>
                <a:lnTo>
                  <a:pt x="2423160" y="74930"/>
                </a:lnTo>
                <a:lnTo>
                  <a:pt x="2423160" y="374650"/>
                </a:lnTo>
                <a:lnTo>
                  <a:pt x="2417274" y="403824"/>
                </a:lnTo>
                <a:lnTo>
                  <a:pt x="2401220" y="427640"/>
                </a:lnTo>
                <a:lnTo>
                  <a:pt x="2377404" y="443694"/>
                </a:lnTo>
                <a:lnTo>
                  <a:pt x="2348229" y="449580"/>
                </a:lnTo>
                <a:lnTo>
                  <a:pt x="74929" y="449580"/>
                </a:lnTo>
                <a:lnTo>
                  <a:pt x="45755" y="443694"/>
                </a:lnTo>
                <a:lnTo>
                  <a:pt x="21939" y="427640"/>
                </a:lnTo>
                <a:lnTo>
                  <a:pt x="5885" y="403824"/>
                </a:lnTo>
                <a:lnTo>
                  <a:pt x="0" y="374650"/>
                </a:lnTo>
                <a:lnTo>
                  <a:pt x="0" y="74930"/>
                </a:lnTo>
                <a:close/>
              </a:path>
            </a:pathLst>
          </a:custGeom>
          <a:noFill/>
          <a:ln w="2537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7" name="Google Shape;617;p13"/>
          <p:cNvSpPr txBox="1"/>
          <p:nvPr/>
        </p:nvSpPr>
        <p:spPr>
          <a:xfrm>
            <a:off x="8592311" y="3873245"/>
            <a:ext cx="2715768" cy="7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 marR="6096" algn="ctr"/>
            <a:r>
              <a:rPr lang="en-US" sz="1200" b="1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Ajustes a gestión comunidad: </a:t>
            </a:r>
            <a:r>
              <a:rPr lang="en-US" sz="12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ajustes  manuales de convivencia, rutas de  atención y restablecimiento derechos.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13"/>
          <p:cNvSpPr/>
          <p:nvPr/>
        </p:nvSpPr>
        <p:spPr>
          <a:xfrm>
            <a:off x="8516111" y="4550664"/>
            <a:ext cx="2907792" cy="728472"/>
          </a:xfrm>
          <a:custGeom>
            <a:avLst/>
            <a:gdLst/>
            <a:ahLst/>
            <a:cxnLst/>
            <a:rect l="l" t="t" r="r" b="b"/>
            <a:pathLst>
              <a:path w="2423159" h="607060" extrusionOk="0">
                <a:moveTo>
                  <a:pt x="2321941" y="0"/>
                </a:moveTo>
                <a:lnTo>
                  <a:pt x="101219" y="0"/>
                </a:lnTo>
                <a:lnTo>
                  <a:pt x="61829" y="7957"/>
                </a:lnTo>
                <a:lnTo>
                  <a:pt x="29654" y="29654"/>
                </a:lnTo>
                <a:lnTo>
                  <a:pt x="7957" y="61829"/>
                </a:lnTo>
                <a:lnTo>
                  <a:pt x="0" y="101218"/>
                </a:lnTo>
                <a:lnTo>
                  <a:pt x="0" y="505840"/>
                </a:lnTo>
                <a:lnTo>
                  <a:pt x="7957" y="545230"/>
                </a:lnTo>
                <a:lnTo>
                  <a:pt x="29654" y="577405"/>
                </a:lnTo>
                <a:lnTo>
                  <a:pt x="61829" y="599102"/>
                </a:lnTo>
                <a:lnTo>
                  <a:pt x="101219" y="607059"/>
                </a:lnTo>
                <a:lnTo>
                  <a:pt x="2321941" y="607059"/>
                </a:lnTo>
                <a:lnTo>
                  <a:pt x="2361330" y="599102"/>
                </a:lnTo>
                <a:lnTo>
                  <a:pt x="2393505" y="577405"/>
                </a:lnTo>
                <a:lnTo>
                  <a:pt x="2415202" y="545230"/>
                </a:lnTo>
                <a:lnTo>
                  <a:pt x="2423160" y="505840"/>
                </a:lnTo>
                <a:lnTo>
                  <a:pt x="2423160" y="101218"/>
                </a:lnTo>
                <a:lnTo>
                  <a:pt x="2415202" y="61829"/>
                </a:lnTo>
                <a:lnTo>
                  <a:pt x="2393505" y="29654"/>
                </a:lnTo>
                <a:lnTo>
                  <a:pt x="2361330" y="7957"/>
                </a:lnTo>
                <a:lnTo>
                  <a:pt x="2321941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Google Shape;619;p13"/>
          <p:cNvSpPr/>
          <p:nvPr/>
        </p:nvSpPr>
        <p:spPr>
          <a:xfrm>
            <a:off x="8516111" y="4550664"/>
            <a:ext cx="2907792" cy="728472"/>
          </a:xfrm>
          <a:custGeom>
            <a:avLst/>
            <a:gdLst/>
            <a:ahLst/>
            <a:cxnLst/>
            <a:rect l="l" t="t" r="r" b="b"/>
            <a:pathLst>
              <a:path w="2423159" h="607060" extrusionOk="0">
                <a:moveTo>
                  <a:pt x="0" y="101218"/>
                </a:moveTo>
                <a:lnTo>
                  <a:pt x="7957" y="61829"/>
                </a:lnTo>
                <a:lnTo>
                  <a:pt x="29654" y="29654"/>
                </a:lnTo>
                <a:lnTo>
                  <a:pt x="61829" y="7957"/>
                </a:lnTo>
                <a:lnTo>
                  <a:pt x="101219" y="0"/>
                </a:lnTo>
                <a:lnTo>
                  <a:pt x="2321941" y="0"/>
                </a:lnTo>
                <a:lnTo>
                  <a:pt x="2361330" y="7957"/>
                </a:lnTo>
                <a:lnTo>
                  <a:pt x="2393505" y="29654"/>
                </a:lnTo>
                <a:lnTo>
                  <a:pt x="2415202" y="61829"/>
                </a:lnTo>
                <a:lnTo>
                  <a:pt x="2423160" y="101218"/>
                </a:lnTo>
                <a:lnTo>
                  <a:pt x="2423160" y="505840"/>
                </a:lnTo>
                <a:lnTo>
                  <a:pt x="2415202" y="545230"/>
                </a:lnTo>
                <a:lnTo>
                  <a:pt x="2393505" y="577405"/>
                </a:lnTo>
                <a:lnTo>
                  <a:pt x="2361330" y="599102"/>
                </a:lnTo>
                <a:lnTo>
                  <a:pt x="2321941" y="607059"/>
                </a:lnTo>
                <a:lnTo>
                  <a:pt x="101219" y="607059"/>
                </a:lnTo>
                <a:lnTo>
                  <a:pt x="61829" y="599102"/>
                </a:lnTo>
                <a:lnTo>
                  <a:pt x="29654" y="577405"/>
                </a:lnTo>
                <a:lnTo>
                  <a:pt x="7957" y="545230"/>
                </a:lnTo>
                <a:lnTo>
                  <a:pt x="0" y="505840"/>
                </a:lnTo>
                <a:lnTo>
                  <a:pt x="0" y="101218"/>
                </a:lnTo>
                <a:close/>
              </a:path>
            </a:pathLst>
          </a:custGeom>
          <a:noFill/>
          <a:ln w="2537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Google Shape;620;p13"/>
          <p:cNvSpPr txBox="1"/>
          <p:nvPr/>
        </p:nvSpPr>
        <p:spPr>
          <a:xfrm>
            <a:off x="8525458" y="4533594"/>
            <a:ext cx="2855214" cy="7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04394" marR="65532" indent="3048" algn="ctr"/>
            <a:r>
              <a:rPr lang="en-US" sz="1200" b="1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Contenidos de valor </a:t>
            </a:r>
            <a:r>
              <a:rPr lang="en-US" sz="12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e interacciones  sincrónicas y asincrónicas: trabajo  autónomo, interdisciplinar y aprendizaje  basado en problemas o proyectos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13"/>
          <p:cNvSpPr/>
          <p:nvPr/>
        </p:nvSpPr>
        <p:spPr>
          <a:xfrm>
            <a:off x="8061960" y="2261615"/>
            <a:ext cx="434340" cy="1150620"/>
          </a:xfrm>
          <a:custGeom>
            <a:avLst/>
            <a:gdLst/>
            <a:ahLst/>
            <a:cxnLst/>
            <a:rect l="l" t="t" r="r" b="b"/>
            <a:pathLst>
              <a:path w="361950" h="958850" extrusionOk="0">
                <a:moveTo>
                  <a:pt x="228600" y="0"/>
                </a:moveTo>
                <a:lnTo>
                  <a:pt x="0" y="0"/>
                </a:lnTo>
                <a:lnTo>
                  <a:pt x="0" y="958723"/>
                </a:lnTo>
                <a:lnTo>
                  <a:pt x="361442" y="958723"/>
                </a:lnTo>
              </a:path>
            </a:pathLst>
          </a:custGeom>
          <a:noFill/>
          <a:ln w="9525" cap="flat" cmpd="sng">
            <a:solidFill>
              <a:srgbClr val="58585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p13"/>
          <p:cNvSpPr/>
          <p:nvPr/>
        </p:nvSpPr>
        <p:spPr>
          <a:xfrm>
            <a:off x="8061960" y="2261615"/>
            <a:ext cx="434340" cy="1902714"/>
          </a:xfrm>
          <a:custGeom>
            <a:avLst/>
            <a:gdLst/>
            <a:ahLst/>
            <a:cxnLst/>
            <a:rect l="l" t="t" r="r" b="b"/>
            <a:pathLst>
              <a:path w="361950" h="1585595" extrusionOk="0">
                <a:moveTo>
                  <a:pt x="228600" y="0"/>
                </a:moveTo>
                <a:lnTo>
                  <a:pt x="0" y="0"/>
                </a:lnTo>
                <a:lnTo>
                  <a:pt x="0" y="1585214"/>
                </a:lnTo>
                <a:lnTo>
                  <a:pt x="361442" y="1585214"/>
                </a:lnTo>
              </a:path>
            </a:pathLst>
          </a:custGeom>
          <a:noFill/>
          <a:ln w="9525" cap="flat" cmpd="sng">
            <a:solidFill>
              <a:srgbClr val="58585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3" name="Google Shape;623;p13"/>
          <p:cNvSpPr/>
          <p:nvPr/>
        </p:nvSpPr>
        <p:spPr>
          <a:xfrm>
            <a:off x="8061961" y="2261615"/>
            <a:ext cx="453390" cy="2654046"/>
          </a:xfrm>
          <a:custGeom>
            <a:avLst/>
            <a:gdLst/>
            <a:ahLst/>
            <a:cxnLst/>
            <a:rect l="l" t="t" r="r" b="b"/>
            <a:pathLst>
              <a:path w="377825" h="2211704" extrusionOk="0">
                <a:moveTo>
                  <a:pt x="228600" y="0"/>
                </a:moveTo>
                <a:lnTo>
                  <a:pt x="0" y="0"/>
                </a:lnTo>
                <a:lnTo>
                  <a:pt x="0" y="2211578"/>
                </a:lnTo>
                <a:lnTo>
                  <a:pt x="377444" y="2211578"/>
                </a:lnTo>
              </a:path>
            </a:pathLst>
          </a:custGeom>
          <a:noFill/>
          <a:ln w="9525" cap="flat" cmpd="sng">
            <a:solidFill>
              <a:srgbClr val="58585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p13"/>
          <p:cNvSpPr txBox="1"/>
          <p:nvPr/>
        </p:nvSpPr>
        <p:spPr>
          <a:xfrm>
            <a:off x="7186116" y="6226301"/>
            <a:ext cx="2932176" cy="218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spAutoFit/>
          </a:bodyPr>
          <a:lstStyle/>
          <a:p>
            <a:pPr marL="15240"/>
            <a:r>
              <a:rPr lang="en-US" sz="1320" b="1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Seguimiento a las Acciones del Plan</a:t>
            </a:r>
            <a:endParaRPr sz="132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13"/>
          <p:cNvSpPr/>
          <p:nvPr/>
        </p:nvSpPr>
        <p:spPr>
          <a:xfrm>
            <a:off x="8666988" y="5472685"/>
            <a:ext cx="1367028" cy="720090"/>
          </a:xfrm>
          <a:custGeom>
            <a:avLst/>
            <a:gdLst/>
            <a:ahLst/>
            <a:cxnLst/>
            <a:rect l="l" t="t" r="r" b="b"/>
            <a:pathLst>
              <a:path w="1139190" h="600075" extrusionOk="0">
                <a:moveTo>
                  <a:pt x="0" y="600024"/>
                </a:moveTo>
                <a:lnTo>
                  <a:pt x="0" y="300012"/>
                </a:lnTo>
                <a:lnTo>
                  <a:pt x="1138935" y="300012"/>
                </a:lnTo>
                <a:lnTo>
                  <a:pt x="1138935" y="0"/>
                </a:lnTo>
              </a:path>
            </a:pathLst>
          </a:custGeom>
          <a:noFill/>
          <a:ln w="12700" cap="flat" cmpd="sng">
            <a:solidFill>
              <a:srgbClr val="84C64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339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14"/>
          <p:cNvSpPr txBox="1"/>
          <p:nvPr/>
        </p:nvSpPr>
        <p:spPr>
          <a:xfrm>
            <a:off x="966215" y="5911595"/>
            <a:ext cx="249935" cy="276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70" rIns="0" bIns="0" anchor="t" anchorCtr="0">
            <a:spAutoFit/>
          </a:bodyPr>
          <a:lstStyle/>
          <a:p>
            <a:pPr marL="15240"/>
            <a:r>
              <a:rPr lang="en-US" sz="1680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endParaRPr sz="168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1" name="Google Shape;631;p14"/>
          <p:cNvSpPr/>
          <p:nvPr/>
        </p:nvSpPr>
        <p:spPr>
          <a:xfrm>
            <a:off x="609601" y="4736591"/>
            <a:ext cx="6199631" cy="212140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2" name="Google Shape;632;p14"/>
          <p:cNvSpPr/>
          <p:nvPr/>
        </p:nvSpPr>
        <p:spPr>
          <a:xfrm>
            <a:off x="609600" y="9144"/>
            <a:ext cx="573024" cy="1712976"/>
          </a:xfrm>
          <a:custGeom>
            <a:avLst/>
            <a:gdLst/>
            <a:ahLst/>
            <a:cxnLst/>
            <a:rect l="l" t="t" r="r" b="b"/>
            <a:pathLst>
              <a:path w="477520" h="1427480" extrusionOk="0">
                <a:moveTo>
                  <a:pt x="0" y="1427479"/>
                </a:moveTo>
                <a:lnTo>
                  <a:pt x="477520" y="1427479"/>
                </a:lnTo>
                <a:lnTo>
                  <a:pt x="477520" y="0"/>
                </a:lnTo>
                <a:lnTo>
                  <a:pt x="0" y="0"/>
                </a:lnTo>
                <a:lnTo>
                  <a:pt x="0" y="142747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3" name="Google Shape;633;p14"/>
          <p:cNvSpPr txBox="1"/>
          <p:nvPr/>
        </p:nvSpPr>
        <p:spPr>
          <a:xfrm>
            <a:off x="2895600" y="2856535"/>
            <a:ext cx="7223760" cy="627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pPr algn="ctr"/>
            <a:r>
              <a:rPr lang="en-US" sz="3360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 RUTA EDUCACIÓN TERCIARIA </a:t>
            </a:r>
            <a:endParaRPr sz="3360" dirty="0">
              <a:solidFill>
                <a:srgbClr val="FF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12684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847528" y="332658"/>
            <a:ext cx="8134672" cy="1234885"/>
          </a:xfrm>
        </p:spPr>
        <p:txBody>
          <a:bodyPr>
            <a:normAutofit fontScale="90000"/>
          </a:bodyPr>
          <a:lstStyle/>
          <a:p>
            <a:r>
              <a:rPr lang="es-CO" sz="3200" b="1" dirty="0">
                <a:latin typeface="Andalus" panose="02020603050405020304" pitchFamily="18" charset="-78"/>
                <a:cs typeface="Andalus" panose="02020603050405020304" pitchFamily="18" charset="-78"/>
              </a:rPr>
              <a:t/>
            </a:r>
            <a:br>
              <a:rPr lang="es-CO" sz="3200" b="1" dirty="0"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es-CO" sz="3200" b="1" dirty="0">
                <a:latin typeface="Andalus" panose="02020603050405020304" pitchFamily="18" charset="-78"/>
                <a:cs typeface="Andalus" panose="02020603050405020304" pitchFamily="18" charset="-78"/>
              </a:rPr>
              <a:t/>
            </a:r>
            <a:br>
              <a:rPr lang="es-CO" sz="3200" b="1" dirty="0"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es-CO" sz="3200" b="1" dirty="0">
                <a:latin typeface="Andalus" panose="02020603050405020304" pitchFamily="18" charset="-78"/>
                <a:cs typeface="Andalus" panose="02020603050405020304" pitchFamily="18" charset="-78"/>
              </a:rPr>
              <a:t>OBJETIVO   GENERAL DE LA MESA DE EDUCACION INICIAL</a:t>
            </a:r>
          </a:p>
        </p:txBody>
      </p:sp>
      <p:pic>
        <p:nvPicPr>
          <p:cNvPr id="4" name="Picture 2" descr="C:\Users\DELL\Desktop\logo 20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90" y="5109184"/>
            <a:ext cx="9144001" cy="180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2135560" y="1997840"/>
            <a:ext cx="770485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MX" sz="2000" dirty="0">
                <a:solidFill>
                  <a:srgbClr val="000000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>Garantizar el acceso y la permanencia de los niños y niñas que se encuentran por fuera del sistema educativo y aquellos que provienen de los Hogares Infantiles, Centros de Desarrollo Infantil y Hogares Comunitarios de Bienestar Familiar, con el fin de dar continuidad a la prestación del servicio educativo con calidad y eficiencia en el Municipio de Yumbo.</a:t>
            </a:r>
          </a:p>
          <a:p>
            <a:pPr lvl="0" algn="just"/>
            <a:endParaRPr lang="es-MX" sz="2000" b="1" dirty="0">
              <a:solidFill>
                <a:srgbClr val="000000"/>
              </a:solidFill>
              <a:latin typeface="Iskoola Pota" panose="020B0502040204020203" pitchFamily="34" charset="0"/>
              <a:cs typeface="Iskoola Pota" panose="020B0502040204020203" pitchFamily="34" charset="0"/>
            </a:endParaRPr>
          </a:p>
          <a:p>
            <a:pPr lvl="0" algn="just"/>
            <a:endParaRPr lang="es-MX" sz="2000" b="1" dirty="0">
              <a:solidFill>
                <a:srgbClr val="000000"/>
              </a:solidFill>
              <a:latin typeface="Iskoola Pota" panose="020B0502040204020203" pitchFamily="34" charset="0"/>
              <a:cs typeface="Iskoola Pota" panose="020B0502040204020203" pitchFamily="34" charset="0"/>
            </a:endParaRPr>
          </a:p>
          <a:p>
            <a:pPr lvl="0" algn="just"/>
            <a:endParaRPr lang="es-MX" sz="2000" b="1" dirty="0">
              <a:solidFill>
                <a:srgbClr val="000000"/>
              </a:solidFill>
              <a:latin typeface="Calibri" panose="020F0502020204030204" pitchFamily="34" charset="0"/>
              <a:cs typeface="Iskoola Pota" panose="020B0502040204020203" pitchFamily="34" charset="0"/>
            </a:endParaRPr>
          </a:p>
          <a:p>
            <a:pPr lvl="0" algn="just"/>
            <a:endParaRPr lang="es-MX" sz="2000" b="1" dirty="0">
              <a:solidFill>
                <a:srgbClr val="000000"/>
              </a:solidFill>
              <a:latin typeface="Iskoola Pota" panose="020B0502040204020203" pitchFamily="34" charset="0"/>
              <a:cs typeface="Iskoola Pota" panose="020B0502040204020203" pitchFamily="34" charset="0"/>
            </a:endParaRPr>
          </a:p>
          <a:p>
            <a:pPr lvl="0" algn="just"/>
            <a:endParaRPr lang="es-MX" sz="2000" b="1" dirty="0">
              <a:solidFill>
                <a:srgbClr val="000000"/>
              </a:solidFill>
              <a:latin typeface="Iskoola Pota" panose="020B0502040204020203" pitchFamily="34" charset="0"/>
              <a:cs typeface="Iskoola Pota" panose="020B0502040204020203" pitchFamily="34" charset="0"/>
            </a:endParaRPr>
          </a:p>
          <a:p>
            <a:pPr lvl="0" algn="just"/>
            <a:endParaRPr lang="es-MX" sz="2000" b="1" dirty="0">
              <a:solidFill>
                <a:srgbClr val="000000"/>
              </a:solidFill>
              <a:latin typeface="Iskoola Pota" panose="020B0502040204020203" pitchFamily="34" charset="0"/>
              <a:cs typeface="Iskoola Pota" panose="020B0502040204020203" pitchFamily="34" charset="0"/>
            </a:endParaRPr>
          </a:p>
          <a:p>
            <a:pPr lvl="0" algn="just"/>
            <a:endParaRPr lang="es-MX" sz="2000" b="1" dirty="0">
              <a:solidFill>
                <a:srgbClr val="000000"/>
              </a:solidFill>
              <a:latin typeface="Iskoola Pota" panose="020B0502040204020203" pitchFamily="34" charset="0"/>
              <a:cs typeface="Iskoola Pota" panose="020B0502040204020203" pitchFamily="34" charset="0"/>
            </a:endParaRPr>
          </a:p>
          <a:p>
            <a:pPr lvl="0" algn="just"/>
            <a:r>
              <a:rPr lang="es-MX" sz="2000" b="1" dirty="0">
                <a:solidFill>
                  <a:srgbClr val="000000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/>
            </a:r>
            <a:br>
              <a:rPr lang="es-MX" sz="2000" b="1" dirty="0">
                <a:solidFill>
                  <a:srgbClr val="000000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</a:br>
            <a:endParaRPr lang="es-MX" sz="2000" b="1" dirty="0">
              <a:solidFill>
                <a:srgbClr val="000000"/>
              </a:solidFill>
              <a:latin typeface="Iskoola Pota" panose="020B0502040204020203" pitchFamily="34" charset="0"/>
              <a:cs typeface="Iskoola Pot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32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15"/>
          <p:cNvSpPr/>
          <p:nvPr/>
        </p:nvSpPr>
        <p:spPr>
          <a:xfrm>
            <a:off x="609600" y="1571447"/>
            <a:ext cx="10972800" cy="103691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pPr algn="ctr"/>
            <a:endParaRPr sz="216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0" name="Google Shape;640;p15"/>
          <p:cNvPicPr preferRelativeResize="0"/>
          <p:nvPr/>
        </p:nvPicPr>
        <p:blipFill rotWithShape="1">
          <a:blip r:embed="rId3">
            <a:alphaModFix/>
          </a:blip>
          <a:srcRect l="30917" t="18678" r="5570" b="17702"/>
          <a:stretch/>
        </p:blipFill>
        <p:spPr>
          <a:xfrm>
            <a:off x="825016" y="608587"/>
            <a:ext cx="10503364" cy="56719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38330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16"/>
          <p:cNvSpPr txBox="1"/>
          <p:nvPr/>
        </p:nvSpPr>
        <p:spPr>
          <a:xfrm>
            <a:off x="966215" y="5911595"/>
            <a:ext cx="249935" cy="276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70" rIns="0" bIns="0" anchor="t" anchorCtr="0">
            <a:spAutoFit/>
          </a:bodyPr>
          <a:lstStyle/>
          <a:p>
            <a:pPr marL="15240"/>
            <a:r>
              <a:rPr lang="en-US" sz="1680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endParaRPr sz="168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6" name="Google Shape;646;p16"/>
          <p:cNvSpPr/>
          <p:nvPr/>
        </p:nvSpPr>
        <p:spPr>
          <a:xfrm>
            <a:off x="609601" y="4736591"/>
            <a:ext cx="6199631" cy="212140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7" name="Google Shape;647;p16"/>
          <p:cNvSpPr/>
          <p:nvPr/>
        </p:nvSpPr>
        <p:spPr>
          <a:xfrm>
            <a:off x="609600" y="9144"/>
            <a:ext cx="573024" cy="1712976"/>
          </a:xfrm>
          <a:custGeom>
            <a:avLst/>
            <a:gdLst/>
            <a:ahLst/>
            <a:cxnLst/>
            <a:rect l="l" t="t" r="r" b="b"/>
            <a:pathLst>
              <a:path w="477520" h="1427480" extrusionOk="0">
                <a:moveTo>
                  <a:pt x="0" y="1427479"/>
                </a:moveTo>
                <a:lnTo>
                  <a:pt x="477520" y="1427479"/>
                </a:lnTo>
                <a:lnTo>
                  <a:pt x="477520" y="0"/>
                </a:lnTo>
                <a:lnTo>
                  <a:pt x="0" y="0"/>
                </a:lnTo>
                <a:lnTo>
                  <a:pt x="0" y="142747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8" name="Google Shape;648;p16"/>
          <p:cNvSpPr txBox="1"/>
          <p:nvPr/>
        </p:nvSpPr>
        <p:spPr>
          <a:xfrm>
            <a:off x="1798320" y="1716634"/>
            <a:ext cx="8813779" cy="2696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pPr algn="ctr"/>
            <a:r>
              <a:rPr lang="en-US" sz="3360" b="1" dirty="0" err="1">
                <a:solidFill>
                  <a:srgbClr val="938953"/>
                </a:solidFill>
                <a:latin typeface="Calibri"/>
                <a:ea typeface="Calibri"/>
                <a:cs typeface="Calibri"/>
                <a:sym typeface="Calibri"/>
              </a:rPr>
              <a:t>Teniendo</a:t>
            </a:r>
            <a:r>
              <a:rPr lang="en-US" sz="3360" b="1" dirty="0">
                <a:solidFill>
                  <a:srgbClr val="93895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360" b="1" dirty="0" err="1">
                <a:solidFill>
                  <a:srgbClr val="938953"/>
                </a:solidFill>
                <a:latin typeface="Calibri"/>
                <a:ea typeface="Calibri"/>
                <a:cs typeface="Calibri"/>
                <a:sym typeface="Calibri"/>
              </a:rPr>
              <a:t>claro</a:t>
            </a:r>
            <a:r>
              <a:rPr lang="en-US" sz="3360" b="1" dirty="0">
                <a:solidFill>
                  <a:srgbClr val="938953"/>
                </a:solidFill>
                <a:latin typeface="Calibri"/>
                <a:ea typeface="Calibri"/>
                <a:cs typeface="Calibri"/>
                <a:sym typeface="Calibri"/>
              </a:rPr>
              <a:t> el </a:t>
            </a:r>
            <a:r>
              <a:rPr lang="en-US" sz="3360" b="1" dirty="0" err="1">
                <a:solidFill>
                  <a:srgbClr val="938953"/>
                </a:solidFill>
                <a:latin typeface="Calibri"/>
                <a:ea typeface="Calibri"/>
                <a:cs typeface="Calibri"/>
                <a:sym typeface="Calibri"/>
              </a:rPr>
              <a:t>contexto</a:t>
            </a:r>
            <a:r>
              <a:rPr lang="en-US" sz="3360" b="1" dirty="0">
                <a:solidFill>
                  <a:srgbClr val="93895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360" b="1" dirty="0" err="1">
                <a:solidFill>
                  <a:srgbClr val="938953"/>
                </a:solidFill>
                <a:latin typeface="Calibri"/>
                <a:ea typeface="Calibri"/>
                <a:cs typeface="Calibri"/>
                <a:sym typeface="Calibri"/>
              </a:rPr>
              <a:t>debemos</a:t>
            </a:r>
            <a:r>
              <a:rPr lang="en-US" sz="3360" b="1" dirty="0">
                <a:solidFill>
                  <a:srgbClr val="93895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360" b="1" dirty="0" err="1">
                <a:solidFill>
                  <a:srgbClr val="938953"/>
                </a:solidFill>
                <a:latin typeface="Calibri"/>
                <a:ea typeface="Calibri"/>
                <a:cs typeface="Calibri"/>
                <a:sym typeface="Calibri"/>
              </a:rPr>
              <a:t>tener</a:t>
            </a:r>
            <a:r>
              <a:rPr lang="en-US" sz="3360" b="1" dirty="0">
                <a:solidFill>
                  <a:srgbClr val="93895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360" b="1" dirty="0" err="1">
                <a:solidFill>
                  <a:srgbClr val="938953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3360" b="1" dirty="0">
                <a:solidFill>
                  <a:srgbClr val="93895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360" b="1" dirty="0" err="1">
                <a:solidFill>
                  <a:srgbClr val="938953"/>
                </a:solidFill>
                <a:latin typeface="Calibri"/>
                <a:ea typeface="Calibri"/>
                <a:cs typeface="Calibri"/>
                <a:sym typeface="Calibri"/>
              </a:rPr>
              <a:t>cuenta</a:t>
            </a:r>
            <a:r>
              <a:rPr lang="en-US" sz="3360" b="1" dirty="0">
                <a:solidFill>
                  <a:srgbClr val="938953"/>
                </a:solidFill>
                <a:latin typeface="Calibri"/>
                <a:ea typeface="Calibri"/>
                <a:cs typeface="Calibri"/>
                <a:sym typeface="Calibri"/>
              </a:rPr>
              <a:t> las </a:t>
            </a:r>
            <a:r>
              <a:rPr lang="en-US" sz="336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debilidades</a:t>
            </a:r>
            <a:r>
              <a:rPr lang="en-US" sz="336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que </a:t>
            </a:r>
            <a:r>
              <a:rPr lang="en-US" sz="336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tiene</a:t>
            </a:r>
            <a:r>
              <a:rPr lang="en-US" sz="336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el </a:t>
            </a:r>
            <a:r>
              <a:rPr lang="en-US" sz="336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sistema</a:t>
            </a:r>
            <a:r>
              <a:rPr lang="en-US" sz="336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360" b="1" dirty="0">
                <a:solidFill>
                  <a:srgbClr val="938953"/>
                </a:solidFill>
                <a:latin typeface="Calibri"/>
                <a:ea typeface="Calibri"/>
                <a:cs typeface="Calibri"/>
                <a:sym typeface="Calibri"/>
              </a:rPr>
              <a:t>actual </a:t>
            </a:r>
            <a:r>
              <a:rPr lang="en-US" sz="3360" b="1" dirty="0" err="1">
                <a:solidFill>
                  <a:srgbClr val="938953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3360" b="1" dirty="0">
                <a:solidFill>
                  <a:srgbClr val="938953"/>
                </a:solidFill>
                <a:latin typeface="Calibri"/>
                <a:ea typeface="Calibri"/>
                <a:cs typeface="Calibri"/>
                <a:sym typeface="Calibri"/>
              </a:rPr>
              <a:t> el Municipio , </a:t>
            </a:r>
            <a:r>
              <a:rPr lang="en-US" sz="3360" b="1" dirty="0" err="1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plantearnos</a:t>
            </a:r>
            <a:r>
              <a:rPr lang="en-US" sz="3360" b="1" dirty="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 un </a:t>
            </a:r>
            <a:r>
              <a:rPr lang="en-US" sz="3360" b="1" dirty="0" err="1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problema</a:t>
            </a:r>
            <a:r>
              <a:rPr lang="en-US" sz="3360" b="1" dirty="0">
                <a:solidFill>
                  <a:srgbClr val="938953"/>
                </a:solidFill>
                <a:latin typeface="Calibri"/>
                <a:ea typeface="Calibri"/>
                <a:cs typeface="Calibri"/>
                <a:sym typeface="Calibri"/>
              </a:rPr>
              <a:t> y de </a:t>
            </a:r>
            <a:r>
              <a:rPr lang="en-US" sz="3360" b="1" dirty="0" err="1">
                <a:solidFill>
                  <a:srgbClr val="938953"/>
                </a:solidFill>
                <a:latin typeface="Calibri"/>
                <a:ea typeface="Calibri"/>
                <a:cs typeface="Calibri"/>
                <a:sym typeface="Calibri"/>
              </a:rPr>
              <a:t>acuerdo</a:t>
            </a:r>
            <a:r>
              <a:rPr lang="en-US" sz="3360" b="1" dirty="0">
                <a:solidFill>
                  <a:srgbClr val="938953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3360" b="1" dirty="0" err="1">
                <a:solidFill>
                  <a:srgbClr val="938953"/>
                </a:solidFill>
                <a:latin typeface="Calibri"/>
                <a:ea typeface="Calibri"/>
                <a:cs typeface="Calibri"/>
                <a:sym typeface="Calibri"/>
              </a:rPr>
              <a:t>esto</a:t>
            </a:r>
            <a:r>
              <a:rPr lang="en-US" sz="3360" b="1" dirty="0">
                <a:solidFill>
                  <a:srgbClr val="93895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360" b="1" dirty="0" err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generar</a:t>
            </a:r>
            <a:r>
              <a:rPr lang="en-US" sz="336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360" b="1" dirty="0" err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estrategias</a:t>
            </a:r>
            <a:r>
              <a:rPr lang="en-US" sz="336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360" b="1" dirty="0" err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solución</a:t>
            </a:r>
            <a:r>
              <a:rPr lang="en-US" sz="336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3360" b="1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09843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18"/>
          <p:cNvSpPr txBox="1"/>
          <p:nvPr/>
        </p:nvSpPr>
        <p:spPr>
          <a:xfrm>
            <a:off x="966215" y="5911595"/>
            <a:ext cx="249935" cy="276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70" rIns="0" bIns="0" anchor="t" anchorCtr="0">
            <a:spAutoFit/>
          </a:bodyPr>
          <a:lstStyle/>
          <a:p>
            <a:pPr marL="15240"/>
            <a:r>
              <a:rPr lang="en-US" sz="1680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endParaRPr sz="168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3" name="Google Shape;663;p18"/>
          <p:cNvSpPr/>
          <p:nvPr/>
        </p:nvSpPr>
        <p:spPr>
          <a:xfrm>
            <a:off x="609601" y="4736591"/>
            <a:ext cx="6199631" cy="212140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4" name="Google Shape;664;p18"/>
          <p:cNvSpPr/>
          <p:nvPr/>
        </p:nvSpPr>
        <p:spPr>
          <a:xfrm>
            <a:off x="609600" y="9144"/>
            <a:ext cx="573024" cy="1712976"/>
          </a:xfrm>
          <a:custGeom>
            <a:avLst/>
            <a:gdLst/>
            <a:ahLst/>
            <a:cxnLst/>
            <a:rect l="l" t="t" r="r" b="b"/>
            <a:pathLst>
              <a:path w="477520" h="1427480" extrusionOk="0">
                <a:moveTo>
                  <a:pt x="0" y="1427479"/>
                </a:moveTo>
                <a:lnTo>
                  <a:pt x="477520" y="1427479"/>
                </a:lnTo>
                <a:lnTo>
                  <a:pt x="477520" y="0"/>
                </a:lnTo>
                <a:lnTo>
                  <a:pt x="0" y="0"/>
                </a:lnTo>
                <a:lnTo>
                  <a:pt x="0" y="142747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5" name="Google Shape;665;p18"/>
          <p:cNvSpPr txBox="1"/>
          <p:nvPr/>
        </p:nvSpPr>
        <p:spPr>
          <a:xfrm>
            <a:off x="1254612" y="1094353"/>
            <a:ext cx="5689168" cy="300539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pPr marL="205740" indent="-205740" algn="just">
              <a:lnSpc>
                <a:spcPct val="150000"/>
              </a:lnSpc>
              <a:buClr>
                <a:schemeClr val="accent1"/>
              </a:buClr>
              <a:buSzPts val="1050"/>
              <a:buFont typeface="Noto Sans Symbols"/>
              <a:buChar char="▪"/>
            </a:pPr>
            <a:r>
              <a:rPr lang="en-US" sz="126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Desarticulación</a:t>
            </a:r>
            <a:r>
              <a:rPr lang="en-US" sz="126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entre los </a:t>
            </a:r>
            <a:r>
              <a:rPr lang="en-US" sz="126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diferentes</a:t>
            </a:r>
            <a:r>
              <a:rPr lang="en-US" sz="126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6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niveles</a:t>
            </a:r>
            <a:r>
              <a:rPr lang="en-US" sz="126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6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educativos</a:t>
            </a:r>
            <a:r>
              <a:rPr lang="en-US" sz="126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2160" dirty="0"/>
          </a:p>
          <a:p>
            <a:pPr marL="205740" indent="-205740" algn="just">
              <a:lnSpc>
                <a:spcPct val="150000"/>
              </a:lnSpc>
              <a:buClr>
                <a:schemeClr val="accent1"/>
              </a:buClr>
              <a:buSzPts val="1050"/>
              <a:buFont typeface="Noto Sans Symbols"/>
              <a:buChar char="▪"/>
            </a:pPr>
            <a:r>
              <a:rPr lang="en-US" sz="126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Educación terminal y no con la </a:t>
            </a:r>
            <a:r>
              <a:rPr lang="en-US" sz="126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perspectiva</a:t>
            </a:r>
            <a:r>
              <a:rPr lang="en-US" sz="126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26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aprendizaje</a:t>
            </a:r>
            <a:r>
              <a:rPr lang="en-US" sz="126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6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permanente</a:t>
            </a:r>
            <a:r>
              <a:rPr lang="en-US" sz="126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2160" dirty="0"/>
          </a:p>
          <a:p>
            <a:pPr marL="205740" indent="-205740" algn="just">
              <a:buClr>
                <a:schemeClr val="accent1"/>
              </a:buClr>
              <a:buSzPts val="1050"/>
              <a:buFont typeface="Noto Sans Symbols"/>
              <a:buChar char="▪"/>
            </a:pPr>
            <a:r>
              <a:rPr lang="en-US" sz="126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Ausencia</a:t>
            </a:r>
            <a:r>
              <a:rPr lang="en-US" sz="126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26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orientación</a:t>
            </a:r>
            <a:r>
              <a:rPr lang="en-US" sz="126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6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vocacional</a:t>
            </a:r>
            <a:r>
              <a:rPr lang="en-US" sz="126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y/o socio </a:t>
            </a:r>
            <a:r>
              <a:rPr lang="en-US" sz="126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ocupacional</a:t>
            </a:r>
            <a:r>
              <a:rPr lang="en-US" sz="126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6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desde</a:t>
            </a:r>
            <a:r>
              <a:rPr lang="en-US" sz="126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la educación </a:t>
            </a:r>
            <a:r>
              <a:rPr lang="en-US" sz="126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básica</a:t>
            </a:r>
            <a:endParaRPr sz="2160" dirty="0"/>
          </a:p>
          <a:p>
            <a:pPr marL="205740" indent="-205740" algn="just">
              <a:buClr>
                <a:schemeClr val="accent1"/>
              </a:buClr>
              <a:buSzPts val="1050"/>
              <a:buFont typeface="Noto Sans Symbols"/>
              <a:buChar char="▪"/>
            </a:pPr>
            <a:r>
              <a:rPr lang="en-US" sz="126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Existe</a:t>
            </a:r>
            <a:r>
              <a:rPr lang="en-US" sz="126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6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movilidad</a:t>
            </a:r>
            <a:r>
              <a:rPr lang="en-US" sz="126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6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restringida</a:t>
            </a:r>
            <a:r>
              <a:rPr lang="en-US" sz="126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126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condicionada</a:t>
            </a:r>
            <a:r>
              <a:rPr lang="en-US" sz="126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entre los </a:t>
            </a:r>
            <a:r>
              <a:rPr lang="en-US" sz="126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diferentes</a:t>
            </a:r>
            <a:r>
              <a:rPr lang="en-US" sz="126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6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niveles</a:t>
            </a:r>
            <a:r>
              <a:rPr lang="en-US" sz="126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126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modalidades</a:t>
            </a:r>
            <a:r>
              <a:rPr lang="en-US" sz="126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6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educativas</a:t>
            </a:r>
            <a:r>
              <a:rPr lang="en-US" sz="126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y se </a:t>
            </a:r>
            <a:r>
              <a:rPr lang="en-US" sz="126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tiene</a:t>
            </a:r>
            <a:r>
              <a:rPr lang="en-US" sz="126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mas adelantado </a:t>
            </a:r>
            <a:r>
              <a:rPr lang="en-US" sz="126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6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el sector privado que </a:t>
            </a:r>
            <a:r>
              <a:rPr lang="en-US" sz="126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6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el sector </a:t>
            </a:r>
            <a:r>
              <a:rPr lang="en-US" sz="126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público</a:t>
            </a:r>
            <a:endParaRPr sz="2160" dirty="0"/>
          </a:p>
          <a:p>
            <a:pPr marL="205740" indent="-205740" algn="just">
              <a:buClr>
                <a:schemeClr val="accent1"/>
              </a:buClr>
              <a:buSzPts val="1050"/>
              <a:buFont typeface="Noto Sans Symbols"/>
              <a:buChar char="▪"/>
            </a:pPr>
            <a:r>
              <a:rPr lang="en-US" sz="126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Existen</a:t>
            </a:r>
            <a:r>
              <a:rPr lang="en-US" sz="126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126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rutas</a:t>
            </a:r>
            <a:r>
              <a:rPr lang="en-US" sz="126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6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6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la educación post </a:t>
            </a:r>
            <a:r>
              <a:rPr lang="en-US" sz="126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secundaria</a:t>
            </a:r>
            <a:r>
              <a:rPr lang="en-US" sz="126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6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pero</a:t>
            </a:r>
            <a:r>
              <a:rPr lang="en-US" sz="126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son </a:t>
            </a:r>
            <a:r>
              <a:rPr lang="en-US" sz="126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discontinuas</a:t>
            </a:r>
            <a:r>
              <a:rPr lang="en-US" sz="126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y de alto </a:t>
            </a:r>
            <a:r>
              <a:rPr lang="en-US" sz="126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desconocimiento</a:t>
            </a:r>
            <a:endParaRPr sz="2160" dirty="0"/>
          </a:p>
          <a:p>
            <a:pPr marL="77153" algn="just">
              <a:lnSpc>
                <a:spcPct val="150000"/>
              </a:lnSpc>
              <a:buClr>
                <a:schemeClr val="accent1"/>
              </a:buClr>
              <a:buSzPts val="1050"/>
            </a:pPr>
            <a:endParaRPr sz="126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7153" indent="-16192" algn="just">
              <a:lnSpc>
                <a:spcPct val="150000"/>
              </a:lnSpc>
              <a:buClr>
                <a:schemeClr val="accent1"/>
              </a:buClr>
              <a:buSzPts val="800"/>
            </a:pPr>
            <a:endParaRPr sz="96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7153" indent="-16192" algn="just">
              <a:lnSpc>
                <a:spcPct val="150000"/>
              </a:lnSpc>
              <a:buClr>
                <a:schemeClr val="accent1"/>
              </a:buClr>
              <a:buSzPts val="800"/>
            </a:pPr>
            <a:endParaRPr sz="96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7153" indent="-16192" algn="just">
              <a:lnSpc>
                <a:spcPct val="150000"/>
              </a:lnSpc>
              <a:buClr>
                <a:schemeClr val="accent1"/>
              </a:buClr>
              <a:buSzPts val="800"/>
            </a:pPr>
            <a:endParaRPr sz="96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6" name="Google Shape;666;p18"/>
          <p:cNvSpPr txBox="1"/>
          <p:nvPr/>
        </p:nvSpPr>
        <p:spPr>
          <a:xfrm>
            <a:off x="1176434" y="260515"/>
            <a:ext cx="10040206" cy="480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DEBILIDADES DEL SISTEMA </a:t>
            </a:r>
            <a:r>
              <a:rPr lang="en-US" sz="2400" b="1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EDUCATIVO EN </a:t>
            </a:r>
            <a:r>
              <a:rPr lang="en-US" sz="24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YUMBO</a:t>
            </a:r>
            <a:endParaRPr sz="2160"/>
          </a:p>
        </p:txBody>
      </p:sp>
      <p:cxnSp>
        <p:nvCxnSpPr>
          <p:cNvPr id="667" name="Google Shape;667;p18"/>
          <p:cNvCxnSpPr/>
          <p:nvPr/>
        </p:nvCxnSpPr>
        <p:spPr>
          <a:xfrm>
            <a:off x="10014960" y="5633238"/>
            <a:ext cx="417613" cy="0"/>
          </a:xfrm>
          <a:prstGeom prst="straightConnector1">
            <a:avLst/>
          </a:prstGeom>
          <a:noFill/>
          <a:ln w="19050" cap="flat" cmpd="sng">
            <a:solidFill>
              <a:srgbClr val="0F243E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668" name="Google Shape;668;p18"/>
          <p:cNvSpPr txBox="1"/>
          <p:nvPr/>
        </p:nvSpPr>
        <p:spPr>
          <a:xfrm>
            <a:off x="1238095" y="3106781"/>
            <a:ext cx="5787722" cy="243754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pPr marL="205740" indent="-205740" algn="just">
              <a:buClr>
                <a:schemeClr val="accent1"/>
              </a:buClr>
              <a:buSzPts val="1050"/>
              <a:buFont typeface="Noto Sans Symbols"/>
              <a:buChar char="▪"/>
            </a:pPr>
            <a:r>
              <a:rPr lang="en-US" sz="1260" dirty="0">
                <a:latin typeface="Calibri"/>
                <a:cs typeface="Calibri"/>
                <a:sym typeface="Calibri"/>
              </a:rPr>
              <a:t>Falta  </a:t>
            </a:r>
            <a:r>
              <a:rPr lang="en-US" sz="1260" dirty="0" err="1">
                <a:latin typeface="Calibri"/>
                <a:cs typeface="Calibri"/>
                <a:sym typeface="Calibri"/>
              </a:rPr>
              <a:t>mejorar</a:t>
            </a:r>
            <a:r>
              <a:rPr lang="en-US" sz="1260" dirty="0">
                <a:latin typeface="Calibri"/>
                <a:cs typeface="Calibri"/>
                <a:sym typeface="Calibri"/>
              </a:rPr>
              <a:t> los </a:t>
            </a:r>
            <a:r>
              <a:rPr lang="en-US" sz="1260" dirty="0" err="1">
                <a:latin typeface="Calibri"/>
                <a:cs typeface="Calibri"/>
                <a:sym typeface="Calibri"/>
              </a:rPr>
              <a:t>lazos</a:t>
            </a:r>
            <a:r>
              <a:rPr lang="en-US" sz="1260" dirty="0">
                <a:latin typeface="Calibri"/>
                <a:cs typeface="Calibri"/>
                <a:sym typeface="Calibri"/>
              </a:rPr>
              <a:t> de  </a:t>
            </a:r>
            <a:r>
              <a:rPr lang="en-US" sz="1260" dirty="0" err="1">
                <a:latin typeface="Calibri"/>
                <a:cs typeface="Calibri"/>
                <a:sym typeface="Calibri"/>
              </a:rPr>
              <a:t>integración</a:t>
            </a:r>
            <a:r>
              <a:rPr lang="en-US" sz="1260" dirty="0">
                <a:latin typeface="Calibri"/>
                <a:cs typeface="Calibri"/>
                <a:sym typeface="Calibri"/>
              </a:rPr>
              <a:t> de los padres de </a:t>
            </a:r>
            <a:r>
              <a:rPr lang="en-US" sz="1260" dirty="0" err="1">
                <a:latin typeface="Calibri"/>
                <a:cs typeface="Calibri"/>
                <a:sym typeface="Calibri"/>
              </a:rPr>
              <a:t>familia</a:t>
            </a:r>
            <a:r>
              <a:rPr lang="en-US" sz="1260" dirty="0">
                <a:latin typeface="Calibri"/>
                <a:cs typeface="Calibri"/>
                <a:sym typeface="Calibri"/>
              </a:rPr>
              <a:t> a los </a:t>
            </a:r>
            <a:r>
              <a:rPr lang="en-US" sz="1260" dirty="0" err="1">
                <a:latin typeface="Calibri"/>
                <a:cs typeface="Calibri"/>
                <a:sym typeface="Calibri"/>
              </a:rPr>
              <a:t>procesos</a:t>
            </a:r>
            <a:r>
              <a:rPr lang="en-US" sz="1260" dirty="0">
                <a:latin typeface="Calibri"/>
                <a:cs typeface="Calibri"/>
                <a:sym typeface="Calibri"/>
              </a:rPr>
              <a:t> </a:t>
            </a:r>
            <a:r>
              <a:rPr lang="en-US" sz="1260" dirty="0" err="1">
                <a:latin typeface="Calibri"/>
                <a:cs typeface="Calibri"/>
                <a:sym typeface="Calibri"/>
              </a:rPr>
              <a:t>educativos</a:t>
            </a:r>
            <a:r>
              <a:rPr lang="en-US" sz="1260" dirty="0">
                <a:latin typeface="Calibri"/>
                <a:cs typeface="Calibri"/>
                <a:sym typeface="Calibri"/>
              </a:rPr>
              <a:t> </a:t>
            </a:r>
            <a:endParaRPr sz="1260" dirty="0">
              <a:latin typeface="Calibri"/>
              <a:cs typeface="Calibri"/>
            </a:endParaRPr>
          </a:p>
          <a:p>
            <a:pPr marL="205740" indent="-205740" algn="just">
              <a:buClr>
                <a:schemeClr val="accent1"/>
              </a:buClr>
              <a:buSzPts val="1050"/>
              <a:buFont typeface="Noto Sans Symbols"/>
              <a:buChar char="▪"/>
            </a:pPr>
            <a:r>
              <a:rPr lang="en-US" sz="1260" dirty="0">
                <a:latin typeface="Calibri"/>
                <a:cs typeface="Calibri"/>
                <a:sym typeface="Calibri"/>
              </a:rPr>
              <a:t>Falta </a:t>
            </a:r>
            <a:r>
              <a:rPr lang="en-US" sz="1260" dirty="0" err="1">
                <a:latin typeface="Calibri"/>
                <a:cs typeface="Calibri"/>
                <a:sym typeface="Calibri"/>
              </a:rPr>
              <a:t>protagonismo</a:t>
            </a:r>
            <a:r>
              <a:rPr lang="en-US" sz="1260" dirty="0">
                <a:latin typeface="Calibri"/>
                <a:cs typeface="Calibri"/>
                <a:sym typeface="Calibri"/>
              </a:rPr>
              <a:t> de las </a:t>
            </a:r>
            <a:r>
              <a:rPr lang="en-US" sz="1260" dirty="0" err="1">
                <a:latin typeface="Calibri"/>
                <a:cs typeface="Calibri"/>
                <a:sym typeface="Calibri"/>
              </a:rPr>
              <a:t>instituciones</a:t>
            </a:r>
            <a:r>
              <a:rPr lang="en-US" sz="1260" dirty="0">
                <a:latin typeface="Calibri"/>
                <a:cs typeface="Calibri"/>
                <a:sym typeface="Calibri"/>
              </a:rPr>
              <a:t> </a:t>
            </a:r>
            <a:r>
              <a:rPr lang="en-US" sz="1260" dirty="0" err="1">
                <a:latin typeface="Calibri"/>
                <a:cs typeface="Calibri"/>
                <a:sym typeface="Calibri"/>
              </a:rPr>
              <a:t>educativas</a:t>
            </a:r>
            <a:r>
              <a:rPr lang="en-US" sz="1260" dirty="0">
                <a:latin typeface="Calibri"/>
                <a:cs typeface="Calibri"/>
                <a:sym typeface="Calibri"/>
              </a:rPr>
              <a:t> </a:t>
            </a:r>
            <a:r>
              <a:rPr lang="en-US" sz="1260" dirty="0" err="1">
                <a:latin typeface="Calibri"/>
                <a:cs typeface="Calibri"/>
                <a:sym typeface="Calibri"/>
              </a:rPr>
              <a:t>en</a:t>
            </a:r>
            <a:r>
              <a:rPr lang="en-US" sz="1260" dirty="0">
                <a:latin typeface="Calibri"/>
                <a:cs typeface="Calibri"/>
                <a:sym typeface="Calibri"/>
              </a:rPr>
              <a:t> los </a:t>
            </a:r>
            <a:r>
              <a:rPr lang="en-US" sz="1260" dirty="0" err="1">
                <a:latin typeface="Calibri"/>
                <a:cs typeface="Calibri"/>
                <a:sym typeface="Calibri"/>
              </a:rPr>
              <a:t>procesos</a:t>
            </a:r>
            <a:r>
              <a:rPr lang="en-US" sz="1260" dirty="0">
                <a:latin typeface="Calibri"/>
                <a:cs typeface="Calibri"/>
                <a:sym typeface="Calibri"/>
              </a:rPr>
              <a:t> </a:t>
            </a:r>
            <a:r>
              <a:rPr lang="en-US" sz="1260" dirty="0" err="1">
                <a:latin typeface="Calibri"/>
                <a:cs typeface="Calibri"/>
                <a:sym typeface="Calibri"/>
              </a:rPr>
              <a:t>comunitarios</a:t>
            </a:r>
            <a:r>
              <a:rPr lang="en-US" sz="1260" dirty="0">
                <a:latin typeface="Calibri"/>
                <a:cs typeface="Calibri"/>
                <a:sym typeface="Calibri"/>
              </a:rPr>
              <a:t> del barrio.</a:t>
            </a:r>
            <a:endParaRPr sz="1260" dirty="0">
              <a:latin typeface="Calibri"/>
              <a:cs typeface="Calibri"/>
            </a:endParaRPr>
          </a:p>
          <a:p>
            <a:pPr marL="205740" indent="-205740" algn="just">
              <a:buClr>
                <a:schemeClr val="accent1"/>
              </a:buClr>
              <a:buSzPts val="1050"/>
              <a:buFont typeface="Noto Sans Symbols"/>
              <a:buChar char="▪"/>
            </a:pPr>
            <a:r>
              <a:rPr lang="en-US" sz="1260" dirty="0">
                <a:latin typeface="Calibri"/>
                <a:cs typeface="Calibri"/>
                <a:sym typeface="Calibri"/>
              </a:rPr>
              <a:t>Se debe </a:t>
            </a:r>
            <a:r>
              <a:rPr lang="en-US" sz="1260" dirty="0" err="1">
                <a:latin typeface="Calibri"/>
                <a:cs typeface="Calibri"/>
                <a:sym typeface="Calibri"/>
              </a:rPr>
              <a:t>mejorar</a:t>
            </a:r>
            <a:r>
              <a:rPr lang="en-US" sz="1260" dirty="0">
                <a:latin typeface="Calibri"/>
                <a:cs typeface="Calibri"/>
                <a:sym typeface="Calibri"/>
              </a:rPr>
              <a:t> </a:t>
            </a:r>
            <a:r>
              <a:rPr lang="en-US" sz="1260" dirty="0" err="1">
                <a:latin typeface="Calibri"/>
                <a:cs typeface="Calibri"/>
                <a:sym typeface="Calibri"/>
              </a:rPr>
              <a:t>en</a:t>
            </a:r>
            <a:r>
              <a:rPr lang="en-US" sz="1260" dirty="0">
                <a:latin typeface="Calibri"/>
                <a:cs typeface="Calibri"/>
                <a:sym typeface="Calibri"/>
              </a:rPr>
              <a:t> las </a:t>
            </a:r>
            <a:r>
              <a:rPr lang="en-US" sz="1260" dirty="0" err="1">
                <a:latin typeface="Calibri"/>
                <a:cs typeface="Calibri"/>
                <a:sym typeface="Calibri"/>
              </a:rPr>
              <a:t>estrategias</a:t>
            </a:r>
            <a:r>
              <a:rPr lang="en-US" sz="1260" dirty="0">
                <a:latin typeface="Calibri"/>
                <a:cs typeface="Calibri"/>
                <a:sym typeface="Calibri"/>
              </a:rPr>
              <a:t> de </a:t>
            </a:r>
            <a:r>
              <a:rPr lang="en-US" sz="1260" dirty="0" err="1">
                <a:latin typeface="Calibri"/>
                <a:cs typeface="Calibri"/>
                <a:sym typeface="Calibri"/>
              </a:rPr>
              <a:t>retención</a:t>
            </a:r>
            <a:r>
              <a:rPr lang="en-US" sz="1260" dirty="0">
                <a:latin typeface="Calibri"/>
                <a:cs typeface="Calibri"/>
                <a:sym typeface="Calibri"/>
              </a:rPr>
              <a:t> de los </a:t>
            </a:r>
            <a:r>
              <a:rPr lang="en-US" sz="1260" dirty="0" err="1">
                <a:latin typeface="Calibri"/>
                <a:cs typeface="Calibri"/>
                <a:sym typeface="Calibri"/>
              </a:rPr>
              <a:t>alumnos</a:t>
            </a:r>
            <a:r>
              <a:rPr lang="en-US" sz="1260" dirty="0">
                <a:latin typeface="Calibri"/>
                <a:cs typeface="Calibri"/>
                <a:sym typeface="Calibri"/>
              </a:rPr>
              <a:t> </a:t>
            </a:r>
            <a:r>
              <a:rPr lang="en-US" sz="1260" dirty="0" err="1">
                <a:latin typeface="Calibri"/>
                <a:cs typeface="Calibri"/>
                <a:sym typeface="Calibri"/>
              </a:rPr>
              <a:t>en</a:t>
            </a:r>
            <a:r>
              <a:rPr lang="en-US" sz="1260" dirty="0">
                <a:latin typeface="Calibri"/>
                <a:cs typeface="Calibri"/>
                <a:sym typeface="Calibri"/>
              </a:rPr>
              <a:t> el colegio, </a:t>
            </a:r>
            <a:r>
              <a:rPr lang="en-US" sz="1260" dirty="0" err="1">
                <a:latin typeface="Calibri"/>
                <a:cs typeface="Calibri"/>
                <a:sym typeface="Calibri"/>
              </a:rPr>
              <a:t>creando</a:t>
            </a:r>
            <a:r>
              <a:rPr lang="en-US" sz="1260" dirty="0">
                <a:latin typeface="Calibri"/>
                <a:cs typeface="Calibri"/>
                <a:sym typeface="Calibri"/>
              </a:rPr>
              <a:t> </a:t>
            </a:r>
            <a:r>
              <a:rPr lang="en-US" sz="1260" dirty="0" err="1">
                <a:latin typeface="Calibri"/>
                <a:cs typeface="Calibri"/>
                <a:sym typeface="Calibri"/>
              </a:rPr>
              <a:t>referentes</a:t>
            </a:r>
            <a:r>
              <a:rPr lang="en-US" sz="1260" dirty="0">
                <a:latin typeface="Calibri"/>
                <a:cs typeface="Calibri"/>
                <a:sym typeface="Calibri"/>
              </a:rPr>
              <a:t> y </a:t>
            </a:r>
            <a:r>
              <a:rPr lang="en-US" sz="1260" dirty="0" err="1">
                <a:latin typeface="Calibri"/>
                <a:cs typeface="Calibri"/>
                <a:sym typeface="Calibri"/>
              </a:rPr>
              <a:t>haciendo</a:t>
            </a:r>
            <a:r>
              <a:rPr lang="en-US" sz="1260" dirty="0">
                <a:latin typeface="Calibri"/>
                <a:cs typeface="Calibri"/>
                <a:sym typeface="Calibri"/>
              </a:rPr>
              <a:t> de las I.E campus que los </a:t>
            </a:r>
            <a:r>
              <a:rPr lang="en-US" sz="1260" dirty="0" err="1">
                <a:latin typeface="Calibri"/>
                <a:cs typeface="Calibri"/>
                <a:sym typeface="Calibri"/>
              </a:rPr>
              <a:t>motiven</a:t>
            </a:r>
            <a:r>
              <a:rPr lang="en-US" sz="1260" dirty="0">
                <a:latin typeface="Calibri"/>
                <a:cs typeface="Calibri"/>
                <a:sym typeface="Calibri"/>
              </a:rPr>
              <a:t>  a </a:t>
            </a:r>
            <a:r>
              <a:rPr lang="en-US" sz="1260" dirty="0" err="1">
                <a:latin typeface="Calibri"/>
                <a:cs typeface="Calibri"/>
                <a:sym typeface="Calibri"/>
              </a:rPr>
              <a:t>estar</a:t>
            </a:r>
            <a:r>
              <a:rPr lang="en-US" sz="1260" dirty="0">
                <a:latin typeface="Calibri"/>
                <a:cs typeface="Calibri"/>
                <a:sym typeface="Calibri"/>
              </a:rPr>
              <a:t> </a:t>
            </a:r>
            <a:r>
              <a:rPr lang="en-US" sz="1260" dirty="0" err="1">
                <a:latin typeface="Calibri"/>
                <a:cs typeface="Calibri"/>
                <a:sym typeface="Calibri"/>
              </a:rPr>
              <a:t>en</a:t>
            </a:r>
            <a:r>
              <a:rPr lang="en-US" sz="1260" dirty="0">
                <a:latin typeface="Calibri"/>
                <a:cs typeface="Calibri"/>
                <a:sym typeface="Calibri"/>
              </a:rPr>
              <a:t> el colegio y no </a:t>
            </a:r>
            <a:r>
              <a:rPr lang="en-US" sz="1260" dirty="0" err="1">
                <a:latin typeface="Calibri"/>
                <a:cs typeface="Calibri"/>
                <a:sym typeface="Calibri"/>
              </a:rPr>
              <a:t>en</a:t>
            </a:r>
            <a:r>
              <a:rPr lang="en-US" sz="1260" dirty="0">
                <a:latin typeface="Calibri"/>
                <a:cs typeface="Calibri"/>
                <a:sym typeface="Calibri"/>
              </a:rPr>
              <a:t> las </a:t>
            </a:r>
            <a:r>
              <a:rPr lang="en-US" sz="1260" dirty="0" err="1">
                <a:latin typeface="Calibri"/>
                <a:cs typeface="Calibri"/>
                <a:sym typeface="Calibri"/>
              </a:rPr>
              <a:t>esquinas</a:t>
            </a:r>
            <a:r>
              <a:rPr lang="en-US" sz="1260" dirty="0">
                <a:latin typeface="Calibri"/>
                <a:cs typeface="Calibri"/>
                <a:sym typeface="Calibri"/>
              </a:rPr>
              <a:t> de barrio. ( cine </a:t>
            </a:r>
            <a:r>
              <a:rPr lang="en-US" sz="1260" dirty="0" err="1">
                <a:latin typeface="Calibri"/>
                <a:cs typeface="Calibri"/>
                <a:sym typeface="Calibri"/>
              </a:rPr>
              <a:t>foros</a:t>
            </a:r>
            <a:r>
              <a:rPr lang="en-US" sz="1260" dirty="0">
                <a:latin typeface="Calibri"/>
                <a:cs typeface="Calibri"/>
                <a:sym typeface="Calibri"/>
              </a:rPr>
              <a:t>, </a:t>
            </a:r>
            <a:r>
              <a:rPr lang="en-US" sz="1260" dirty="0" err="1">
                <a:latin typeface="Calibri"/>
                <a:cs typeface="Calibri"/>
                <a:sym typeface="Calibri"/>
              </a:rPr>
              <a:t>tertulias</a:t>
            </a:r>
            <a:r>
              <a:rPr lang="en-US" sz="1260" dirty="0">
                <a:latin typeface="Calibri"/>
                <a:cs typeface="Calibri"/>
                <a:sym typeface="Calibri"/>
              </a:rPr>
              <a:t>, </a:t>
            </a:r>
            <a:r>
              <a:rPr lang="en-US" sz="1260" dirty="0" err="1">
                <a:latin typeface="Calibri"/>
                <a:cs typeface="Calibri"/>
                <a:sym typeface="Calibri"/>
              </a:rPr>
              <a:t>seminarios</a:t>
            </a:r>
            <a:r>
              <a:rPr lang="en-US" sz="1260" dirty="0">
                <a:latin typeface="Calibri"/>
                <a:cs typeface="Calibri"/>
                <a:sym typeface="Calibri"/>
              </a:rPr>
              <a:t> de </a:t>
            </a:r>
            <a:r>
              <a:rPr lang="en-US" sz="1260" dirty="0" err="1">
                <a:latin typeface="Calibri"/>
                <a:cs typeface="Calibri"/>
                <a:sym typeface="Calibri"/>
              </a:rPr>
              <a:t>interés</a:t>
            </a:r>
            <a:r>
              <a:rPr lang="en-US" sz="1260" dirty="0">
                <a:latin typeface="Calibri"/>
                <a:cs typeface="Calibri"/>
                <a:sym typeface="Calibri"/>
              </a:rPr>
              <a:t>,  </a:t>
            </a:r>
            <a:r>
              <a:rPr lang="en-US" sz="1260" dirty="0" err="1">
                <a:latin typeface="Calibri"/>
                <a:cs typeface="Calibri"/>
                <a:sym typeface="Calibri"/>
              </a:rPr>
              <a:t>recitales</a:t>
            </a:r>
            <a:r>
              <a:rPr lang="en-US" sz="1260" dirty="0">
                <a:latin typeface="Calibri"/>
                <a:cs typeface="Calibri"/>
                <a:sym typeface="Calibri"/>
              </a:rPr>
              <a:t> de </a:t>
            </a:r>
            <a:r>
              <a:rPr lang="en-US" sz="1260" dirty="0" err="1">
                <a:latin typeface="Calibri"/>
                <a:cs typeface="Calibri"/>
                <a:sym typeface="Calibri"/>
              </a:rPr>
              <a:t>música</a:t>
            </a:r>
            <a:r>
              <a:rPr lang="en-US" sz="1260" dirty="0">
                <a:latin typeface="Calibri"/>
                <a:cs typeface="Calibri"/>
                <a:sym typeface="Calibri"/>
              </a:rPr>
              <a:t> , </a:t>
            </a:r>
            <a:r>
              <a:rPr lang="en-US" sz="1260" dirty="0" err="1">
                <a:latin typeface="Calibri"/>
                <a:cs typeface="Calibri"/>
                <a:sym typeface="Calibri"/>
              </a:rPr>
              <a:t>baile</a:t>
            </a:r>
            <a:r>
              <a:rPr lang="en-US" sz="1260" dirty="0">
                <a:latin typeface="Calibri"/>
                <a:cs typeface="Calibri"/>
                <a:sym typeface="Calibri"/>
              </a:rPr>
              <a:t>, </a:t>
            </a:r>
            <a:r>
              <a:rPr lang="en-US" sz="1260" dirty="0" err="1">
                <a:latin typeface="Calibri"/>
                <a:cs typeface="Calibri"/>
                <a:sym typeface="Calibri"/>
              </a:rPr>
              <a:t>deporte</a:t>
            </a:r>
            <a:r>
              <a:rPr lang="en-US" sz="1260" dirty="0">
                <a:latin typeface="Calibri"/>
                <a:cs typeface="Calibri"/>
                <a:sym typeface="Calibri"/>
              </a:rPr>
              <a:t>, </a:t>
            </a:r>
            <a:r>
              <a:rPr lang="en-US" sz="1260" dirty="0" err="1">
                <a:latin typeface="Calibri"/>
                <a:cs typeface="Calibri"/>
                <a:sym typeface="Calibri"/>
              </a:rPr>
              <a:t>talleres</a:t>
            </a:r>
            <a:r>
              <a:rPr lang="en-US" sz="1260" dirty="0">
                <a:latin typeface="Calibri"/>
                <a:cs typeface="Calibri"/>
                <a:sym typeface="Calibri"/>
              </a:rPr>
              <a:t> de </a:t>
            </a:r>
            <a:r>
              <a:rPr lang="en-US" sz="1260" dirty="0" err="1">
                <a:latin typeface="Calibri"/>
                <a:cs typeface="Calibri"/>
                <a:sym typeface="Calibri"/>
              </a:rPr>
              <a:t>lectura</a:t>
            </a:r>
            <a:r>
              <a:rPr lang="en-US" sz="1260" dirty="0">
                <a:latin typeface="Calibri"/>
                <a:cs typeface="Calibri"/>
                <a:sym typeface="Calibri"/>
              </a:rPr>
              <a:t>  etc. </a:t>
            </a:r>
            <a:r>
              <a:rPr lang="en-US" sz="1260" dirty="0" err="1">
                <a:latin typeface="Calibri"/>
                <a:cs typeface="Calibri"/>
                <a:sym typeface="Calibri"/>
              </a:rPr>
              <a:t>programados</a:t>
            </a:r>
            <a:r>
              <a:rPr lang="en-US" sz="1260" dirty="0">
                <a:latin typeface="Calibri"/>
                <a:cs typeface="Calibri"/>
                <a:sym typeface="Calibri"/>
              </a:rPr>
              <a:t> de </a:t>
            </a:r>
            <a:r>
              <a:rPr lang="en-US" sz="1260" dirty="0" err="1">
                <a:latin typeface="Calibri"/>
                <a:cs typeface="Calibri"/>
                <a:sym typeface="Calibri"/>
              </a:rPr>
              <a:t>acuerdo</a:t>
            </a:r>
            <a:r>
              <a:rPr lang="en-US" sz="1260" dirty="0">
                <a:latin typeface="Calibri"/>
                <a:cs typeface="Calibri"/>
                <a:sym typeface="Calibri"/>
              </a:rPr>
              <a:t> a la </a:t>
            </a:r>
            <a:r>
              <a:rPr lang="en-US" sz="1260" dirty="0" err="1">
                <a:latin typeface="Calibri"/>
                <a:cs typeface="Calibri"/>
                <a:sym typeface="Calibri"/>
              </a:rPr>
              <a:t>edad</a:t>
            </a:r>
            <a:r>
              <a:rPr lang="en-US" sz="1260" dirty="0">
                <a:latin typeface="Calibri"/>
                <a:cs typeface="Calibri"/>
                <a:sym typeface="Calibri"/>
              </a:rPr>
              <a:t> ) </a:t>
            </a:r>
            <a:endParaRPr sz="1260" dirty="0">
              <a:latin typeface="Calibri"/>
              <a:cs typeface="Calibri"/>
            </a:endParaRPr>
          </a:p>
          <a:p>
            <a:pPr marL="205740" indent="-205740" algn="just">
              <a:buClr>
                <a:schemeClr val="accent1"/>
              </a:buClr>
              <a:buSzPts val="1050"/>
              <a:buFont typeface="Noto Sans Symbols"/>
              <a:buChar char="▪"/>
            </a:pPr>
            <a:r>
              <a:rPr lang="en-US" sz="1260" dirty="0">
                <a:latin typeface="Calibri"/>
                <a:cs typeface="Calibri"/>
                <a:sym typeface="Calibri"/>
              </a:rPr>
              <a:t>Se debe </a:t>
            </a:r>
            <a:r>
              <a:rPr lang="en-US" sz="1260" dirty="0" err="1">
                <a:latin typeface="Calibri"/>
                <a:cs typeface="Calibri"/>
                <a:sym typeface="Calibri"/>
              </a:rPr>
              <a:t>mejorar</a:t>
            </a:r>
            <a:r>
              <a:rPr lang="en-US" sz="1260" dirty="0">
                <a:latin typeface="Calibri"/>
                <a:cs typeface="Calibri"/>
                <a:sym typeface="Calibri"/>
              </a:rPr>
              <a:t> el </a:t>
            </a:r>
            <a:r>
              <a:rPr lang="en-US" sz="1260" dirty="0" err="1">
                <a:latin typeface="Calibri"/>
                <a:cs typeface="Calibri"/>
                <a:sym typeface="Calibri"/>
              </a:rPr>
              <a:t>sistema</a:t>
            </a:r>
            <a:r>
              <a:rPr lang="en-US" sz="1260" dirty="0">
                <a:latin typeface="Calibri"/>
                <a:cs typeface="Calibri"/>
                <a:sym typeface="Calibri"/>
              </a:rPr>
              <a:t> de </a:t>
            </a:r>
            <a:r>
              <a:rPr lang="en-US" sz="1260" dirty="0" err="1">
                <a:latin typeface="Calibri"/>
                <a:cs typeface="Calibri"/>
                <a:sym typeface="Calibri"/>
              </a:rPr>
              <a:t>información</a:t>
            </a:r>
            <a:r>
              <a:rPr lang="en-US" sz="1260" dirty="0">
                <a:latin typeface="Calibri"/>
                <a:cs typeface="Calibri"/>
                <a:sym typeface="Calibri"/>
              </a:rPr>
              <a:t> que </a:t>
            </a:r>
            <a:r>
              <a:rPr lang="en-US" sz="1260" dirty="0" err="1">
                <a:latin typeface="Calibri"/>
                <a:cs typeface="Calibri"/>
                <a:sym typeface="Calibri"/>
              </a:rPr>
              <a:t>permita</a:t>
            </a:r>
            <a:r>
              <a:rPr lang="en-US" sz="1260" dirty="0">
                <a:latin typeface="Calibri"/>
                <a:cs typeface="Calibri"/>
                <a:sym typeface="Calibri"/>
              </a:rPr>
              <a:t> </a:t>
            </a:r>
            <a:r>
              <a:rPr lang="en-US" sz="1260" dirty="0" err="1">
                <a:latin typeface="Calibri"/>
                <a:cs typeface="Calibri"/>
                <a:sym typeface="Calibri"/>
              </a:rPr>
              <a:t>obtener</a:t>
            </a:r>
            <a:r>
              <a:rPr lang="en-US" sz="1260" dirty="0">
                <a:latin typeface="Calibri"/>
                <a:cs typeface="Calibri"/>
                <a:sym typeface="Calibri"/>
              </a:rPr>
              <a:t> </a:t>
            </a:r>
            <a:r>
              <a:rPr lang="en-US" sz="1260" dirty="0" err="1">
                <a:latin typeface="Calibri"/>
                <a:cs typeface="Calibri"/>
                <a:sym typeface="Calibri"/>
              </a:rPr>
              <a:t>datos</a:t>
            </a:r>
            <a:r>
              <a:rPr lang="en-US" sz="1260" dirty="0">
                <a:latin typeface="Calibri"/>
                <a:cs typeface="Calibri"/>
                <a:sym typeface="Calibri"/>
              </a:rPr>
              <a:t> </a:t>
            </a:r>
            <a:r>
              <a:rPr lang="en-US" sz="1260" dirty="0" err="1">
                <a:latin typeface="Calibri"/>
                <a:cs typeface="Calibri"/>
                <a:sym typeface="Calibri"/>
              </a:rPr>
              <a:t>en</a:t>
            </a:r>
            <a:r>
              <a:rPr lang="en-US" sz="1260" dirty="0">
                <a:latin typeface="Calibri"/>
                <a:cs typeface="Calibri"/>
                <a:sym typeface="Calibri"/>
              </a:rPr>
              <a:t> </a:t>
            </a:r>
            <a:r>
              <a:rPr lang="en-US" sz="1260" dirty="0" err="1">
                <a:latin typeface="Calibri"/>
                <a:cs typeface="Calibri"/>
                <a:sym typeface="Calibri"/>
              </a:rPr>
              <a:t>tiempo</a:t>
            </a:r>
            <a:r>
              <a:rPr lang="en-US" sz="1260" dirty="0">
                <a:latin typeface="Calibri"/>
                <a:cs typeface="Calibri"/>
                <a:sym typeface="Calibri"/>
              </a:rPr>
              <a:t> real de </a:t>
            </a:r>
            <a:r>
              <a:rPr lang="en-US" sz="1260" dirty="0" err="1">
                <a:latin typeface="Calibri"/>
                <a:cs typeface="Calibri"/>
                <a:sym typeface="Calibri"/>
              </a:rPr>
              <a:t>oferta</a:t>
            </a:r>
            <a:r>
              <a:rPr lang="en-US" sz="1260" dirty="0">
                <a:latin typeface="Calibri"/>
                <a:cs typeface="Calibri"/>
                <a:sym typeface="Calibri"/>
              </a:rPr>
              <a:t> y </a:t>
            </a:r>
            <a:r>
              <a:rPr lang="en-US" sz="1260" dirty="0" err="1">
                <a:latin typeface="Calibri"/>
                <a:cs typeface="Calibri"/>
                <a:sym typeface="Calibri"/>
              </a:rPr>
              <a:t>demanda</a:t>
            </a:r>
            <a:r>
              <a:rPr lang="en-US" sz="1260" dirty="0">
                <a:latin typeface="Calibri"/>
                <a:cs typeface="Calibri"/>
                <a:sym typeface="Calibri"/>
              </a:rPr>
              <a:t> , al </a:t>
            </a:r>
            <a:r>
              <a:rPr lang="en-US" sz="1260" dirty="0" err="1">
                <a:latin typeface="Calibri"/>
                <a:cs typeface="Calibri"/>
                <a:sym typeface="Calibri"/>
              </a:rPr>
              <a:t>igual</a:t>
            </a:r>
            <a:r>
              <a:rPr lang="en-US" sz="1260" dirty="0">
                <a:latin typeface="Calibri"/>
                <a:cs typeface="Calibri"/>
                <a:sym typeface="Calibri"/>
              </a:rPr>
              <a:t> que </a:t>
            </a:r>
            <a:r>
              <a:rPr lang="en-US" sz="1260" dirty="0" err="1">
                <a:latin typeface="Calibri"/>
                <a:cs typeface="Calibri"/>
                <a:sym typeface="Calibri"/>
              </a:rPr>
              <a:t>seguimiento</a:t>
            </a:r>
            <a:r>
              <a:rPr lang="en-US" sz="1260" dirty="0">
                <a:latin typeface="Calibri"/>
                <a:cs typeface="Calibri"/>
                <a:sym typeface="Calibri"/>
              </a:rPr>
              <a:t> a </a:t>
            </a:r>
            <a:r>
              <a:rPr lang="en-US" sz="1260" dirty="0" err="1">
                <a:latin typeface="Calibri"/>
                <a:cs typeface="Calibri"/>
                <a:sym typeface="Calibri"/>
              </a:rPr>
              <a:t>egresados</a:t>
            </a:r>
            <a:endParaRPr sz="1260" dirty="0">
              <a:latin typeface="Calibri"/>
              <a:cs typeface="Calibri"/>
            </a:endParaRPr>
          </a:p>
          <a:p>
            <a:endParaRPr sz="126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9" name="Google Shape;66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08698" y="923527"/>
            <a:ext cx="3597348" cy="47009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74421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17"/>
          <p:cNvSpPr txBox="1"/>
          <p:nvPr/>
        </p:nvSpPr>
        <p:spPr>
          <a:xfrm>
            <a:off x="966215" y="5911595"/>
            <a:ext cx="249935" cy="276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70" rIns="0" bIns="0" anchor="t" anchorCtr="0">
            <a:spAutoFit/>
          </a:bodyPr>
          <a:lstStyle/>
          <a:p>
            <a:pPr marL="15240"/>
            <a:r>
              <a:rPr lang="en-US" sz="1680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endParaRPr sz="168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4" name="Google Shape;654;p17"/>
          <p:cNvSpPr/>
          <p:nvPr/>
        </p:nvSpPr>
        <p:spPr>
          <a:xfrm>
            <a:off x="609601" y="4736591"/>
            <a:ext cx="6199631" cy="212140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5" name="Google Shape;655;p17"/>
          <p:cNvSpPr/>
          <p:nvPr/>
        </p:nvSpPr>
        <p:spPr>
          <a:xfrm>
            <a:off x="609600" y="9144"/>
            <a:ext cx="573024" cy="1712976"/>
          </a:xfrm>
          <a:custGeom>
            <a:avLst/>
            <a:gdLst/>
            <a:ahLst/>
            <a:cxnLst/>
            <a:rect l="l" t="t" r="r" b="b"/>
            <a:pathLst>
              <a:path w="477520" h="1427480" extrusionOk="0">
                <a:moveTo>
                  <a:pt x="0" y="1427479"/>
                </a:moveTo>
                <a:lnTo>
                  <a:pt x="477520" y="1427479"/>
                </a:lnTo>
                <a:lnTo>
                  <a:pt x="477520" y="0"/>
                </a:lnTo>
                <a:lnTo>
                  <a:pt x="0" y="0"/>
                </a:lnTo>
                <a:lnTo>
                  <a:pt x="0" y="142747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6" name="Google Shape;656;p17"/>
          <p:cNvSpPr txBox="1"/>
          <p:nvPr/>
        </p:nvSpPr>
        <p:spPr>
          <a:xfrm>
            <a:off x="2110780" y="1649273"/>
            <a:ext cx="7734016" cy="627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pPr algn="ctr"/>
            <a:r>
              <a:rPr lang="en-US" sz="3360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RUTA DE EDUCACIÓN TERCIARIA </a:t>
            </a:r>
          </a:p>
        </p:txBody>
      </p:sp>
      <p:sp>
        <p:nvSpPr>
          <p:cNvPr id="657" name="Google Shape;657;p17"/>
          <p:cNvSpPr txBox="1"/>
          <p:nvPr/>
        </p:nvSpPr>
        <p:spPr>
          <a:xfrm>
            <a:off x="1452633" y="3871066"/>
            <a:ext cx="9050311" cy="1588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pPr marL="1988820" lvl="3" indent="-342900">
              <a:buClr>
                <a:srgbClr val="00B0F0"/>
              </a:buClr>
              <a:buSzPts val="1600"/>
              <a:buFont typeface="Arial"/>
              <a:buChar char="•"/>
            </a:pPr>
            <a:r>
              <a:rPr lang="en-US" sz="1920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TENER EN CUENTA LA POBLACIÓN A INTERVENIR </a:t>
            </a:r>
            <a:endParaRPr sz="2160" dirty="0"/>
          </a:p>
          <a:p>
            <a:pPr marL="1988820" lvl="3" indent="-342900">
              <a:buClr>
                <a:srgbClr val="92D050"/>
              </a:buClr>
              <a:buSzPts val="1600"/>
              <a:buFont typeface="Arial"/>
              <a:buChar char="•"/>
            </a:pPr>
            <a:r>
              <a:rPr lang="en-US" sz="1920" dirty="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ARTICULAR LAS MESAS Y ACTORES </a:t>
            </a:r>
            <a:endParaRPr sz="2160" dirty="0"/>
          </a:p>
          <a:p>
            <a:pPr marL="1988820" lvl="3" indent="-342900">
              <a:buClr>
                <a:srgbClr val="E36C09"/>
              </a:buClr>
              <a:buSzPts val="1600"/>
              <a:buFont typeface="Arial"/>
              <a:buChar char="•"/>
            </a:pPr>
            <a:r>
              <a:rPr lang="en-US" sz="1920" dirty="0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 OBSERVATORIOS QUE REFLEJEN LAS DINÁMICAS EN TIEMPO REAL  </a:t>
            </a:r>
            <a:endParaRPr sz="2160" dirty="0"/>
          </a:p>
          <a:p>
            <a:pPr marL="1988820" lvl="3" indent="-342900">
              <a:buClr>
                <a:srgbClr val="00B050"/>
              </a:buClr>
              <a:buSzPts val="1600"/>
              <a:buFont typeface="Arial"/>
              <a:buChar char="•"/>
            </a:pPr>
            <a:r>
              <a:rPr lang="en-US" sz="192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FINANCIAMIENTO</a:t>
            </a:r>
            <a:endParaRPr sz="2160" dirty="0"/>
          </a:p>
          <a:p>
            <a:pPr marL="1988820" lvl="3" indent="-220980">
              <a:buClr>
                <a:schemeClr val="dk1"/>
              </a:buClr>
              <a:buSzPts val="1600"/>
            </a:pPr>
            <a:endParaRPr sz="1920" dirty="0">
              <a:solidFill>
                <a:srgbClr val="9389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5752C5E7-BBBF-4491-A57E-BA8BF28D1033}"/>
              </a:ext>
            </a:extLst>
          </p:cNvPr>
          <p:cNvSpPr txBox="1"/>
          <p:nvPr/>
        </p:nvSpPr>
        <p:spPr>
          <a:xfrm>
            <a:off x="3154155" y="3362033"/>
            <a:ext cx="5098568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80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rPr>
              <a:t>PRINCIPIOS RECTORES A TENER EN CUENTA : </a:t>
            </a:r>
          </a:p>
          <a:p>
            <a:endParaRPr lang="es-CO" sz="2160" dirty="0"/>
          </a:p>
        </p:txBody>
      </p:sp>
    </p:spTree>
    <p:extLst>
      <p:ext uri="{BB962C8B-B14F-4D97-AF65-F5344CB8AC3E}">
        <p14:creationId xmlns:p14="http://schemas.microsoft.com/office/powerpoint/2010/main" val="7109700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7" name="Conector: angular 696">
            <a:extLst>
              <a:ext uri="{FF2B5EF4-FFF2-40B4-BE49-F238E27FC236}">
                <a16:creationId xmlns:a16="http://schemas.microsoft.com/office/drawing/2014/main" xmlns="" id="{AE35FB45-4644-4E5A-B446-A8AF7D1E3AEC}"/>
              </a:ext>
            </a:extLst>
          </p:cNvPr>
          <p:cNvCxnSpPr>
            <a:cxnSpLocks/>
          </p:cNvCxnSpPr>
          <p:nvPr/>
        </p:nvCxnSpPr>
        <p:spPr>
          <a:xfrm>
            <a:off x="1453546" y="3232202"/>
            <a:ext cx="4642454" cy="3220080"/>
          </a:xfrm>
          <a:prstGeom prst="bentConnector3">
            <a:avLst>
              <a:gd name="adj1" fmla="val -43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adroTexto 25">
            <a:extLst>
              <a:ext uri="{FF2B5EF4-FFF2-40B4-BE49-F238E27FC236}">
                <a16:creationId xmlns:a16="http://schemas.microsoft.com/office/drawing/2014/main" xmlns="" id="{E98EC0EC-E869-4D0A-9274-1756DD588336}"/>
              </a:ext>
            </a:extLst>
          </p:cNvPr>
          <p:cNvSpPr txBox="1"/>
          <p:nvPr/>
        </p:nvSpPr>
        <p:spPr>
          <a:xfrm>
            <a:off x="1970991" y="2915884"/>
            <a:ext cx="3044956" cy="83767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05740" indent="-20574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MX" sz="1440" dirty="0">
                <a:solidFill>
                  <a:schemeClr val="bg2">
                    <a:lumMod val="75000"/>
                  </a:schemeClr>
                </a:solidFill>
              </a:rPr>
              <a:t>Todos los niveles desde media hasta postgrado </a:t>
            </a:r>
          </a:p>
          <a:p>
            <a:pPr marL="205740" indent="-20574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MX" sz="1440" dirty="0">
                <a:solidFill>
                  <a:schemeClr val="bg2">
                    <a:lumMod val="75000"/>
                  </a:schemeClr>
                </a:solidFill>
              </a:rPr>
              <a:t>Todas las modalidades  </a:t>
            </a:r>
          </a:p>
        </p:txBody>
      </p:sp>
      <p:pic>
        <p:nvPicPr>
          <p:cNvPr id="1034" name="Picture 10" descr="Innovación – OCyT">
            <a:extLst>
              <a:ext uri="{FF2B5EF4-FFF2-40B4-BE49-F238E27FC236}">
                <a16:creationId xmlns:a16="http://schemas.microsoft.com/office/drawing/2014/main" xmlns="" id="{8C5B773B-DDA8-4CF5-96BD-D178F36C0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033" y="9092"/>
            <a:ext cx="2536816" cy="139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6" name="Google Shape;676;gbaa6e4addd_0_13"/>
          <p:cNvSpPr/>
          <p:nvPr/>
        </p:nvSpPr>
        <p:spPr>
          <a:xfrm>
            <a:off x="609600" y="9144"/>
            <a:ext cx="573024" cy="1712976"/>
          </a:xfrm>
          <a:custGeom>
            <a:avLst/>
            <a:gdLst/>
            <a:ahLst/>
            <a:cxnLst/>
            <a:rect l="l" t="t" r="r" b="b"/>
            <a:pathLst>
              <a:path w="477520" h="1427480" extrusionOk="0">
                <a:moveTo>
                  <a:pt x="0" y="1427479"/>
                </a:moveTo>
                <a:lnTo>
                  <a:pt x="477520" y="1427479"/>
                </a:lnTo>
                <a:lnTo>
                  <a:pt x="477520" y="0"/>
                </a:lnTo>
                <a:lnTo>
                  <a:pt x="0" y="0"/>
                </a:lnTo>
                <a:lnTo>
                  <a:pt x="0" y="142747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Círculo: vacío 5">
            <a:extLst>
              <a:ext uri="{FF2B5EF4-FFF2-40B4-BE49-F238E27FC236}">
                <a16:creationId xmlns:a16="http://schemas.microsoft.com/office/drawing/2014/main" xmlns="" id="{475FE85D-F96E-453D-8F19-52B431DB74EC}"/>
              </a:ext>
            </a:extLst>
          </p:cNvPr>
          <p:cNvSpPr/>
          <p:nvPr/>
        </p:nvSpPr>
        <p:spPr>
          <a:xfrm>
            <a:off x="3517227" y="3616216"/>
            <a:ext cx="2458441" cy="2379050"/>
          </a:xfrm>
          <a:prstGeom prst="donut">
            <a:avLst>
              <a:gd name="adj" fmla="val 139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160">
              <a:solidFill>
                <a:schemeClr val="tx1"/>
              </a:solidFill>
            </a:endParaRPr>
          </a:p>
        </p:txBody>
      </p:sp>
      <p:sp>
        <p:nvSpPr>
          <p:cNvPr id="7" name="Diagrama de flujo: operación manual 6">
            <a:extLst>
              <a:ext uri="{FF2B5EF4-FFF2-40B4-BE49-F238E27FC236}">
                <a16:creationId xmlns:a16="http://schemas.microsoft.com/office/drawing/2014/main" xmlns="" id="{E68F3F10-1B0A-44E6-91B6-240C57204538}"/>
              </a:ext>
            </a:extLst>
          </p:cNvPr>
          <p:cNvSpPr/>
          <p:nvPr/>
        </p:nvSpPr>
        <p:spPr>
          <a:xfrm rot="3368838">
            <a:off x="5139270" y="2762941"/>
            <a:ext cx="1064732" cy="1544015"/>
          </a:xfrm>
          <a:prstGeom prst="flowChartManualOperation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160"/>
          </a:p>
        </p:txBody>
      </p:sp>
      <p:sp>
        <p:nvSpPr>
          <p:cNvPr id="15" name="Diagrama de flujo: operación manual 14">
            <a:extLst>
              <a:ext uri="{FF2B5EF4-FFF2-40B4-BE49-F238E27FC236}">
                <a16:creationId xmlns:a16="http://schemas.microsoft.com/office/drawing/2014/main" xmlns="" id="{15938A5D-CE02-4F5C-ABD4-117932C07E82}"/>
              </a:ext>
            </a:extLst>
          </p:cNvPr>
          <p:cNvSpPr/>
          <p:nvPr/>
        </p:nvSpPr>
        <p:spPr>
          <a:xfrm rot="4462220">
            <a:off x="5814946" y="3406085"/>
            <a:ext cx="1521834" cy="1946224"/>
          </a:xfrm>
          <a:prstGeom prst="flowChartManualOperation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160"/>
          </a:p>
        </p:txBody>
      </p:sp>
      <p:sp>
        <p:nvSpPr>
          <p:cNvPr id="16" name="Diagrama de flujo: operación manual 15">
            <a:extLst>
              <a:ext uri="{FF2B5EF4-FFF2-40B4-BE49-F238E27FC236}">
                <a16:creationId xmlns:a16="http://schemas.microsoft.com/office/drawing/2014/main" xmlns="" id="{D39B486C-7B0A-42FE-B7D8-28D8A0E20CE9}"/>
              </a:ext>
            </a:extLst>
          </p:cNvPr>
          <p:cNvSpPr/>
          <p:nvPr/>
        </p:nvSpPr>
        <p:spPr>
          <a:xfrm rot="6265791">
            <a:off x="5898405" y="4747976"/>
            <a:ext cx="1394485" cy="2308895"/>
          </a:xfrm>
          <a:prstGeom prst="flowChartManualOperation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160"/>
          </a:p>
        </p:txBody>
      </p:sp>
      <p:sp>
        <p:nvSpPr>
          <p:cNvPr id="8" name="AutoShape 2" descr="Lupa - Iconos gratis de negocios y finanzas">
            <a:extLst>
              <a:ext uri="{FF2B5EF4-FFF2-40B4-BE49-F238E27FC236}">
                <a16:creationId xmlns:a16="http://schemas.microsoft.com/office/drawing/2014/main" xmlns="" id="{9F327856-9E78-4225-818E-3EC4264E33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556438" y="2673257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endParaRPr lang="es-CO" sz="2160"/>
          </a:p>
        </p:txBody>
      </p:sp>
      <p:pic>
        <p:nvPicPr>
          <p:cNvPr id="1028" name="Picture 4" descr="lupa  icono premium">
            <a:extLst>
              <a:ext uri="{FF2B5EF4-FFF2-40B4-BE49-F238E27FC236}">
                <a16:creationId xmlns:a16="http://schemas.microsoft.com/office/drawing/2014/main" xmlns="" id="{E2058761-2931-4665-848E-727F75EB7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561" y="405718"/>
            <a:ext cx="919828" cy="91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D7A38291-3E07-47AB-A47B-161BE69AD569}"/>
              </a:ext>
            </a:extLst>
          </p:cNvPr>
          <p:cNvSpPr txBox="1"/>
          <p:nvPr/>
        </p:nvSpPr>
        <p:spPr>
          <a:xfrm>
            <a:off x="2608329" y="739642"/>
            <a:ext cx="3044956" cy="157319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05740" indent="-20574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MX" sz="1440" dirty="0">
                <a:solidFill>
                  <a:schemeClr val="bg2">
                    <a:lumMod val="75000"/>
                  </a:schemeClr>
                </a:solidFill>
              </a:rPr>
              <a:t>Sistema de información territorial </a:t>
            </a:r>
          </a:p>
          <a:p>
            <a:pPr marL="205740" indent="-20574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MX" sz="1440" dirty="0">
                <a:solidFill>
                  <a:schemeClr val="bg2">
                    <a:lumMod val="75000"/>
                  </a:schemeClr>
                </a:solidFill>
              </a:rPr>
              <a:t>Orientación estratégica</a:t>
            </a:r>
          </a:p>
          <a:p>
            <a:pPr marL="205740" indent="-20574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MX" sz="1440" dirty="0">
                <a:solidFill>
                  <a:schemeClr val="bg2">
                    <a:lumMod val="75000"/>
                  </a:schemeClr>
                </a:solidFill>
              </a:rPr>
              <a:t>Mapeo e interlocución de actores </a:t>
            </a:r>
          </a:p>
          <a:p>
            <a:pPr marL="205740" indent="-20574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MX" sz="1440" dirty="0">
                <a:solidFill>
                  <a:schemeClr val="bg2">
                    <a:lumMod val="75000"/>
                  </a:schemeClr>
                </a:solidFill>
              </a:rPr>
              <a:t>Monitoreo e indicadores </a:t>
            </a: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xmlns="" id="{3C2A9CCA-BA70-4658-8D7C-FDBD35BDC225}"/>
              </a:ext>
            </a:extLst>
          </p:cNvPr>
          <p:cNvSpPr/>
          <p:nvPr/>
        </p:nvSpPr>
        <p:spPr>
          <a:xfrm>
            <a:off x="2234324" y="327242"/>
            <a:ext cx="2667526" cy="4124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40" dirty="0"/>
              <a:t>OBSERVATORIO DEL CAPITAL HUMANO  </a:t>
            </a:r>
            <a:endParaRPr lang="es-CO" sz="144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EF2BDAEE-9044-4FA5-98F6-3DC4A7C99DE8}"/>
              </a:ext>
            </a:extLst>
          </p:cNvPr>
          <p:cNvSpPr txBox="1"/>
          <p:nvPr/>
        </p:nvSpPr>
        <p:spPr>
          <a:xfrm>
            <a:off x="4880212" y="194977"/>
            <a:ext cx="888616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84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1</a:t>
            </a:r>
            <a:endParaRPr lang="es-CO" sz="384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pic>
        <p:nvPicPr>
          <p:cNvPr id="1030" name="Picture 6" descr="Patologías de evaluación según Santos Guerra - Blog Innova Sinapsis">
            <a:extLst>
              <a:ext uri="{FF2B5EF4-FFF2-40B4-BE49-F238E27FC236}">
                <a16:creationId xmlns:a16="http://schemas.microsoft.com/office/drawing/2014/main" xmlns="" id="{BD0BA5D3-E54A-41B9-835A-82D957364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98"/>
          <a:stretch/>
        </p:blipFill>
        <p:spPr bwMode="auto">
          <a:xfrm>
            <a:off x="590785" y="2134520"/>
            <a:ext cx="1446984" cy="110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xmlns="" id="{5C60D0E7-9B8A-4DB7-BB7B-58B2B990E983}"/>
              </a:ext>
            </a:extLst>
          </p:cNvPr>
          <p:cNvSpPr/>
          <p:nvPr/>
        </p:nvSpPr>
        <p:spPr>
          <a:xfrm>
            <a:off x="2101161" y="2425537"/>
            <a:ext cx="2667526" cy="466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40" dirty="0"/>
              <a:t>EVALUACIÓN DE LA OFERTA   </a:t>
            </a:r>
            <a:endParaRPr lang="es-CO" sz="1440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xmlns="" id="{5DD3F82C-E91E-423B-9353-4CD92C7E8FC6}"/>
              </a:ext>
            </a:extLst>
          </p:cNvPr>
          <p:cNvSpPr txBox="1"/>
          <p:nvPr/>
        </p:nvSpPr>
        <p:spPr>
          <a:xfrm>
            <a:off x="4746448" y="2308164"/>
            <a:ext cx="888616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84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2</a:t>
            </a:r>
            <a:endParaRPr lang="es-CO" sz="384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0FDAE330-3A2A-4DAB-BAAC-F46855B9FD7C}"/>
              </a:ext>
            </a:extLst>
          </p:cNvPr>
          <p:cNvSpPr txBox="1"/>
          <p:nvPr/>
        </p:nvSpPr>
        <p:spPr>
          <a:xfrm>
            <a:off x="3611178" y="4417423"/>
            <a:ext cx="2090248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92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ARTICULACIÓN DE TODO EL SISTEMA </a:t>
            </a:r>
            <a:endParaRPr lang="es-CO" sz="192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61571E82-A153-47A7-A815-A50BC42EA23C}"/>
              </a:ext>
            </a:extLst>
          </p:cNvPr>
          <p:cNvSpPr txBox="1"/>
          <p:nvPr/>
        </p:nvSpPr>
        <p:spPr>
          <a:xfrm rot="19734066">
            <a:off x="5041307" y="3031829"/>
            <a:ext cx="1649491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160" dirty="0">
                <a:solidFill>
                  <a:srgbClr val="002060"/>
                </a:solidFill>
              </a:rPr>
              <a:t>GOBIERNO</a:t>
            </a:r>
          </a:p>
          <a:p>
            <a:r>
              <a:rPr lang="es-MX" sz="1260" dirty="0">
                <a:solidFill>
                  <a:schemeClr val="accent4">
                    <a:lumMod val="75000"/>
                  </a:schemeClr>
                </a:solidFill>
              </a:rPr>
              <a:t>Genera políticas</a:t>
            </a:r>
          </a:p>
          <a:p>
            <a:endParaRPr lang="es-CO" sz="216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xmlns="" id="{AF64176D-49D6-47A7-82AC-F29931BC4A89}"/>
              </a:ext>
            </a:extLst>
          </p:cNvPr>
          <p:cNvSpPr txBox="1"/>
          <p:nvPr/>
        </p:nvSpPr>
        <p:spPr>
          <a:xfrm rot="21148446">
            <a:off x="5732001" y="4023648"/>
            <a:ext cx="2129200" cy="85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>
                <a:solidFill>
                  <a:schemeClr val="accent5">
                    <a:lumMod val="75000"/>
                  </a:schemeClr>
                </a:solidFill>
              </a:rPr>
              <a:t>INSTITUCIONES EDUCATIVAS </a:t>
            </a:r>
          </a:p>
          <a:p>
            <a:r>
              <a:rPr lang="es-MX" sz="1260" dirty="0">
                <a:solidFill>
                  <a:schemeClr val="accent4">
                    <a:lumMod val="75000"/>
                  </a:schemeClr>
                </a:solidFill>
              </a:rPr>
              <a:t>Se transforman</a:t>
            </a:r>
          </a:p>
          <a:p>
            <a:r>
              <a:rPr lang="es-MX" sz="1260" dirty="0">
                <a:solidFill>
                  <a:schemeClr val="accent4">
                    <a:lumMod val="75000"/>
                  </a:schemeClr>
                </a:solidFill>
              </a:rPr>
              <a:t>Facilitan movilidad entre niveles </a:t>
            </a:r>
            <a:endParaRPr lang="es-CO" sz="216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xmlns="" id="{6D2D01BC-E1BC-49F2-8625-CEB94604186D}"/>
              </a:ext>
            </a:extLst>
          </p:cNvPr>
          <p:cNvSpPr txBox="1"/>
          <p:nvPr/>
        </p:nvSpPr>
        <p:spPr>
          <a:xfrm rot="645920">
            <a:off x="5499593" y="5416507"/>
            <a:ext cx="2293637" cy="1024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60" dirty="0">
                <a:solidFill>
                  <a:srgbClr val="FFFF00"/>
                </a:solidFill>
              </a:rPr>
              <a:t>SECTOR PRODUCTIVO</a:t>
            </a:r>
          </a:p>
          <a:p>
            <a:r>
              <a:rPr lang="es-MX" sz="1200" dirty="0">
                <a:solidFill>
                  <a:schemeClr val="bg1"/>
                </a:solidFill>
              </a:rPr>
              <a:t>Participa  en la construcción de las políticas </a:t>
            </a:r>
          </a:p>
          <a:p>
            <a:r>
              <a:rPr lang="es-MX" sz="1200" dirty="0">
                <a:solidFill>
                  <a:schemeClr val="bg1"/>
                </a:solidFill>
              </a:rPr>
              <a:t>Formación dual </a:t>
            </a:r>
          </a:p>
          <a:p>
            <a:r>
              <a:rPr lang="es-MX" sz="1200" dirty="0">
                <a:solidFill>
                  <a:schemeClr val="bg1"/>
                </a:solidFill>
              </a:rPr>
              <a:t>Oportunidades de empleo</a:t>
            </a:r>
            <a:endParaRPr lang="es-CO" sz="1440" dirty="0">
              <a:solidFill>
                <a:schemeClr val="bg1"/>
              </a:solidFill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xmlns="" id="{77EFB05B-D5F7-4BED-A27B-D538ED78213E}"/>
              </a:ext>
            </a:extLst>
          </p:cNvPr>
          <p:cNvSpPr txBox="1"/>
          <p:nvPr/>
        </p:nvSpPr>
        <p:spPr>
          <a:xfrm>
            <a:off x="7848391" y="1012489"/>
            <a:ext cx="3734009" cy="59250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05740" indent="-20574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MX" sz="1440" dirty="0">
                <a:solidFill>
                  <a:schemeClr val="bg2">
                    <a:lumMod val="75000"/>
                  </a:schemeClr>
                </a:solidFill>
              </a:rPr>
              <a:t>Plan territorial de Formación docente </a:t>
            </a:r>
          </a:p>
          <a:p>
            <a:pPr marL="205740" indent="-20574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MX" sz="1440" dirty="0">
                <a:solidFill>
                  <a:schemeClr val="bg2">
                    <a:lumMod val="75000"/>
                  </a:schemeClr>
                </a:solidFill>
              </a:rPr>
              <a:t>Reforzar competencias técnicas y blandas </a:t>
            </a:r>
          </a:p>
        </p:txBody>
      </p:sp>
      <p:sp>
        <p:nvSpPr>
          <p:cNvPr id="40" name="Rectángulo: esquinas redondeadas 39">
            <a:extLst>
              <a:ext uri="{FF2B5EF4-FFF2-40B4-BE49-F238E27FC236}">
                <a16:creationId xmlns:a16="http://schemas.microsoft.com/office/drawing/2014/main" xmlns="" id="{9CEB8912-D32F-4F33-89B6-B8FD328DC5B8}"/>
              </a:ext>
            </a:extLst>
          </p:cNvPr>
          <p:cNvSpPr/>
          <p:nvPr/>
        </p:nvSpPr>
        <p:spPr>
          <a:xfrm>
            <a:off x="7501980" y="277048"/>
            <a:ext cx="2667526" cy="74073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40" dirty="0"/>
              <a:t>FORMACIÓN DE DOCENTES PARA TODO EL SISTEMA </a:t>
            </a:r>
            <a:endParaRPr lang="es-CO" sz="1440" dirty="0"/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xmlns="" id="{CED0B761-334D-4E2F-9E68-1985C4A93CBF}"/>
              </a:ext>
            </a:extLst>
          </p:cNvPr>
          <p:cNvSpPr txBox="1"/>
          <p:nvPr/>
        </p:nvSpPr>
        <p:spPr>
          <a:xfrm>
            <a:off x="10164753" y="379770"/>
            <a:ext cx="888616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84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3</a:t>
            </a:r>
            <a:endParaRPr lang="es-CO" sz="384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sp>
        <p:nvSpPr>
          <p:cNvPr id="61" name="Rectángulo: esquinas redondeadas 60">
            <a:extLst>
              <a:ext uri="{FF2B5EF4-FFF2-40B4-BE49-F238E27FC236}">
                <a16:creationId xmlns:a16="http://schemas.microsoft.com/office/drawing/2014/main" xmlns="" id="{460B62B3-841F-44E5-9CE8-3CE50EC87FCE}"/>
              </a:ext>
            </a:extLst>
          </p:cNvPr>
          <p:cNvSpPr/>
          <p:nvPr/>
        </p:nvSpPr>
        <p:spPr>
          <a:xfrm>
            <a:off x="7078769" y="2298836"/>
            <a:ext cx="3227254" cy="796678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320" dirty="0"/>
              <a:t>PLAN ESTRATÉGICO DE ACOMPAÑAMIENTO PARA LA PERMANENCIA Y EL BIENESTAR ESTUDIANTIL  </a:t>
            </a:r>
            <a:endParaRPr lang="es-CO" sz="1320" dirty="0"/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xmlns="" id="{F0E9A0EE-A5C6-4208-8E61-52D52F5684B4}"/>
              </a:ext>
            </a:extLst>
          </p:cNvPr>
          <p:cNvSpPr txBox="1"/>
          <p:nvPr/>
        </p:nvSpPr>
        <p:spPr>
          <a:xfrm>
            <a:off x="10339384" y="2255172"/>
            <a:ext cx="888616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84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4</a:t>
            </a:r>
            <a:endParaRPr lang="es-CO" sz="384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cxnSp>
        <p:nvCxnSpPr>
          <p:cNvPr id="694" name="Conector: angular 693">
            <a:extLst>
              <a:ext uri="{FF2B5EF4-FFF2-40B4-BE49-F238E27FC236}">
                <a16:creationId xmlns:a16="http://schemas.microsoft.com/office/drawing/2014/main" xmlns="" id="{F5F0ED47-209E-41F5-826D-FFD6EE7F4AE8}"/>
              </a:ext>
            </a:extLst>
          </p:cNvPr>
          <p:cNvCxnSpPr>
            <a:stCxn id="17" idx="1"/>
            <a:endCxn id="1030" idx="0"/>
          </p:cNvCxnSpPr>
          <p:nvPr/>
        </p:nvCxnSpPr>
        <p:spPr>
          <a:xfrm rot="10800000" flipV="1">
            <a:off x="1314277" y="1536456"/>
            <a:ext cx="1294051" cy="59806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9" name="Conector: angular 698">
            <a:extLst>
              <a:ext uri="{FF2B5EF4-FFF2-40B4-BE49-F238E27FC236}">
                <a16:creationId xmlns:a16="http://schemas.microsoft.com/office/drawing/2014/main" xmlns="" id="{79A9E880-49C0-4697-98B8-EA9DCF0A106F}"/>
              </a:ext>
            </a:extLst>
          </p:cNvPr>
          <p:cNvCxnSpPr>
            <a:cxnSpLocks/>
            <a:stCxn id="61" idx="1"/>
          </p:cNvCxnSpPr>
          <p:nvPr/>
        </p:nvCxnSpPr>
        <p:spPr>
          <a:xfrm rot="10800000" flipV="1">
            <a:off x="6806811" y="2697175"/>
            <a:ext cx="271958" cy="85371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AutoShape 2" descr="Lupa - Iconos gratis de negocios y finanzas">
            <a:extLst>
              <a:ext uri="{FF2B5EF4-FFF2-40B4-BE49-F238E27FC236}">
                <a16:creationId xmlns:a16="http://schemas.microsoft.com/office/drawing/2014/main" xmlns="" id="{F33A4B28-F038-4ED1-8B6C-DCB0D47A6B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70423" y="5216987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endParaRPr lang="es-CO" sz="2160"/>
          </a:p>
        </p:txBody>
      </p:sp>
      <p:sp>
        <p:nvSpPr>
          <p:cNvPr id="79" name="CuadroTexto 78">
            <a:extLst>
              <a:ext uri="{FF2B5EF4-FFF2-40B4-BE49-F238E27FC236}">
                <a16:creationId xmlns:a16="http://schemas.microsoft.com/office/drawing/2014/main" xmlns="" id="{F14B5D13-9214-488B-9A77-EAF39486FA43}"/>
              </a:ext>
            </a:extLst>
          </p:cNvPr>
          <p:cNvSpPr txBox="1"/>
          <p:nvPr/>
        </p:nvSpPr>
        <p:spPr>
          <a:xfrm>
            <a:off x="7903077" y="5349593"/>
            <a:ext cx="3345355" cy="10828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05740" indent="-205740" algn="just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O" sz="1440" dirty="0">
                <a:solidFill>
                  <a:schemeClr val="bg2">
                    <a:lumMod val="75000"/>
                  </a:schemeClr>
                </a:solidFill>
              </a:rPr>
              <a:t>Transversalidad de la orientación </a:t>
            </a:r>
            <a:r>
              <a:rPr lang="es-CO" sz="1440" dirty="0" err="1">
                <a:solidFill>
                  <a:schemeClr val="bg2">
                    <a:lumMod val="75000"/>
                  </a:schemeClr>
                </a:solidFill>
              </a:rPr>
              <a:t>sociocupacional</a:t>
            </a:r>
            <a:r>
              <a:rPr lang="es-CO" sz="1440" dirty="0">
                <a:solidFill>
                  <a:schemeClr val="bg2">
                    <a:lumMod val="75000"/>
                  </a:schemeClr>
                </a:solidFill>
              </a:rPr>
              <a:t> como hilo conductor de todos los niveles educativos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s-MX" sz="1440" dirty="0">
                <a:solidFill>
                  <a:schemeClr val="bg2">
                    <a:lumMod val="75000"/>
                  </a:schemeClr>
                </a:solidFill>
              </a:rPr>
              <a:t>  </a:t>
            </a:r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xmlns="" id="{C5103927-2A8C-4C90-AC0F-A63A217F92C2}"/>
              </a:ext>
            </a:extLst>
          </p:cNvPr>
          <p:cNvSpPr txBox="1"/>
          <p:nvPr/>
        </p:nvSpPr>
        <p:spPr>
          <a:xfrm>
            <a:off x="11053368" y="4798902"/>
            <a:ext cx="888616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84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5</a:t>
            </a:r>
            <a:endParaRPr lang="es-CO" sz="384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sp>
        <p:nvSpPr>
          <p:cNvPr id="38" name="AutoShape 12" descr="SERVICIOS SOCIO-ECONÓMICOS">
            <a:extLst>
              <a:ext uri="{FF2B5EF4-FFF2-40B4-BE49-F238E27FC236}">
                <a16:creationId xmlns:a16="http://schemas.microsoft.com/office/drawing/2014/main" xmlns="" id="{D7D4DD33-463A-44A9-8E30-A0C1ABC87D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13120" y="3246120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endParaRPr lang="es-CO" sz="2160"/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xmlns="" id="{EFC2E4D6-211F-4D8C-BF92-C6B3EF02282C}"/>
              </a:ext>
            </a:extLst>
          </p:cNvPr>
          <p:cNvSpPr txBox="1"/>
          <p:nvPr/>
        </p:nvSpPr>
        <p:spPr>
          <a:xfrm>
            <a:off x="7508325" y="3118872"/>
            <a:ext cx="3819349" cy="10828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05740" indent="-20574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O" sz="1440" dirty="0">
                <a:solidFill>
                  <a:schemeClr val="bg2">
                    <a:lumMod val="75000"/>
                  </a:schemeClr>
                </a:solidFill>
              </a:rPr>
              <a:t>Con enfoque integral </a:t>
            </a:r>
            <a:r>
              <a:rPr lang="es-CO" sz="1440" dirty="0" err="1">
                <a:solidFill>
                  <a:schemeClr val="bg2">
                    <a:lumMod val="75000"/>
                  </a:schemeClr>
                </a:solidFill>
              </a:rPr>
              <a:t>humanizante</a:t>
            </a:r>
            <a:r>
              <a:rPr lang="es-CO" sz="1440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marL="205740" indent="-20574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O" sz="1440" dirty="0">
                <a:solidFill>
                  <a:schemeClr val="bg2">
                    <a:lumMod val="75000"/>
                  </a:schemeClr>
                </a:solidFill>
              </a:rPr>
              <a:t>Definición de estrategias de vida </a:t>
            </a:r>
          </a:p>
          <a:p>
            <a:pPr marL="205740" indent="-20574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O" sz="1440" dirty="0">
                <a:solidFill>
                  <a:schemeClr val="bg2">
                    <a:lumMod val="75000"/>
                  </a:schemeClr>
                </a:solidFill>
              </a:rPr>
              <a:t>Formación desde el SER, y desarrollo de la orientación al logro</a:t>
            </a:r>
            <a:endParaRPr lang="es-CO" sz="144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pic>
        <p:nvPicPr>
          <p:cNvPr id="1038" name="Picture 14" descr="Bienestar Estudiantil Santiago Unap na Twitteru: &quot;puede ser un pasatiempo,  aumenta la curiosidad, mejora la imaginación y previene el estrés. Nuestro  colega, Sr. Nicolás Álvarez, encargado de Biblioteca del Centro Santiago, ha">
            <a:extLst>
              <a:ext uri="{FF2B5EF4-FFF2-40B4-BE49-F238E27FC236}">
                <a16:creationId xmlns:a16="http://schemas.microsoft.com/office/drawing/2014/main" xmlns="" id="{84BC23B9-ECEF-4951-AE6D-40E8811D63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4" t="16905" r="11466" b="16282"/>
          <a:stretch/>
        </p:blipFill>
        <p:spPr bwMode="auto">
          <a:xfrm>
            <a:off x="6393487" y="1535453"/>
            <a:ext cx="1010588" cy="884825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" name="Conector: angular 50">
            <a:extLst>
              <a:ext uri="{FF2B5EF4-FFF2-40B4-BE49-F238E27FC236}">
                <a16:creationId xmlns:a16="http://schemas.microsoft.com/office/drawing/2014/main" xmlns="" id="{63318F4D-5986-4FC1-A9E3-43B8116EAF20}"/>
              </a:ext>
            </a:extLst>
          </p:cNvPr>
          <p:cNvCxnSpPr/>
          <p:nvPr/>
        </p:nvCxnSpPr>
        <p:spPr>
          <a:xfrm rot="5400000" flipH="1" flipV="1">
            <a:off x="5146427" y="1415718"/>
            <a:ext cx="2076300" cy="417818"/>
          </a:xfrm>
          <a:prstGeom prst="bentConnector3">
            <a:avLst>
              <a:gd name="adj1" fmla="val 9647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: angular 53">
            <a:extLst>
              <a:ext uri="{FF2B5EF4-FFF2-40B4-BE49-F238E27FC236}">
                <a16:creationId xmlns:a16="http://schemas.microsoft.com/office/drawing/2014/main" xmlns="" id="{61FB5160-5290-4BBA-8509-E276657F9252}"/>
              </a:ext>
            </a:extLst>
          </p:cNvPr>
          <p:cNvCxnSpPr>
            <a:cxnSpLocks/>
          </p:cNvCxnSpPr>
          <p:nvPr/>
        </p:nvCxnSpPr>
        <p:spPr>
          <a:xfrm rot="10800000">
            <a:off x="7397099" y="4841760"/>
            <a:ext cx="380664" cy="48034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ángulo: esquinas redondeadas 100">
            <a:extLst>
              <a:ext uri="{FF2B5EF4-FFF2-40B4-BE49-F238E27FC236}">
                <a16:creationId xmlns:a16="http://schemas.microsoft.com/office/drawing/2014/main" xmlns="" id="{F655DAAC-0A37-4C2B-B62E-66C44B356B29}"/>
              </a:ext>
            </a:extLst>
          </p:cNvPr>
          <p:cNvSpPr/>
          <p:nvPr/>
        </p:nvSpPr>
        <p:spPr>
          <a:xfrm>
            <a:off x="7936683" y="4663459"/>
            <a:ext cx="3227254" cy="796678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320" dirty="0"/>
              <a:t>TRANSFORMACION  DE ESTRUCTURAS CURRICULARES</a:t>
            </a:r>
            <a:endParaRPr lang="es-CO" sz="1320" dirty="0"/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xmlns="" id="{061433F9-1F51-4981-9038-5A1643ED7FCA}"/>
              </a:ext>
            </a:extLst>
          </p:cNvPr>
          <p:cNvSpPr txBox="1"/>
          <p:nvPr/>
        </p:nvSpPr>
        <p:spPr>
          <a:xfrm>
            <a:off x="1294625" y="5033981"/>
            <a:ext cx="1709585" cy="9048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320" b="1" dirty="0">
                <a:solidFill>
                  <a:schemeClr val="accent6"/>
                </a:solidFill>
              </a:rPr>
              <a:t>PUESTA EN MARCHA Y EVALUACIÓN CONTINUA DE TODO EL SISTEMA </a:t>
            </a:r>
            <a:endParaRPr lang="es-CO" sz="1320" b="1" dirty="0">
              <a:solidFill>
                <a:schemeClr val="accent6"/>
              </a:solidFill>
            </a:endParaRPr>
          </a:p>
        </p:txBody>
      </p:sp>
      <p:sp>
        <p:nvSpPr>
          <p:cNvPr id="106" name="Círculo: vacío 105">
            <a:extLst>
              <a:ext uri="{FF2B5EF4-FFF2-40B4-BE49-F238E27FC236}">
                <a16:creationId xmlns:a16="http://schemas.microsoft.com/office/drawing/2014/main" xmlns="" id="{5596F653-AE98-443C-A845-64065B2A26FC}"/>
              </a:ext>
            </a:extLst>
          </p:cNvPr>
          <p:cNvSpPr/>
          <p:nvPr/>
        </p:nvSpPr>
        <p:spPr>
          <a:xfrm>
            <a:off x="988263" y="4694281"/>
            <a:ext cx="2356348" cy="1980310"/>
          </a:xfrm>
          <a:prstGeom prst="donut">
            <a:avLst>
              <a:gd name="adj" fmla="val 1391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160">
              <a:solidFill>
                <a:schemeClr val="tx1"/>
              </a:solidFill>
            </a:endParaRPr>
          </a:p>
        </p:txBody>
      </p:sp>
      <p:cxnSp>
        <p:nvCxnSpPr>
          <p:cNvPr id="94" name="Conector: curvado 93">
            <a:extLst>
              <a:ext uri="{FF2B5EF4-FFF2-40B4-BE49-F238E27FC236}">
                <a16:creationId xmlns:a16="http://schemas.microsoft.com/office/drawing/2014/main" xmlns="" id="{08599CC3-F073-4BF0-A93E-3322F180218F}"/>
              </a:ext>
            </a:extLst>
          </p:cNvPr>
          <p:cNvCxnSpPr>
            <a:cxnSpLocks/>
            <a:stCxn id="6" idx="1"/>
            <a:endCxn id="106" idx="0"/>
          </p:cNvCxnSpPr>
          <p:nvPr/>
        </p:nvCxnSpPr>
        <p:spPr>
          <a:xfrm rot="16200000" flipH="1" flipV="1">
            <a:off x="2657017" y="3474040"/>
            <a:ext cx="729661" cy="1710820"/>
          </a:xfrm>
          <a:prstGeom prst="curvedConnector3">
            <a:avLst>
              <a:gd name="adj1" fmla="val -37087"/>
            </a:avLst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CuadroTexto 147">
            <a:extLst>
              <a:ext uri="{FF2B5EF4-FFF2-40B4-BE49-F238E27FC236}">
                <a16:creationId xmlns:a16="http://schemas.microsoft.com/office/drawing/2014/main" xmlns="" id="{A7055BFB-632D-4E90-B9DA-BC2F13935C42}"/>
              </a:ext>
            </a:extLst>
          </p:cNvPr>
          <p:cNvSpPr txBox="1"/>
          <p:nvPr/>
        </p:nvSpPr>
        <p:spPr>
          <a:xfrm>
            <a:off x="3071106" y="5767493"/>
            <a:ext cx="888616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84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6</a:t>
            </a:r>
            <a:endParaRPr lang="es-CO" sz="384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pic>
        <p:nvPicPr>
          <p:cNvPr id="1042" name="Picture 18" descr="Ilustración de inicio el cohete despega contra el cielo azul y las nubes de  humo blanco. | Vector Premium">
            <a:extLst>
              <a:ext uri="{FF2B5EF4-FFF2-40B4-BE49-F238E27FC236}">
                <a16:creationId xmlns:a16="http://schemas.microsoft.com/office/drawing/2014/main" xmlns="" id="{20960B4B-E494-4F4B-AD21-557853B53E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3290" r="6534" b="14585"/>
          <a:stretch/>
        </p:blipFill>
        <p:spPr bwMode="auto">
          <a:xfrm>
            <a:off x="956881" y="3766926"/>
            <a:ext cx="959722" cy="92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4506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14"/>
          <p:cNvSpPr txBox="1"/>
          <p:nvPr/>
        </p:nvSpPr>
        <p:spPr>
          <a:xfrm>
            <a:off x="966215" y="5911595"/>
            <a:ext cx="249935" cy="276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70" rIns="0" bIns="0" anchor="t" anchorCtr="0">
            <a:spAutoFit/>
          </a:bodyPr>
          <a:lstStyle/>
          <a:p>
            <a:pPr marL="15240"/>
            <a:r>
              <a:rPr lang="en-US" sz="1680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endParaRPr sz="168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1" name="Google Shape;631;p14"/>
          <p:cNvSpPr/>
          <p:nvPr/>
        </p:nvSpPr>
        <p:spPr>
          <a:xfrm>
            <a:off x="609601" y="4736591"/>
            <a:ext cx="6199631" cy="212140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2" name="Google Shape;632;p14"/>
          <p:cNvSpPr/>
          <p:nvPr/>
        </p:nvSpPr>
        <p:spPr>
          <a:xfrm>
            <a:off x="609600" y="9144"/>
            <a:ext cx="573024" cy="1712976"/>
          </a:xfrm>
          <a:custGeom>
            <a:avLst/>
            <a:gdLst/>
            <a:ahLst/>
            <a:cxnLst/>
            <a:rect l="l" t="t" r="r" b="b"/>
            <a:pathLst>
              <a:path w="477520" h="1427480" extrusionOk="0">
                <a:moveTo>
                  <a:pt x="0" y="1427479"/>
                </a:moveTo>
                <a:lnTo>
                  <a:pt x="477520" y="1427479"/>
                </a:lnTo>
                <a:lnTo>
                  <a:pt x="477520" y="0"/>
                </a:lnTo>
                <a:lnTo>
                  <a:pt x="0" y="0"/>
                </a:lnTo>
                <a:lnTo>
                  <a:pt x="0" y="142747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xmlns="" id="{4AFA9C6F-6558-449E-88CA-F67F20FBE240}"/>
              </a:ext>
            </a:extLst>
          </p:cNvPr>
          <p:cNvGraphicFramePr/>
          <p:nvPr>
            <p:extLst/>
          </p:nvPr>
        </p:nvGraphicFramePr>
        <p:xfrm>
          <a:off x="2438400" y="990600"/>
          <a:ext cx="8122394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44D501AC-60B7-4AF7-8A36-3815AAB84C3E}"/>
              </a:ext>
            </a:extLst>
          </p:cNvPr>
          <p:cNvSpPr txBox="1"/>
          <p:nvPr/>
        </p:nvSpPr>
        <p:spPr>
          <a:xfrm>
            <a:off x="5055476" y="190892"/>
            <a:ext cx="335427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160" dirty="0">
                <a:solidFill>
                  <a:srgbClr val="00B0F0"/>
                </a:solidFill>
              </a:rPr>
              <a:t>EQUIPOS TÉCNICOS POR COMPONENTES DE LA RUTA </a:t>
            </a:r>
            <a:endParaRPr lang="es-CO" sz="216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1176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17"/>
          <p:cNvSpPr txBox="1"/>
          <p:nvPr/>
        </p:nvSpPr>
        <p:spPr>
          <a:xfrm>
            <a:off x="966215" y="5911595"/>
            <a:ext cx="249935" cy="276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70" rIns="0" bIns="0" anchor="t" anchorCtr="0">
            <a:spAutoFit/>
          </a:bodyPr>
          <a:lstStyle/>
          <a:p>
            <a:pPr marL="15240"/>
            <a:r>
              <a:rPr lang="en-US" sz="1680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endParaRPr sz="168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4" name="Google Shape;654;p17"/>
          <p:cNvSpPr/>
          <p:nvPr/>
        </p:nvSpPr>
        <p:spPr>
          <a:xfrm>
            <a:off x="609601" y="4736591"/>
            <a:ext cx="6199631" cy="212140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5" name="Google Shape;655;p17"/>
          <p:cNvSpPr/>
          <p:nvPr/>
        </p:nvSpPr>
        <p:spPr>
          <a:xfrm>
            <a:off x="609600" y="9144"/>
            <a:ext cx="573024" cy="1712976"/>
          </a:xfrm>
          <a:custGeom>
            <a:avLst/>
            <a:gdLst/>
            <a:ahLst/>
            <a:cxnLst/>
            <a:rect l="l" t="t" r="r" b="b"/>
            <a:pathLst>
              <a:path w="477520" h="1427480" extrusionOk="0">
                <a:moveTo>
                  <a:pt x="0" y="1427479"/>
                </a:moveTo>
                <a:lnTo>
                  <a:pt x="477520" y="1427479"/>
                </a:lnTo>
                <a:lnTo>
                  <a:pt x="477520" y="0"/>
                </a:lnTo>
                <a:lnTo>
                  <a:pt x="0" y="0"/>
                </a:lnTo>
                <a:lnTo>
                  <a:pt x="0" y="142747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6" name="Google Shape;656;p17"/>
          <p:cNvSpPr txBox="1"/>
          <p:nvPr/>
        </p:nvSpPr>
        <p:spPr>
          <a:xfrm>
            <a:off x="2385100" y="2398384"/>
            <a:ext cx="7734016" cy="1661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pPr algn="ctr"/>
            <a:r>
              <a:rPr lang="en-US" sz="3360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AVANCES EN EL DESARROLLO DE CADA UNO DE LOS COMPONENTES DE LA RUTA DE EDUCACIÓN TERCIARIA </a:t>
            </a:r>
          </a:p>
        </p:txBody>
      </p:sp>
    </p:spTree>
    <p:extLst>
      <p:ext uri="{BB962C8B-B14F-4D97-AF65-F5344CB8AC3E}">
        <p14:creationId xmlns:p14="http://schemas.microsoft.com/office/powerpoint/2010/main" val="27183631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17"/>
          <p:cNvSpPr txBox="1"/>
          <p:nvPr/>
        </p:nvSpPr>
        <p:spPr>
          <a:xfrm>
            <a:off x="966215" y="5911595"/>
            <a:ext cx="249935" cy="276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70" rIns="0" bIns="0" anchor="t" anchorCtr="0">
            <a:spAutoFit/>
          </a:bodyPr>
          <a:lstStyle/>
          <a:p>
            <a:pPr marL="15240"/>
            <a:r>
              <a:rPr lang="en-US" sz="1680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endParaRPr sz="168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4" name="Google Shape;654;p17"/>
          <p:cNvSpPr/>
          <p:nvPr/>
        </p:nvSpPr>
        <p:spPr>
          <a:xfrm>
            <a:off x="609601" y="4736591"/>
            <a:ext cx="6199631" cy="212140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5" name="Google Shape;655;p17"/>
          <p:cNvSpPr/>
          <p:nvPr/>
        </p:nvSpPr>
        <p:spPr>
          <a:xfrm>
            <a:off x="609600" y="9144"/>
            <a:ext cx="573024" cy="1712976"/>
          </a:xfrm>
          <a:custGeom>
            <a:avLst/>
            <a:gdLst/>
            <a:ahLst/>
            <a:cxnLst/>
            <a:rect l="l" t="t" r="r" b="b"/>
            <a:pathLst>
              <a:path w="477520" h="1427480" extrusionOk="0">
                <a:moveTo>
                  <a:pt x="0" y="1427479"/>
                </a:moveTo>
                <a:lnTo>
                  <a:pt x="477520" y="1427479"/>
                </a:lnTo>
                <a:lnTo>
                  <a:pt x="477520" y="0"/>
                </a:lnTo>
                <a:lnTo>
                  <a:pt x="0" y="0"/>
                </a:lnTo>
                <a:lnTo>
                  <a:pt x="0" y="142747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"/>
            <a:ext cx="10909936" cy="683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25668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17"/>
          <p:cNvSpPr txBox="1"/>
          <p:nvPr/>
        </p:nvSpPr>
        <p:spPr>
          <a:xfrm>
            <a:off x="966215" y="5911595"/>
            <a:ext cx="249935" cy="276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70" rIns="0" bIns="0" anchor="t" anchorCtr="0">
            <a:spAutoFit/>
          </a:bodyPr>
          <a:lstStyle/>
          <a:p>
            <a:pPr marL="15240"/>
            <a:r>
              <a:rPr lang="en-US" sz="1680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endParaRPr sz="168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"/>
            <a:ext cx="10972800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5675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40006"/>
            <a:ext cx="10857968" cy="6861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183727" y="293459"/>
            <a:ext cx="172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04467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847528" y="332658"/>
            <a:ext cx="8134672" cy="1008111"/>
          </a:xfrm>
        </p:spPr>
        <p:txBody>
          <a:bodyPr>
            <a:normAutofit/>
          </a:bodyPr>
          <a:lstStyle/>
          <a:p>
            <a:r>
              <a:rPr lang="es-MX" sz="3200" b="1" dirty="0">
                <a:solidFill>
                  <a:srgbClr val="000000"/>
                </a:solidFill>
                <a:latin typeface="Iskoola Pota" panose="020B0502040204020203" pitchFamily="34" charset="0"/>
                <a:cs typeface="Andalus" panose="02020603050405020304"/>
              </a:rPr>
              <a:t>ALCANCE</a:t>
            </a:r>
            <a:endParaRPr lang="es-CO" sz="3200" b="1" dirty="0">
              <a:latin typeface="Andalus" panose="02020603050405020304" pitchFamily="18" charset="-78"/>
              <a:cs typeface="Andalus" panose="02020603050405020304"/>
            </a:endParaRPr>
          </a:p>
        </p:txBody>
      </p:sp>
      <p:pic>
        <p:nvPicPr>
          <p:cNvPr id="4" name="Picture 2" descr="C:\Users\DELL\Desktop\logo 20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90" y="5109184"/>
            <a:ext cx="9144001" cy="180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2135560" y="1997839"/>
            <a:ext cx="770485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es-MX" sz="2000" b="1" dirty="0">
              <a:solidFill>
                <a:srgbClr val="000000"/>
              </a:solidFill>
              <a:latin typeface="Iskoola Pota" panose="020B0502040204020203" pitchFamily="34" charset="0"/>
              <a:cs typeface="Iskoola Pota" panose="020B0502040204020203" pitchFamily="34" charset="0"/>
            </a:endParaRPr>
          </a:p>
          <a:p>
            <a:pPr lvl="0" algn="just"/>
            <a:r>
              <a:rPr lang="es-MX" sz="2000" dirty="0">
                <a:solidFill>
                  <a:srgbClr val="000000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>Inicia con las Transiciones Armónicas de los niños y niñas para el ingreso al  sistema educativo y termina con la continuidad de los mismos en las diferentes IE del Municipio de Yumbo.</a:t>
            </a:r>
          </a:p>
          <a:p>
            <a:pPr lvl="0" algn="just"/>
            <a:endParaRPr lang="es-MX" sz="2000" b="1" dirty="0">
              <a:solidFill>
                <a:srgbClr val="000000"/>
              </a:solidFill>
              <a:latin typeface="Iskoola Pota" panose="020B0502040204020203" pitchFamily="34" charset="0"/>
              <a:cs typeface="Iskoola Pota" panose="020B0502040204020203" pitchFamily="34" charset="0"/>
            </a:endParaRPr>
          </a:p>
          <a:p>
            <a:pPr algn="just"/>
            <a:endParaRPr lang="en-US" sz="2000" b="1" dirty="0">
              <a:solidFill>
                <a:srgbClr val="000000"/>
              </a:solidFill>
              <a:latin typeface="Iskoola Pota" panose="020B0502040204020203" pitchFamily="34" charset="0"/>
              <a:cs typeface="Iskoola Pota" panose="020B0502040204020203" pitchFamily="34" charset="0"/>
            </a:endParaRPr>
          </a:p>
          <a:p>
            <a:pPr lvl="0" algn="just"/>
            <a:endParaRPr lang="es-MX" sz="2000" b="1" dirty="0">
              <a:solidFill>
                <a:srgbClr val="000000"/>
              </a:solidFill>
              <a:latin typeface="Iskoola Pota" panose="020B0502040204020203" pitchFamily="34" charset="0"/>
              <a:cs typeface="Iskoola Pota" panose="020B0502040204020203" pitchFamily="34" charset="0"/>
            </a:endParaRPr>
          </a:p>
          <a:p>
            <a:pPr lvl="0" algn="just">
              <a:buFont typeface="Arial" panose="020B0604020202020204" pitchFamily="34" charset="0"/>
              <a:buChar char="•"/>
            </a:pPr>
            <a:endParaRPr lang="es-MX" sz="2000" b="1" dirty="0">
              <a:solidFill>
                <a:srgbClr val="000000"/>
              </a:solidFill>
              <a:latin typeface="Calibri" panose="020F0502020204030204" pitchFamily="34" charset="0"/>
              <a:cs typeface="Iskoola Pota" panose="020B0502040204020203" pitchFamily="34" charset="0"/>
            </a:endParaRPr>
          </a:p>
          <a:p>
            <a:pPr lvl="0" algn="just"/>
            <a:endParaRPr lang="es-MX" sz="2000" b="1" dirty="0">
              <a:solidFill>
                <a:srgbClr val="000000"/>
              </a:solidFill>
              <a:latin typeface="Iskoola Pota" panose="020B0502040204020203" pitchFamily="34" charset="0"/>
              <a:cs typeface="Iskoola Pota" panose="020B0502040204020203" pitchFamily="34" charset="0"/>
            </a:endParaRPr>
          </a:p>
          <a:p>
            <a:pPr lvl="0" algn="just"/>
            <a:endParaRPr lang="es-MX" sz="2000" b="1" dirty="0">
              <a:solidFill>
                <a:srgbClr val="000000"/>
              </a:solidFill>
              <a:latin typeface="Iskoola Pota" panose="020B0502040204020203" pitchFamily="34" charset="0"/>
              <a:cs typeface="Iskoola Pota" panose="020B0502040204020203" pitchFamily="34" charset="0"/>
            </a:endParaRPr>
          </a:p>
          <a:p>
            <a:pPr lvl="0" algn="just"/>
            <a:endParaRPr lang="es-MX" sz="2000" b="1" dirty="0">
              <a:solidFill>
                <a:srgbClr val="000000"/>
              </a:solidFill>
              <a:latin typeface="Iskoola Pota" panose="020B0502040204020203" pitchFamily="34" charset="0"/>
              <a:cs typeface="Iskoola Pota" panose="020B0502040204020203" pitchFamily="34" charset="0"/>
            </a:endParaRPr>
          </a:p>
          <a:p>
            <a:pPr lvl="0" algn="just"/>
            <a:endParaRPr lang="es-MX" sz="2000" b="1" dirty="0">
              <a:solidFill>
                <a:srgbClr val="000000"/>
              </a:solidFill>
              <a:latin typeface="Iskoola Pota" panose="020B0502040204020203" pitchFamily="34" charset="0"/>
              <a:cs typeface="Iskoola Pota" panose="020B0502040204020203" pitchFamily="34" charset="0"/>
            </a:endParaRPr>
          </a:p>
          <a:p>
            <a:pPr lvl="0" algn="just"/>
            <a:r>
              <a:rPr lang="es-MX" sz="2000" b="1" dirty="0">
                <a:solidFill>
                  <a:srgbClr val="000000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/>
            </a:r>
            <a:br>
              <a:rPr lang="es-MX" sz="2000" b="1" dirty="0">
                <a:solidFill>
                  <a:srgbClr val="000000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</a:br>
            <a:endParaRPr lang="es-MX" sz="2000" b="1" dirty="0">
              <a:solidFill>
                <a:srgbClr val="000000"/>
              </a:solidFill>
              <a:latin typeface="Iskoola Pota" panose="020B0502040204020203" pitchFamily="34" charset="0"/>
              <a:cs typeface="Iskoola Pot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4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EF072286-4001-4ECB-B05D-12E1A45E8764}"/>
              </a:ext>
            </a:extLst>
          </p:cNvPr>
          <p:cNvSpPr txBox="1"/>
          <p:nvPr/>
        </p:nvSpPr>
        <p:spPr>
          <a:xfrm>
            <a:off x="4013732" y="174882"/>
            <a:ext cx="3999241" cy="7176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109728" tIns="54864" rIns="109728" bIns="54864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720"/>
              </a:spcAft>
            </a:pPr>
            <a:r>
              <a:rPr lang="en-US" sz="2040" b="1" dirty="0">
                <a:solidFill>
                  <a:srgbClr val="FFFFFF"/>
                </a:solidFill>
              </a:rPr>
              <a:t>2. ARTICULACIÓN DEL SISTEMA</a:t>
            </a:r>
          </a:p>
        </p:txBody>
      </p:sp>
      <p:sp>
        <p:nvSpPr>
          <p:cNvPr id="4" name="Google Shape;67;p2">
            <a:extLst>
              <a:ext uri="{FF2B5EF4-FFF2-40B4-BE49-F238E27FC236}">
                <a16:creationId xmlns:a16="http://schemas.microsoft.com/office/drawing/2014/main" xmlns="" id="{555705E5-A743-468E-83C1-F29963F3CCEC}"/>
              </a:ext>
            </a:extLst>
          </p:cNvPr>
          <p:cNvSpPr/>
          <p:nvPr/>
        </p:nvSpPr>
        <p:spPr>
          <a:xfrm rot="5400000">
            <a:off x="-1260412" y="3019442"/>
            <a:ext cx="5612129" cy="187210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68;p2">
            <a:extLst>
              <a:ext uri="{FF2B5EF4-FFF2-40B4-BE49-F238E27FC236}">
                <a16:creationId xmlns:a16="http://schemas.microsoft.com/office/drawing/2014/main" xmlns="" id="{77937456-976D-4117-8E94-5BD6864C3534}"/>
              </a:ext>
            </a:extLst>
          </p:cNvPr>
          <p:cNvSpPr/>
          <p:nvPr/>
        </p:nvSpPr>
        <p:spPr>
          <a:xfrm>
            <a:off x="609601" y="1"/>
            <a:ext cx="497204" cy="1106341"/>
          </a:xfrm>
          <a:custGeom>
            <a:avLst/>
            <a:gdLst/>
            <a:ahLst/>
            <a:cxnLst/>
            <a:rect l="l" t="t" r="r" b="b"/>
            <a:pathLst>
              <a:path w="477520" h="916940" extrusionOk="0">
                <a:moveTo>
                  <a:pt x="0" y="916939"/>
                </a:moveTo>
                <a:lnTo>
                  <a:pt x="477518" y="916939"/>
                </a:lnTo>
                <a:lnTo>
                  <a:pt x="477518" y="0"/>
                </a:lnTo>
                <a:lnTo>
                  <a:pt x="0" y="0"/>
                </a:lnTo>
                <a:lnTo>
                  <a:pt x="0" y="916939"/>
                </a:lnTo>
                <a:close/>
              </a:path>
            </a:pathLst>
          </a:custGeom>
          <a:solidFill>
            <a:srgbClr val="001F5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s-ES" sz="3360" dirty="0">
                <a:solidFill>
                  <a:srgbClr val="FBFB4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algn="ctr"/>
            <a:endParaRPr lang="es-ES" sz="3360" dirty="0">
              <a:solidFill>
                <a:srgbClr val="FBFB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6" name="Google Shape;770;p25"/>
          <p:cNvGrpSpPr/>
          <p:nvPr/>
        </p:nvGrpSpPr>
        <p:grpSpPr>
          <a:xfrm flipH="1">
            <a:off x="913346" y="771225"/>
            <a:ext cx="8591166" cy="4416530"/>
            <a:chOff x="817896" y="-162290"/>
            <a:chExt cx="3889157" cy="3188117"/>
          </a:xfrm>
        </p:grpSpPr>
        <p:sp>
          <p:nvSpPr>
            <p:cNvPr id="47" name="Google Shape;771;p25"/>
            <p:cNvSpPr/>
            <p:nvPr/>
          </p:nvSpPr>
          <p:spPr>
            <a:xfrm>
              <a:off x="2546059" y="1424298"/>
              <a:ext cx="1601529" cy="160152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5177" y="19133"/>
                  </a:moveTo>
                  <a:lnTo>
                    <a:pt x="94511" y="11300"/>
                  </a:lnTo>
                  <a:lnTo>
                    <a:pt x="101967" y="17557"/>
                  </a:lnTo>
                  <a:lnTo>
                    <a:pt x="95875" y="28109"/>
                  </a:lnTo>
                  <a:lnTo>
                    <a:pt x="95875" y="28109"/>
                  </a:lnTo>
                  <a:cubicBezTo>
                    <a:pt x="100207" y="32983"/>
                    <a:pt x="103501" y="38688"/>
                    <a:pt x="105555" y="44877"/>
                  </a:cubicBezTo>
                  <a:lnTo>
                    <a:pt x="117740" y="44877"/>
                  </a:lnTo>
                  <a:lnTo>
                    <a:pt x="119431" y="54463"/>
                  </a:lnTo>
                  <a:lnTo>
                    <a:pt x="107980" y="58630"/>
                  </a:lnTo>
                  <a:lnTo>
                    <a:pt x="107980" y="58630"/>
                  </a:lnTo>
                  <a:cubicBezTo>
                    <a:pt x="108167" y="65148"/>
                    <a:pt x="107023" y="71636"/>
                    <a:pt x="104618" y="77697"/>
                  </a:cubicBezTo>
                  <a:lnTo>
                    <a:pt x="113953" y="85530"/>
                  </a:lnTo>
                  <a:lnTo>
                    <a:pt x="109086" y="93960"/>
                  </a:lnTo>
                  <a:lnTo>
                    <a:pt x="97636" y="89792"/>
                  </a:lnTo>
                  <a:cubicBezTo>
                    <a:pt x="93588" y="94905"/>
                    <a:pt x="88542" y="99139"/>
                    <a:pt x="82804" y="102237"/>
                  </a:cubicBezTo>
                  <a:lnTo>
                    <a:pt x="84920" y="114237"/>
                  </a:lnTo>
                  <a:lnTo>
                    <a:pt x="75773" y="117566"/>
                  </a:lnTo>
                  <a:lnTo>
                    <a:pt x="69681" y="107014"/>
                  </a:lnTo>
                  <a:lnTo>
                    <a:pt x="69681" y="107014"/>
                  </a:lnTo>
                  <a:cubicBezTo>
                    <a:pt x="63294" y="108329"/>
                    <a:pt x="56706" y="108329"/>
                    <a:pt x="50319" y="107014"/>
                  </a:cubicBezTo>
                  <a:lnTo>
                    <a:pt x="44227" y="117566"/>
                  </a:lnTo>
                  <a:lnTo>
                    <a:pt x="35080" y="114237"/>
                  </a:lnTo>
                  <a:lnTo>
                    <a:pt x="37196" y="102237"/>
                  </a:lnTo>
                  <a:lnTo>
                    <a:pt x="37196" y="102237"/>
                  </a:lnTo>
                  <a:cubicBezTo>
                    <a:pt x="31458" y="99139"/>
                    <a:pt x="26412" y="94905"/>
                    <a:pt x="22364" y="89792"/>
                  </a:cubicBezTo>
                  <a:lnTo>
                    <a:pt x="10914" y="93960"/>
                  </a:lnTo>
                  <a:lnTo>
                    <a:pt x="6047" y="85530"/>
                  </a:lnTo>
                  <a:lnTo>
                    <a:pt x="15382" y="77697"/>
                  </a:lnTo>
                  <a:lnTo>
                    <a:pt x="15382" y="77697"/>
                  </a:lnTo>
                  <a:cubicBezTo>
                    <a:pt x="12977" y="71636"/>
                    <a:pt x="11833" y="65148"/>
                    <a:pt x="12020" y="58630"/>
                  </a:cubicBezTo>
                  <a:lnTo>
                    <a:pt x="569" y="54463"/>
                  </a:lnTo>
                  <a:lnTo>
                    <a:pt x="2260" y="44877"/>
                  </a:lnTo>
                  <a:lnTo>
                    <a:pt x="14445" y="44877"/>
                  </a:lnTo>
                  <a:lnTo>
                    <a:pt x="14445" y="44877"/>
                  </a:lnTo>
                  <a:cubicBezTo>
                    <a:pt x="16499" y="38688"/>
                    <a:pt x="19793" y="32983"/>
                    <a:pt x="24125" y="28109"/>
                  </a:cubicBezTo>
                  <a:lnTo>
                    <a:pt x="18033" y="17557"/>
                  </a:lnTo>
                  <a:lnTo>
                    <a:pt x="25489" y="11300"/>
                  </a:lnTo>
                  <a:lnTo>
                    <a:pt x="34823" y="19133"/>
                  </a:lnTo>
                  <a:lnTo>
                    <a:pt x="34823" y="19133"/>
                  </a:lnTo>
                  <a:cubicBezTo>
                    <a:pt x="40375" y="15712"/>
                    <a:pt x="46566" y="13459"/>
                    <a:pt x="53017" y="12511"/>
                  </a:cubicBezTo>
                  <a:lnTo>
                    <a:pt x="55133" y="511"/>
                  </a:lnTo>
                  <a:lnTo>
                    <a:pt x="64867" y="511"/>
                  </a:lnTo>
                  <a:lnTo>
                    <a:pt x="66983" y="12511"/>
                  </a:lnTo>
                  <a:lnTo>
                    <a:pt x="66983" y="12511"/>
                  </a:lnTo>
                  <a:cubicBezTo>
                    <a:pt x="73434" y="13459"/>
                    <a:pt x="79625" y="15712"/>
                    <a:pt x="85177" y="19133"/>
                  </a:cubicBezTo>
                  <a:close/>
                </a:path>
              </a:pathLst>
            </a:custGeom>
            <a:solidFill>
              <a:srgbClr val="92D05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endParaRPr sz="2160" dirty="0"/>
            </a:p>
          </p:txBody>
        </p:sp>
        <p:sp>
          <p:nvSpPr>
            <p:cNvPr id="50" name="Google Shape;773;p25"/>
            <p:cNvSpPr/>
            <p:nvPr/>
          </p:nvSpPr>
          <p:spPr>
            <a:xfrm>
              <a:off x="935223" y="866105"/>
              <a:ext cx="1559752" cy="155985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9790" y="30393"/>
                  </a:moveTo>
                  <a:lnTo>
                    <a:pt x="107494" y="25057"/>
                  </a:lnTo>
                  <a:lnTo>
                    <a:pt x="114008" y="36341"/>
                  </a:lnTo>
                  <a:lnTo>
                    <a:pt x="100535" y="49005"/>
                  </a:lnTo>
                  <a:cubicBezTo>
                    <a:pt x="102488" y="56205"/>
                    <a:pt x="102488" y="63795"/>
                    <a:pt x="100535" y="70995"/>
                  </a:cubicBezTo>
                  <a:lnTo>
                    <a:pt x="114008" y="83659"/>
                  </a:lnTo>
                  <a:lnTo>
                    <a:pt x="107494" y="94943"/>
                  </a:lnTo>
                  <a:lnTo>
                    <a:pt x="89790" y="89607"/>
                  </a:lnTo>
                  <a:lnTo>
                    <a:pt x="89790" y="89607"/>
                  </a:lnTo>
                  <a:cubicBezTo>
                    <a:pt x="84531" y="94898"/>
                    <a:pt x="77957" y="98693"/>
                    <a:pt x="70746" y="100602"/>
                  </a:cubicBezTo>
                  <a:lnTo>
                    <a:pt x="66514" y="118602"/>
                  </a:lnTo>
                  <a:lnTo>
                    <a:pt x="53486" y="118602"/>
                  </a:lnTo>
                  <a:lnTo>
                    <a:pt x="49254" y="100602"/>
                  </a:lnTo>
                  <a:lnTo>
                    <a:pt x="49254" y="100602"/>
                  </a:lnTo>
                  <a:cubicBezTo>
                    <a:pt x="42043" y="98693"/>
                    <a:pt x="35469" y="94898"/>
                    <a:pt x="30210" y="89607"/>
                  </a:cubicBezTo>
                  <a:lnTo>
                    <a:pt x="12506" y="94943"/>
                  </a:lnTo>
                  <a:lnTo>
                    <a:pt x="5992" y="83659"/>
                  </a:lnTo>
                  <a:lnTo>
                    <a:pt x="19465" y="70995"/>
                  </a:lnTo>
                  <a:lnTo>
                    <a:pt x="19465" y="70995"/>
                  </a:lnTo>
                  <a:cubicBezTo>
                    <a:pt x="17512" y="63795"/>
                    <a:pt x="17512" y="56205"/>
                    <a:pt x="19465" y="49005"/>
                  </a:cubicBezTo>
                  <a:lnTo>
                    <a:pt x="5992" y="36341"/>
                  </a:lnTo>
                  <a:lnTo>
                    <a:pt x="12506" y="25057"/>
                  </a:lnTo>
                  <a:lnTo>
                    <a:pt x="30210" y="30393"/>
                  </a:lnTo>
                  <a:lnTo>
                    <a:pt x="30210" y="30393"/>
                  </a:lnTo>
                  <a:cubicBezTo>
                    <a:pt x="35469" y="25102"/>
                    <a:pt x="42043" y="21307"/>
                    <a:pt x="49254" y="19398"/>
                  </a:cubicBezTo>
                  <a:lnTo>
                    <a:pt x="53486" y="1398"/>
                  </a:lnTo>
                  <a:lnTo>
                    <a:pt x="66514" y="1398"/>
                  </a:lnTo>
                  <a:lnTo>
                    <a:pt x="70746" y="19398"/>
                  </a:lnTo>
                  <a:lnTo>
                    <a:pt x="70746" y="19398"/>
                  </a:lnTo>
                  <a:cubicBezTo>
                    <a:pt x="77957" y="21307"/>
                    <a:pt x="84531" y="25102"/>
                    <a:pt x="89790" y="30393"/>
                  </a:cubicBezTo>
                  <a:close/>
                </a:path>
              </a:pathLst>
            </a:custGeom>
            <a:solidFill>
              <a:srgbClr val="FF000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endParaRPr sz="2160" dirty="0"/>
            </a:p>
          </p:txBody>
        </p:sp>
        <p:sp>
          <p:nvSpPr>
            <p:cNvPr id="51" name="Google Shape;774;p25"/>
            <p:cNvSpPr txBox="1"/>
            <p:nvPr/>
          </p:nvSpPr>
          <p:spPr>
            <a:xfrm>
              <a:off x="1536397" y="978926"/>
              <a:ext cx="357404" cy="2873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7050" tIns="67050" rIns="67050" bIns="6705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FFFFFF"/>
                </a:buClr>
                <a:buSzPts val="4400"/>
                <a:buFont typeface="Calibri"/>
                <a:buNone/>
              </a:pPr>
              <a:r>
                <a:rPr lang="es-ES" sz="2160" dirty="0">
                  <a:latin typeface="Arial Black" panose="020B0A04020102020204" pitchFamily="34" charset="0"/>
                </a:rPr>
                <a:t>IE</a:t>
              </a:r>
              <a:endParaRPr sz="2160" dirty="0">
                <a:latin typeface="Arial Black" panose="020B0A04020102020204" pitchFamily="34" charset="0"/>
              </a:endParaRPr>
            </a:p>
          </p:txBody>
        </p:sp>
        <p:sp>
          <p:nvSpPr>
            <p:cNvPr id="52" name="Google Shape;775;p25"/>
            <p:cNvSpPr/>
            <p:nvPr/>
          </p:nvSpPr>
          <p:spPr>
            <a:xfrm>
              <a:off x="2950419" y="-162290"/>
              <a:ext cx="1141216" cy="114121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9790" y="30393"/>
                  </a:moveTo>
                  <a:lnTo>
                    <a:pt x="107494" y="25057"/>
                  </a:lnTo>
                  <a:lnTo>
                    <a:pt x="114008" y="36341"/>
                  </a:lnTo>
                  <a:lnTo>
                    <a:pt x="100535" y="49005"/>
                  </a:lnTo>
                  <a:cubicBezTo>
                    <a:pt x="102488" y="56205"/>
                    <a:pt x="102488" y="63795"/>
                    <a:pt x="100535" y="70995"/>
                  </a:cubicBezTo>
                  <a:lnTo>
                    <a:pt x="114008" y="83659"/>
                  </a:lnTo>
                  <a:lnTo>
                    <a:pt x="107494" y="94943"/>
                  </a:lnTo>
                  <a:lnTo>
                    <a:pt x="89790" y="89607"/>
                  </a:lnTo>
                  <a:lnTo>
                    <a:pt x="89790" y="89607"/>
                  </a:lnTo>
                  <a:cubicBezTo>
                    <a:pt x="84531" y="94898"/>
                    <a:pt x="77957" y="98693"/>
                    <a:pt x="70746" y="100602"/>
                  </a:cubicBezTo>
                  <a:lnTo>
                    <a:pt x="66514" y="118602"/>
                  </a:lnTo>
                  <a:lnTo>
                    <a:pt x="53486" y="118602"/>
                  </a:lnTo>
                  <a:lnTo>
                    <a:pt x="49254" y="100602"/>
                  </a:lnTo>
                  <a:lnTo>
                    <a:pt x="49254" y="100602"/>
                  </a:lnTo>
                  <a:cubicBezTo>
                    <a:pt x="42043" y="98693"/>
                    <a:pt x="35469" y="94898"/>
                    <a:pt x="30210" y="89607"/>
                  </a:cubicBezTo>
                  <a:lnTo>
                    <a:pt x="12506" y="94943"/>
                  </a:lnTo>
                  <a:lnTo>
                    <a:pt x="5992" y="83659"/>
                  </a:lnTo>
                  <a:lnTo>
                    <a:pt x="19465" y="70995"/>
                  </a:lnTo>
                  <a:lnTo>
                    <a:pt x="19465" y="70995"/>
                  </a:lnTo>
                  <a:cubicBezTo>
                    <a:pt x="17512" y="63795"/>
                    <a:pt x="17512" y="56205"/>
                    <a:pt x="19465" y="49005"/>
                  </a:cubicBezTo>
                  <a:lnTo>
                    <a:pt x="5992" y="36341"/>
                  </a:lnTo>
                  <a:lnTo>
                    <a:pt x="12506" y="25057"/>
                  </a:lnTo>
                  <a:lnTo>
                    <a:pt x="30210" y="30393"/>
                  </a:lnTo>
                  <a:lnTo>
                    <a:pt x="30210" y="30393"/>
                  </a:lnTo>
                  <a:cubicBezTo>
                    <a:pt x="35469" y="25102"/>
                    <a:pt x="42043" y="21307"/>
                    <a:pt x="49254" y="19398"/>
                  </a:cubicBezTo>
                  <a:lnTo>
                    <a:pt x="53486" y="1398"/>
                  </a:lnTo>
                  <a:lnTo>
                    <a:pt x="66514" y="1398"/>
                  </a:lnTo>
                  <a:lnTo>
                    <a:pt x="70746" y="19398"/>
                  </a:lnTo>
                  <a:lnTo>
                    <a:pt x="70746" y="19398"/>
                  </a:lnTo>
                  <a:cubicBezTo>
                    <a:pt x="77957" y="21307"/>
                    <a:pt x="84531" y="25102"/>
                    <a:pt x="89790" y="30393"/>
                  </a:cubicBezTo>
                  <a:close/>
                </a:path>
              </a:pathLst>
            </a:custGeom>
            <a:solidFill>
              <a:srgbClr val="00B05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53" name="Google Shape;776;p25"/>
            <p:cNvSpPr txBox="1"/>
            <p:nvPr/>
          </p:nvSpPr>
          <p:spPr>
            <a:xfrm>
              <a:off x="3200722" y="128240"/>
              <a:ext cx="640611" cy="6406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0" tIns="12180" rIns="12180" bIns="1218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FFFFFF"/>
                </a:buClr>
                <a:buSzPts val="800"/>
                <a:buFont typeface="Calibri"/>
                <a:buNone/>
              </a:pPr>
              <a:r>
                <a:rPr lang="es-ES" sz="1440" dirty="0">
                  <a:latin typeface="Arial Black" panose="020B0A04020102020204" pitchFamily="34" charset="0"/>
                </a:rPr>
                <a:t>SECTOR PRODUCTIVO</a:t>
              </a:r>
              <a:endParaRPr sz="1440" dirty="0">
                <a:latin typeface="Arial Black" panose="020B0A04020102020204" pitchFamily="34" charset="0"/>
              </a:endParaRPr>
            </a:p>
          </p:txBody>
        </p:sp>
        <p:sp>
          <p:nvSpPr>
            <p:cNvPr id="54" name="Google Shape;777;p25"/>
            <p:cNvSpPr/>
            <p:nvPr/>
          </p:nvSpPr>
          <p:spPr>
            <a:xfrm rot="1335414">
              <a:off x="2657096" y="667872"/>
              <a:ext cx="2049957" cy="204995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5963" y="3896"/>
                  </a:moveTo>
                  <a:lnTo>
                    <a:pt x="55963" y="3896"/>
                  </a:lnTo>
                  <a:cubicBezTo>
                    <a:pt x="78765" y="2255"/>
                    <a:pt x="100291" y="14577"/>
                    <a:pt x="110423" y="35070"/>
                  </a:cubicBezTo>
                  <a:cubicBezTo>
                    <a:pt x="120555" y="55563"/>
                    <a:pt x="117277" y="80150"/>
                    <a:pt x="102129" y="97271"/>
                  </a:cubicBezTo>
                  <a:lnTo>
                    <a:pt x="104716" y="99973"/>
                  </a:lnTo>
                  <a:lnTo>
                    <a:pt x="96964" y="98590"/>
                  </a:lnTo>
                  <a:lnTo>
                    <a:pt x="95637" y="90494"/>
                  </a:lnTo>
                  <a:lnTo>
                    <a:pt x="98223" y="93194"/>
                  </a:lnTo>
                  <a:lnTo>
                    <a:pt x="98223" y="93194"/>
                  </a:lnTo>
                  <a:cubicBezTo>
                    <a:pt x="111659" y="77724"/>
                    <a:pt x="114443" y="55680"/>
                    <a:pt x="105278" y="37354"/>
                  </a:cubicBezTo>
                  <a:cubicBezTo>
                    <a:pt x="96112" y="19029"/>
                    <a:pt x="76804" y="8035"/>
                    <a:pt x="56367" y="9506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55" name="Google Shape;778;p25"/>
            <p:cNvSpPr/>
            <p:nvPr/>
          </p:nvSpPr>
          <p:spPr>
            <a:xfrm>
              <a:off x="817896" y="683817"/>
              <a:ext cx="1489422" cy="148942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8835" y="9410"/>
                  </a:moveTo>
                  <a:lnTo>
                    <a:pt x="41823" y="16553"/>
                  </a:lnTo>
                  <a:lnTo>
                    <a:pt x="41823" y="16553"/>
                  </a:lnTo>
                  <a:cubicBezTo>
                    <a:pt x="23032" y="24414"/>
                    <a:pt x="11425" y="43464"/>
                    <a:pt x="13055" y="63768"/>
                  </a:cubicBezTo>
                  <a:lnTo>
                    <a:pt x="18064" y="62671"/>
                  </a:lnTo>
                  <a:lnTo>
                    <a:pt x="10211" y="70899"/>
                  </a:lnTo>
                  <a:lnTo>
                    <a:pt x="417" y="66534"/>
                  </a:lnTo>
                  <a:lnTo>
                    <a:pt x="5431" y="65437"/>
                  </a:lnTo>
                  <a:lnTo>
                    <a:pt x="5431" y="65437"/>
                  </a:lnTo>
                  <a:cubicBezTo>
                    <a:pt x="3042" y="41449"/>
                    <a:pt x="16596" y="18714"/>
                    <a:pt x="38835" y="941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endParaRPr sz="2160"/>
            </a:p>
          </p:txBody>
        </p:sp>
      </p:grpSp>
      <p:sp>
        <p:nvSpPr>
          <p:cNvPr id="22" name="21 Rectángulo"/>
          <p:cNvSpPr/>
          <p:nvPr/>
        </p:nvSpPr>
        <p:spPr>
          <a:xfrm>
            <a:off x="3429229" y="3341170"/>
            <a:ext cx="977738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160" dirty="0">
                <a:latin typeface="Arial Black" panose="020B0A04020102020204" pitchFamily="34" charset="0"/>
              </a:rPr>
              <a:t>SEMY</a:t>
            </a:r>
          </a:p>
        </p:txBody>
      </p:sp>
      <p:sp>
        <p:nvSpPr>
          <p:cNvPr id="69" name="68 Rectángulo"/>
          <p:cNvSpPr/>
          <p:nvPr/>
        </p:nvSpPr>
        <p:spPr>
          <a:xfrm>
            <a:off x="2891914" y="3855984"/>
            <a:ext cx="2701394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5740" indent="-205740">
              <a:buFont typeface="Wingdings" panose="05000000000000000000" pitchFamily="2" charset="2"/>
              <a:buChar char="ü"/>
            </a:pPr>
            <a:r>
              <a:rPr lang="es-419" sz="960" b="1" dirty="0">
                <a:solidFill>
                  <a:srgbClr val="FFFFFF"/>
                </a:solidFill>
              </a:rPr>
              <a:t>FONDO EDUCATIVO MUNICIPAL</a:t>
            </a:r>
          </a:p>
          <a:p>
            <a:pPr marL="205740" indent="-205740">
              <a:buFont typeface="Wingdings" panose="05000000000000000000" pitchFamily="2" charset="2"/>
              <a:buChar char="ü"/>
            </a:pPr>
            <a:r>
              <a:rPr lang="es-419" sz="960" b="1" dirty="0">
                <a:solidFill>
                  <a:srgbClr val="FFFFFF"/>
                </a:solidFill>
              </a:rPr>
              <a:t>FORMACIÓN DE DOCENTES PARA TODO EL SISTEMA</a:t>
            </a:r>
          </a:p>
          <a:p>
            <a:endParaRPr lang="es-419" sz="960" dirty="0">
              <a:solidFill>
                <a:srgbClr val="FFFFFF"/>
              </a:solidFill>
            </a:endParaRPr>
          </a:p>
        </p:txBody>
      </p:sp>
      <p:sp>
        <p:nvSpPr>
          <p:cNvPr id="70" name="69 Rectángulo"/>
          <p:cNvSpPr/>
          <p:nvPr/>
        </p:nvSpPr>
        <p:spPr>
          <a:xfrm>
            <a:off x="6197399" y="2750496"/>
            <a:ext cx="29385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5740" indent="-205740">
              <a:buFont typeface="Wingdings" panose="05000000000000000000" pitchFamily="2" charset="2"/>
              <a:buChar char="ü"/>
            </a:pPr>
            <a:r>
              <a:rPr lang="es-ES" sz="960" dirty="0">
                <a:solidFill>
                  <a:srgbClr val="FFFFFF"/>
                </a:solidFill>
              </a:rPr>
              <a:t>TRANSITO ARMONICO ENTRE NIVELES</a:t>
            </a:r>
          </a:p>
          <a:p>
            <a:pPr marL="205740" indent="-205740">
              <a:buFont typeface="Wingdings" panose="05000000000000000000" pitchFamily="2" charset="2"/>
              <a:buChar char="ü"/>
            </a:pPr>
            <a:r>
              <a:rPr lang="es-ES" sz="960" dirty="0">
                <a:solidFill>
                  <a:srgbClr val="FFFFFF"/>
                </a:solidFill>
              </a:rPr>
              <a:t>MOVILIDAD</a:t>
            </a:r>
          </a:p>
          <a:p>
            <a:pPr marL="205740" indent="-205740">
              <a:buFont typeface="Wingdings" panose="05000000000000000000" pitchFamily="2" charset="2"/>
              <a:buChar char="ü"/>
            </a:pPr>
            <a:r>
              <a:rPr lang="es-ES" sz="960" dirty="0">
                <a:solidFill>
                  <a:srgbClr val="FFFFFF"/>
                </a:solidFill>
              </a:rPr>
              <a:t>ADAPTACIÓN DE ESTRUCTURAS </a:t>
            </a:r>
          </a:p>
          <a:p>
            <a:r>
              <a:rPr lang="es-ES" sz="960" dirty="0">
                <a:solidFill>
                  <a:srgbClr val="FFFFFF"/>
                </a:solidFill>
              </a:rPr>
              <a:t>      CURRICULARES</a:t>
            </a:r>
          </a:p>
          <a:p>
            <a:pPr marL="205740" indent="-205740">
              <a:buFont typeface="Wingdings" panose="05000000000000000000" pitchFamily="2" charset="2"/>
              <a:buChar char="ü"/>
            </a:pPr>
            <a:r>
              <a:rPr lang="es-419" sz="960" dirty="0">
                <a:solidFill>
                  <a:srgbClr val="FFFFFF"/>
                </a:solidFill>
              </a:rPr>
              <a:t>OFERTA EN LA MEDIA TÉCNICA </a:t>
            </a:r>
          </a:p>
        </p:txBody>
      </p:sp>
      <p:sp>
        <p:nvSpPr>
          <p:cNvPr id="71" name="70 CuadroTexto"/>
          <p:cNvSpPr txBox="1"/>
          <p:nvPr/>
        </p:nvSpPr>
        <p:spPr>
          <a:xfrm>
            <a:off x="5067487" y="2059773"/>
            <a:ext cx="2128445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960" dirty="0"/>
              <a:t>ADAPTAR EL MODELO DE FORMACIÓN DUAL EN YUMBO</a:t>
            </a:r>
          </a:p>
        </p:txBody>
      </p:sp>
      <p:sp>
        <p:nvSpPr>
          <p:cNvPr id="72" name="71 CuadroTexto"/>
          <p:cNvSpPr txBox="1"/>
          <p:nvPr/>
        </p:nvSpPr>
        <p:spPr>
          <a:xfrm>
            <a:off x="2105892" y="1909553"/>
            <a:ext cx="190784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160" dirty="0"/>
          </a:p>
        </p:txBody>
      </p:sp>
      <p:sp>
        <p:nvSpPr>
          <p:cNvPr id="73" name="72 CuadroTexto"/>
          <p:cNvSpPr txBox="1"/>
          <p:nvPr/>
        </p:nvSpPr>
        <p:spPr>
          <a:xfrm>
            <a:off x="2993809" y="2736160"/>
            <a:ext cx="3008905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60" b="1" dirty="0"/>
              <a:t>OBSERVATORIO DEL CAPITAL HUMANO</a:t>
            </a:r>
          </a:p>
        </p:txBody>
      </p:sp>
      <p:sp>
        <p:nvSpPr>
          <p:cNvPr id="74" name="73 CuadroTexto"/>
          <p:cNvSpPr txBox="1"/>
          <p:nvPr/>
        </p:nvSpPr>
        <p:spPr>
          <a:xfrm>
            <a:off x="6972988" y="4663412"/>
            <a:ext cx="3865370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419" sz="1200" dirty="0">
                <a:solidFill>
                  <a:srgbClr val="000000"/>
                </a:solidFill>
              </a:rPr>
              <a:t>Trabajo en equipo de IE de media y superior,  realizando ajustes a PEI, así como la formación de docentes y estructuras curriculares que permitan la movilidad entre niveles </a:t>
            </a:r>
          </a:p>
        </p:txBody>
      </p:sp>
      <p:sp>
        <p:nvSpPr>
          <p:cNvPr id="75" name="74 CuadroTexto"/>
          <p:cNvSpPr txBox="1"/>
          <p:nvPr/>
        </p:nvSpPr>
        <p:spPr>
          <a:xfrm>
            <a:off x="6008425" y="1060090"/>
            <a:ext cx="3337721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419" sz="1200" dirty="0">
                <a:solidFill>
                  <a:srgbClr val="000000"/>
                </a:solidFill>
              </a:rPr>
              <a:t>El sector productivo </a:t>
            </a:r>
          </a:p>
          <a:p>
            <a:pPr algn="just"/>
            <a:r>
              <a:rPr lang="es-ES" sz="1200" dirty="0">
                <a:solidFill>
                  <a:srgbClr val="000000"/>
                </a:solidFill>
              </a:rPr>
              <a:t>P</a:t>
            </a:r>
            <a:r>
              <a:rPr lang="es-419" sz="1200" dirty="0">
                <a:solidFill>
                  <a:srgbClr val="000000"/>
                </a:solidFill>
              </a:rPr>
              <a:t>ertinencia, formación dual, cofinanciar programas, participar  construcción y de las políticas educativas.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45311" flipV="1">
            <a:off x="4931262" y="1027731"/>
            <a:ext cx="660216" cy="1029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" name="80 CuadroTexto"/>
          <p:cNvSpPr txBox="1"/>
          <p:nvPr/>
        </p:nvSpPr>
        <p:spPr>
          <a:xfrm rot="10800000" flipV="1">
            <a:off x="1375406" y="5504527"/>
            <a:ext cx="4107646" cy="2769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419" sz="1200" dirty="0">
                <a:solidFill>
                  <a:srgbClr val="000000"/>
                </a:solidFill>
              </a:rPr>
              <a:t>Compromiso por parte del </a:t>
            </a:r>
            <a:r>
              <a:rPr lang="es-419" sz="1200" b="1" dirty="0">
                <a:solidFill>
                  <a:srgbClr val="000000"/>
                </a:solidFill>
              </a:rPr>
              <a:t>GOBIERNO MUNICIPAL</a:t>
            </a:r>
          </a:p>
        </p:txBody>
      </p:sp>
    </p:spTree>
    <p:extLst>
      <p:ext uri="{BB962C8B-B14F-4D97-AF65-F5344CB8AC3E}">
        <p14:creationId xmlns:p14="http://schemas.microsoft.com/office/powerpoint/2010/main" val="424932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EF072286-4001-4ECB-B05D-12E1A45E8764}"/>
              </a:ext>
            </a:extLst>
          </p:cNvPr>
          <p:cNvSpPr txBox="1"/>
          <p:nvPr/>
        </p:nvSpPr>
        <p:spPr>
          <a:xfrm>
            <a:off x="3539591" y="118112"/>
            <a:ext cx="5112823" cy="85953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109728" tIns="54864" rIns="109728" bIns="54864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720"/>
              </a:spcAft>
            </a:pPr>
            <a:r>
              <a:rPr lang="en-US" sz="2040" b="1" dirty="0">
                <a:solidFill>
                  <a:srgbClr val="000000"/>
                </a:solidFill>
              </a:rPr>
              <a:t>3. FORMACIÓN DE DOCENTES PARA TODO EL SISTEMA </a:t>
            </a:r>
          </a:p>
        </p:txBody>
      </p:sp>
      <p:sp>
        <p:nvSpPr>
          <p:cNvPr id="4" name="Google Shape;67;p2">
            <a:extLst>
              <a:ext uri="{FF2B5EF4-FFF2-40B4-BE49-F238E27FC236}">
                <a16:creationId xmlns:a16="http://schemas.microsoft.com/office/drawing/2014/main" xmlns="" id="{555705E5-A743-468E-83C1-F29963F3CCEC}"/>
              </a:ext>
            </a:extLst>
          </p:cNvPr>
          <p:cNvSpPr/>
          <p:nvPr/>
        </p:nvSpPr>
        <p:spPr>
          <a:xfrm>
            <a:off x="609600" y="4930489"/>
            <a:ext cx="5094031" cy="1932709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68;p2">
            <a:extLst>
              <a:ext uri="{FF2B5EF4-FFF2-40B4-BE49-F238E27FC236}">
                <a16:creationId xmlns:a16="http://schemas.microsoft.com/office/drawing/2014/main" xmlns="" id="{77937456-976D-4117-8E94-5BD6864C3534}"/>
              </a:ext>
            </a:extLst>
          </p:cNvPr>
          <p:cNvSpPr/>
          <p:nvPr/>
        </p:nvSpPr>
        <p:spPr>
          <a:xfrm>
            <a:off x="609600" y="0"/>
            <a:ext cx="922872" cy="1100328"/>
          </a:xfrm>
          <a:custGeom>
            <a:avLst/>
            <a:gdLst/>
            <a:ahLst/>
            <a:cxnLst/>
            <a:rect l="l" t="t" r="r" b="b"/>
            <a:pathLst>
              <a:path w="477520" h="916940" extrusionOk="0">
                <a:moveTo>
                  <a:pt x="0" y="916939"/>
                </a:moveTo>
                <a:lnTo>
                  <a:pt x="477518" y="916939"/>
                </a:lnTo>
                <a:lnTo>
                  <a:pt x="477518" y="0"/>
                </a:lnTo>
                <a:lnTo>
                  <a:pt x="0" y="0"/>
                </a:lnTo>
                <a:lnTo>
                  <a:pt x="0" y="916939"/>
                </a:lnTo>
                <a:close/>
              </a:path>
            </a:pathLst>
          </a:custGeom>
          <a:solidFill>
            <a:srgbClr val="001F5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3360" dirty="0">
              <a:solidFill>
                <a:srgbClr val="FBFB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CB468CAA-D7AB-4DBD-BE5B-7512D97838DA}"/>
              </a:ext>
            </a:extLst>
          </p:cNvPr>
          <p:cNvSpPr txBox="1"/>
          <p:nvPr/>
        </p:nvSpPr>
        <p:spPr>
          <a:xfrm>
            <a:off x="2112023" y="4612748"/>
            <a:ext cx="2556622" cy="1248335"/>
          </a:xfrm>
          <a:prstGeom prst="rect">
            <a:avLst/>
          </a:prstGeom>
        </p:spPr>
        <p:txBody>
          <a:bodyPr vert="horz" lIns="109728" tIns="54864" rIns="109728" bIns="54864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720"/>
              </a:spcAft>
            </a:pPr>
            <a:endParaRPr lang="en-US" sz="2400" b="1" dirty="0">
              <a:solidFill>
                <a:srgbClr val="FFFFFF"/>
              </a:solidFill>
              <a:ea typeface="+mj-ea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6B991E9B-707D-44FF-B525-4B07E3B3EF10}"/>
              </a:ext>
            </a:extLst>
          </p:cNvPr>
          <p:cNvSpPr txBox="1"/>
          <p:nvPr/>
        </p:nvSpPr>
        <p:spPr>
          <a:xfrm>
            <a:off x="6546397" y="1449768"/>
            <a:ext cx="3400397" cy="566200"/>
          </a:xfrm>
          <a:prstGeom prst="rect">
            <a:avLst/>
          </a:prstGeom>
        </p:spPr>
        <p:txBody>
          <a:bodyPr vert="horz" lIns="109728" tIns="54864" rIns="109728" bIns="54864" rtlCol="0" anchor="b">
            <a:normAutofit fontScale="25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720"/>
              </a:spcAft>
            </a:pPr>
            <a:r>
              <a:rPr lang="en-US" sz="6720" b="1" dirty="0">
                <a:ea typeface="+mj-ea"/>
              </a:rPr>
              <a:t>Competencias Transversales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720"/>
              </a:spcAft>
            </a:pPr>
            <a:r>
              <a:rPr lang="en-US" sz="4800" i="1" dirty="0">
                <a:ea typeface="+mj-ea"/>
              </a:rPr>
              <a:t>       Capacidades, habilidades y aptitudes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720"/>
              </a:spcAft>
            </a:pPr>
            <a:r>
              <a:rPr lang="en-US" sz="2160" b="1" dirty="0">
                <a:ea typeface="+mj-ea"/>
              </a:rPr>
              <a:t>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B9C05DB0-1380-4B97-B9CD-3914182336FE}"/>
              </a:ext>
            </a:extLst>
          </p:cNvPr>
          <p:cNvSpPr txBox="1"/>
          <p:nvPr/>
        </p:nvSpPr>
        <p:spPr>
          <a:xfrm>
            <a:off x="6604381" y="2042345"/>
            <a:ext cx="3086100" cy="413831"/>
          </a:xfrm>
          <a:prstGeom prst="rect">
            <a:avLst/>
          </a:prstGeom>
        </p:spPr>
        <p:txBody>
          <a:bodyPr vert="horz" lIns="109728" tIns="54864" rIns="109728" bIns="54864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720"/>
              </a:spcAft>
            </a:pPr>
            <a:r>
              <a:rPr lang="en-US" sz="2160" b="1" dirty="0">
                <a:ea typeface="+mj-ea"/>
              </a:rPr>
              <a:t>Nuevas Pedagogías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57ADDDAC-43ED-41AC-B870-06106DA5EA61}"/>
              </a:ext>
            </a:extLst>
          </p:cNvPr>
          <p:cNvSpPr txBox="1"/>
          <p:nvPr/>
        </p:nvSpPr>
        <p:spPr>
          <a:xfrm>
            <a:off x="6546395" y="4514851"/>
            <a:ext cx="3516179" cy="1049281"/>
          </a:xfrm>
          <a:prstGeom prst="rect">
            <a:avLst/>
          </a:prstGeom>
        </p:spPr>
        <p:txBody>
          <a:bodyPr vert="horz" lIns="109728" tIns="54864" rIns="109728" bIns="54864" rtlCol="0" anchor="b">
            <a:normAutofit fontScale="25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720"/>
              </a:spcAft>
            </a:pPr>
            <a:endParaRPr lang="en-US" sz="2160" b="1" dirty="0">
              <a:ea typeface="+mj-ea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720"/>
              </a:spcAft>
            </a:pPr>
            <a:endParaRPr lang="en-US" sz="2160" b="1" dirty="0">
              <a:ea typeface="+mj-ea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720"/>
              </a:spcAft>
            </a:pPr>
            <a:endParaRPr lang="en-US" sz="2160" b="1" dirty="0">
              <a:ea typeface="+mj-ea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720"/>
              </a:spcAft>
            </a:pPr>
            <a:endParaRPr lang="en-US" sz="2160" b="1" dirty="0">
              <a:ea typeface="+mj-ea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720"/>
              </a:spcAft>
            </a:pPr>
            <a:r>
              <a:rPr lang="en-US" sz="6720" b="1" dirty="0">
                <a:ea typeface="+mj-ea"/>
              </a:rPr>
              <a:t>Orientación Socio ocupacional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720"/>
              </a:spcAft>
            </a:pPr>
            <a:r>
              <a:rPr lang="en-US" sz="4320" i="1" dirty="0">
                <a:ea typeface="+mj-ea"/>
              </a:rPr>
              <a:t>      </a:t>
            </a:r>
            <a:r>
              <a:rPr lang="en-US" sz="432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Acompañamiento  a  </a:t>
            </a:r>
            <a:r>
              <a:rPr lang="en-US" sz="4320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Docentes</a:t>
            </a:r>
            <a:r>
              <a:rPr lang="en-US" sz="432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720"/>
              </a:spcAft>
            </a:pPr>
            <a:r>
              <a:rPr lang="en-US" sz="432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 Experiencias  exitosas  y transformadoras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720"/>
              </a:spcAft>
            </a:pPr>
            <a:r>
              <a:rPr lang="en-US" sz="432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 Redes de apoyo  </a:t>
            </a:r>
            <a:r>
              <a:rPr lang="en-US" sz="4320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pedagogico</a:t>
            </a:r>
            <a:r>
              <a:rPr lang="en-US" sz="432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720"/>
              </a:spcAft>
            </a:pPr>
            <a:r>
              <a:rPr lang="en-US" sz="432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Trabajo entre pares.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26297A4B-40D7-474B-BA78-BA57739D1EE6}"/>
              </a:ext>
            </a:extLst>
          </p:cNvPr>
          <p:cNvSpPr txBox="1"/>
          <p:nvPr/>
        </p:nvSpPr>
        <p:spPr>
          <a:xfrm>
            <a:off x="6752549" y="2456176"/>
            <a:ext cx="345819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i="1" dirty="0"/>
              <a:t> Modelos Pedagógicos Institucionales</a:t>
            </a:r>
          </a:p>
          <a:p>
            <a:r>
              <a:rPr lang="es-419" sz="1080" i="1" dirty="0"/>
              <a:t> Perfil y competencias de los educadores.</a:t>
            </a:r>
          </a:p>
          <a:p>
            <a:r>
              <a:rPr lang="es-419" sz="1080" i="1" dirty="0"/>
              <a:t> Indice sintético de calidad.</a:t>
            </a:r>
          </a:p>
          <a:p>
            <a:r>
              <a:rPr lang="es-419" sz="1080" i="1" dirty="0"/>
              <a:t> Resultados pruebas Saber  e ICFES.</a:t>
            </a:r>
          </a:p>
          <a:p>
            <a:r>
              <a:rPr lang="es-419" sz="1080" i="1" dirty="0"/>
              <a:t> PTA</a:t>
            </a:r>
          </a:p>
          <a:p>
            <a:r>
              <a:rPr lang="es-419" sz="1080" i="1" dirty="0"/>
              <a:t> Practicas de Investigación Pedagógica.</a:t>
            </a:r>
            <a:endParaRPr lang="es-ES" sz="1440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xmlns="" id="{A49C959B-72A1-41BA-B323-4E6576FA4BA7}"/>
              </a:ext>
            </a:extLst>
          </p:cNvPr>
          <p:cNvSpPr txBox="1"/>
          <p:nvPr/>
        </p:nvSpPr>
        <p:spPr>
          <a:xfrm>
            <a:off x="6831062" y="1235032"/>
            <a:ext cx="3458189" cy="988452"/>
          </a:xfrm>
          <a:prstGeom prst="rect">
            <a:avLst/>
          </a:prstGeom>
        </p:spPr>
        <p:txBody>
          <a:bodyPr vert="horz" lIns="43200" tIns="43200" rIns="43200" bIns="4320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720"/>
              </a:spcAft>
            </a:pPr>
            <a:endParaRPr lang="en-US" sz="2040" b="1" dirty="0">
              <a:ea typeface="+mj-ea"/>
            </a:endParaRPr>
          </a:p>
        </p:txBody>
      </p:sp>
      <p:sp>
        <p:nvSpPr>
          <p:cNvPr id="42" name="Elipse 41">
            <a:extLst>
              <a:ext uri="{FF2B5EF4-FFF2-40B4-BE49-F238E27FC236}">
                <a16:creationId xmlns:a16="http://schemas.microsoft.com/office/drawing/2014/main" xmlns="" id="{A5EC2DB9-3E8A-4A15-911B-751045B58D1B}"/>
              </a:ext>
            </a:extLst>
          </p:cNvPr>
          <p:cNvSpPr/>
          <p:nvPr/>
        </p:nvSpPr>
        <p:spPr>
          <a:xfrm>
            <a:off x="9473755" y="5376625"/>
            <a:ext cx="1894013" cy="8298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40" dirty="0">
                <a:solidFill>
                  <a:srgbClr val="FFFFFF"/>
                </a:solidFill>
              </a:rPr>
              <a:t>Línea 5    </a:t>
            </a:r>
          </a:p>
          <a:p>
            <a:pPr algn="ctr"/>
            <a:r>
              <a:rPr lang="es-ES" sz="1440" dirty="0">
                <a:solidFill>
                  <a:srgbClr val="FFFFFF"/>
                </a:solidFill>
              </a:rPr>
              <a:t>   Plan de Bienestar</a:t>
            </a:r>
            <a:endParaRPr lang="es-CO" sz="1440" dirty="0">
              <a:solidFill>
                <a:srgbClr val="FFFFFF"/>
              </a:solidFill>
            </a:endParaRPr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xmlns="" id="{A2FCD8BD-EDC3-410C-86E4-3896E8565553}"/>
              </a:ext>
            </a:extLst>
          </p:cNvPr>
          <p:cNvSpPr/>
          <p:nvPr/>
        </p:nvSpPr>
        <p:spPr>
          <a:xfrm>
            <a:off x="9473755" y="2871365"/>
            <a:ext cx="1894013" cy="9233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320" dirty="0">
                <a:solidFill>
                  <a:srgbClr val="FFFFFF"/>
                </a:solidFill>
              </a:rPr>
              <a:t>Línea 6 </a:t>
            </a:r>
            <a:r>
              <a:rPr lang="es-ES" sz="1200" dirty="0">
                <a:solidFill>
                  <a:srgbClr val="FFFFFF"/>
                </a:solidFill>
              </a:rPr>
              <a:t>Transformación Curricular</a:t>
            </a:r>
            <a:endParaRPr lang="es-CO" sz="1200" dirty="0">
              <a:solidFill>
                <a:srgbClr val="FFFFFF"/>
              </a:solidFill>
            </a:endParaRPr>
          </a:p>
        </p:txBody>
      </p:sp>
      <p:sp>
        <p:nvSpPr>
          <p:cNvPr id="30" name="CuadroTexto 15">
            <a:extLst>
              <a:ext uri="{FF2B5EF4-FFF2-40B4-BE49-F238E27FC236}">
                <a16:creationId xmlns:a16="http://schemas.microsoft.com/office/drawing/2014/main" xmlns="" id="{589FD4FD-6128-41D7-944C-5E4B9F85C4BA}"/>
              </a:ext>
            </a:extLst>
          </p:cNvPr>
          <p:cNvSpPr txBox="1"/>
          <p:nvPr/>
        </p:nvSpPr>
        <p:spPr>
          <a:xfrm>
            <a:off x="1532472" y="1108383"/>
            <a:ext cx="4405699" cy="1328731"/>
          </a:xfrm>
          <a:prstGeom prst="rect">
            <a:avLst/>
          </a:prstGeom>
        </p:spPr>
        <p:txBody>
          <a:bodyPr vert="horz" lIns="43200" tIns="43200" rIns="43200" bIns="43200" rtlCol="0" anchor="b">
            <a:normAutofit fontScale="3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720"/>
              </a:spcAft>
            </a:pPr>
            <a:endParaRPr lang="en-US" sz="2160" b="1" dirty="0">
              <a:ea typeface="+mj-ea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720"/>
              </a:spcAft>
            </a:pPr>
            <a:r>
              <a:rPr lang="en-US" sz="4800" b="1" dirty="0">
                <a:ea typeface="+mj-ea"/>
              </a:rPr>
              <a:t>COMITÉ TERRITORIAL DE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720"/>
              </a:spcAft>
            </a:pPr>
            <a:r>
              <a:rPr lang="en-US" sz="4800" b="1" dirty="0">
                <a:ea typeface="+mj-ea"/>
              </a:rPr>
              <a:t>FORMACIÓN DOCENTE</a:t>
            </a:r>
          </a:p>
          <a:p>
            <a:r>
              <a:rPr lang="es-419" sz="3720" b="1" i="1" dirty="0">
                <a:ea typeface="+mj-ea"/>
              </a:rPr>
              <a:t>               </a:t>
            </a:r>
            <a:r>
              <a:rPr lang="es-ES" sz="3720" i="1" dirty="0">
                <a:latin typeface="Calibri"/>
                <a:ea typeface="Calibri"/>
                <a:cs typeface="Times New Roman"/>
              </a:rPr>
              <a:t>Normatividad vigente (Decreto  0709, Guía 2011-MEN)</a:t>
            </a:r>
          </a:p>
          <a:p>
            <a:r>
              <a:rPr lang="es-ES" sz="3720" i="1" dirty="0">
                <a:latin typeface="Calibri"/>
                <a:ea typeface="Calibri"/>
                <a:cs typeface="Times New Roman"/>
              </a:rPr>
              <a:t>                   Acto administrativo (Secretaría de Educación)</a:t>
            </a:r>
          </a:p>
          <a:p>
            <a:r>
              <a:rPr lang="es-ES" sz="3720" i="1" dirty="0">
                <a:latin typeface="Calibri"/>
                <a:ea typeface="Calibri"/>
                <a:cs typeface="Times New Roman"/>
              </a:rPr>
              <a:t>                   Reglamento (Actores que intervienen)</a:t>
            </a:r>
            <a:endParaRPr lang="en-US" sz="3720" b="1" i="1" dirty="0">
              <a:ea typeface="+mj-ea"/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2012533" y="2437114"/>
            <a:ext cx="34581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200" b="1" dirty="0"/>
          </a:p>
          <a:p>
            <a:r>
              <a:rPr lang="es-ES" sz="1440" b="1" dirty="0"/>
              <a:t>PLAN DE FORMACIÓN DOCENTE</a:t>
            </a:r>
          </a:p>
          <a:p>
            <a:endParaRPr lang="es-ES" sz="1200" b="1" dirty="0"/>
          </a:p>
          <a:p>
            <a:pPr lvl="1"/>
            <a:r>
              <a:rPr lang="es-419" sz="1080" i="1" dirty="0"/>
              <a:t>          Formulación. </a:t>
            </a:r>
          </a:p>
          <a:p>
            <a:pPr lvl="1"/>
            <a:r>
              <a:rPr lang="es-419" sz="1080" i="1" dirty="0"/>
              <a:t>          Análisis  y diagnostico del sector educativo.</a:t>
            </a:r>
          </a:p>
          <a:p>
            <a:pPr lvl="1"/>
            <a:r>
              <a:rPr lang="es-419" sz="1080" i="1" dirty="0"/>
              <a:t>          Caracterización de la planta docente.</a:t>
            </a:r>
          </a:p>
          <a:p>
            <a:pPr lvl="1"/>
            <a:r>
              <a:rPr lang="es-419" sz="1080" i="1" dirty="0"/>
              <a:t>          Pertinencia en la Oferta</a:t>
            </a:r>
          </a:p>
          <a:p>
            <a:pPr lvl="1"/>
            <a:r>
              <a:rPr lang="es-419" sz="1080" i="1" dirty="0"/>
              <a:t>          Dignificación de la labor Docente – Incentivos</a:t>
            </a:r>
          </a:p>
          <a:p>
            <a:pPr lvl="1"/>
            <a:endParaRPr lang="es-419" sz="1080" i="1" dirty="0"/>
          </a:p>
          <a:p>
            <a:endParaRPr lang="es-ES" sz="1200" b="1" dirty="0"/>
          </a:p>
        </p:txBody>
      </p:sp>
      <p:cxnSp>
        <p:nvCxnSpPr>
          <p:cNvPr id="44" name="43 Conector recto"/>
          <p:cNvCxnSpPr/>
          <p:nvPr/>
        </p:nvCxnSpPr>
        <p:spPr>
          <a:xfrm>
            <a:off x="6244273" y="1446468"/>
            <a:ext cx="0" cy="32669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57 CuadroTexto"/>
          <p:cNvSpPr txBox="1"/>
          <p:nvPr/>
        </p:nvSpPr>
        <p:spPr>
          <a:xfrm>
            <a:off x="1954884" y="4090185"/>
            <a:ext cx="3458189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320" b="1" dirty="0"/>
              <a:t>FORTALECER COMPETENCIAS TÉCNICAS Y BLANDAS</a:t>
            </a:r>
          </a:p>
          <a:p>
            <a:endParaRPr lang="es-419" sz="1320" b="1" dirty="0"/>
          </a:p>
          <a:p>
            <a:r>
              <a:rPr lang="es-419" sz="1080" i="1" dirty="0"/>
              <a:t>.</a:t>
            </a:r>
          </a:p>
          <a:p>
            <a:endParaRPr lang="es-419" sz="1080" b="1" dirty="0"/>
          </a:p>
        </p:txBody>
      </p:sp>
      <p:cxnSp>
        <p:nvCxnSpPr>
          <p:cNvPr id="60" name="59 Conector recto"/>
          <p:cNvCxnSpPr/>
          <p:nvPr/>
        </p:nvCxnSpPr>
        <p:spPr>
          <a:xfrm>
            <a:off x="6244273" y="1460928"/>
            <a:ext cx="3601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61 Conector recto"/>
          <p:cNvCxnSpPr/>
          <p:nvPr/>
        </p:nvCxnSpPr>
        <p:spPr>
          <a:xfrm>
            <a:off x="6244273" y="2249260"/>
            <a:ext cx="3601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66 Conector recto"/>
          <p:cNvCxnSpPr/>
          <p:nvPr/>
        </p:nvCxnSpPr>
        <p:spPr>
          <a:xfrm>
            <a:off x="6244274" y="4713449"/>
            <a:ext cx="3021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72 Conector recto"/>
          <p:cNvCxnSpPr/>
          <p:nvPr/>
        </p:nvCxnSpPr>
        <p:spPr>
          <a:xfrm>
            <a:off x="4838701" y="4320706"/>
            <a:ext cx="140557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74 Conector recto"/>
          <p:cNvCxnSpPr/>
          <p:nvPr/>
        </p:nvCxnSpPr>
        <p:spPr>
          <a:xfrm>
            <a:off x="1661160" y="2015968"/>
            <a:ext cx="22860" cy="23047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76 Conector recto"/>
          <p:cNvCxnSpPr/>
          <p:nvPr/>
        </p:nvCxnSpPr>
        <p:spPr>
          <a:xfrm>
            <a:off x="1684021" y="2807040"/>
            <a:ext cx="3285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78 Conector recto"/>
          <p:cNvCxnSpPr/>
          <p:nvPr/>
        </p:nvCxnSpPr>
        <p:spPr>
          <a:xfrm>
            <a:off x="1684021" y="4320706"/>
            <a:ext cx="3285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80 Conector angular"/>
          <p:cNvCxnSpPr/>
          <p:nvPr/>
        </p:nvCxnSpPr>
        <p:spPr>
          <a:xfrm rot="5400000">
            <a:off x="4729773" y="436986"/>
            <a:ext cx="622282" cy="1794512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"/>
          <p:cNvCxnSpPr/>
          <p:nvPr/>
        </p:nvCxnSpPr>
        <p:spPr>
          <a:xfrm>
            <a:off x="8896351" y="2249260"/>
            <a:ext cx="13143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36 Conector recto"/>
          <p:cNvCxnSpPr/>
          <p:nvPr/>
        </p:nvCxnSpPr>
        <p:spPr>
          <a:xfrm>
            <a:off x="10210740" y="2249260"/>
            <a:ext cx="0" cy="5577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38 Conector recto"/>
          <p:cNvCxnSpPr/>
          <p:nvPr/>
        </p:nvCxnSpPr>
        <p:spPr>
          <a:xfrm>
            <a:off x="9946794" y="4616482"/>
            <a:ext cx="4739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40 Conector recto"/>
          <p:cNvCxnSpPr/>
          <p:nvPr/>
        </p:nvCxnSpPr>
        <p:spPr>
          <a:xfrm>
            <a:off x="10420762" y="4612748"/>
            <a:ext cx="0" cy="7638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762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7;p2">
            <a:extLst>
              <a:ext uri="{FF2B5EF4-FFF2-40B4-BE49-F238E27FC236}">
                <a16:creationId xmlns:a16="http://schemas.microsoft.com/office/drawing/2014/main" xmlns="" id="{555705E5-A743-468E-83C1-F29963F3CCEC}"/>
              </a:ext>
            </a:extLst>
          </p:cNvPr>
          <p:cNvSpPr/>
          <p:nvPr/>
        </p:nvSpPr>
        <p:spPr>
          <a:xfrm>
            <a:off x="609600" y="5236913"/>
            <a:ext cx="7124131" cy="162108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6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68;p2">
            <a:extLst>
              <a:ext uri="{FF2B5EF4-FFF2-40B4-BE49-F238E27FC236}">
                <a16:creationId xmlns:a16="http://schemas.microsoft.com/office/drawing/2014/main" xmlns="" id="{77937456-976D-4117-8E94-5BD6864C3534}"/>
              </a:ext>
            </a:extLst>
          </p:cNvPr>
          <p:cNvSpPr/>
          <p:nvPr/>
        </p:nvSpPr>
        <p:spPr>
          <a:xfrm>
            <a:off x="609600" y="0"/>
            <a:ext cx="922872" cy="1100328"/>
          </a:xfrm>
          <a:custGeom>
            <a:avLst/>
            <a:gdLst/>
            <a:ahLst/>
            <a:cxnLst/>
            <a:rect l="l" t="t" r="r" b="b"/>
            <a:pathLst>
              <a:path w="477520" h="916940" extrusionOk="0">
                <a:moveTo>
                  <a:pt x="0" y="916939"/>
                </a:moveTo>
                <a:lnTo>
                  <a:pt x="477518" y="916939"/>
                </a:lnTo>
                <a:lnTo>
                  <a:pt x="477518" y="0"/>
                </a:lnTo>
                <a:lnTo>
                  <a:pt x="0" y="0"/>
                </a:lnTo>
                <a:lnTo>
                  <a:pt x="0" y="916939"/>
                </a:lnTo>
                <a:close/>
              </a:path>
            </a:pathLst>
          </a:custGeom>
          <a:solidFill>
            <a:srgbClr val="001F5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3360" dirty="0">
              <a:solidFill>
                <a:srgbClr val="FBFB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CB468CAA-D7AB-4DBD-BE5B-7512D97838DA}"/>
              </a:ext>
            </a:extLst>
          </p:cNvPr>
          <p:cNvSpPr txBox="1"/>
          <p:nvPr/>
        </p:nvSpPr>
        <p:spPr>
          <a:xfrm>
            <a:off x="2112023" y="4612748"/>
            <a:ext cx="2556622" cy="1248335"/>
          </a:xfrm>
          <a:prstGeom prst="rect">
            <a:avLst/>
          </a:prstGeom>
        </p:spPr>
        <p:txBody>
          <a:bodyPr vert="horz" lIns="109728" tIns="54864" rIns="109728" bIns="54864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720"/>
              </a:spcAft>
            </a:pPr>
            <a:endParaRPr lang="en-US" sz="2400" b="1" dirty="0">
              <a:solidFill>
                <a:srgbClr val="FFFFFF"/>
              </a:solidFill>
              <a:ea typeface="+mj-ea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xmlns="" id="{A49C959B-72A1-41BA-B323-4E6576FA4BA7}"/>
              </a:ext>
            </a:extLst>
          </p:cNvPr>
          <p:cNvSpPr txBox="1"/>
          <p:nvPr/>
        </p:nvSpPr>
        <p:spPr>
          <a:xfrm>
            <a:off x="6831062" y="1235032"/>
            <a:ext cx="3458189" cy="988452"/>
          </a:xfrm>
          <a:prstGeom prst="rect">
            <a:avLst/>
          </a:prstGeom>
        </p:spPr>
        <p:txBody>
          <a:bodyPr vert="horz" lIns="43200" tIns="43200" rIns="43200" bIns="4320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720"/>
              </a:spcAft>
            </a:pPr>
            <a:endParaRPr lang="en-US" sz="2040" b="1" dirty="0">
              <a:ea typeface="+mj-ea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3166795" y="650712"/>
            <a:ext cx="5950603" cy="7571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s-419" sz="2160" dirty="0">
                <a:solidFill>
                  <a:srgbClr val="FFFFFF"/>
                </a:solidFill>
              </a:rPr>
              <a:t>4. PLAN ESTRATEGICO DE ACOMPAÑAMIENTO </a:t>
            </a:r>
          </a:p>
          <a:p>
            <a:pPr algn="ctr"/>
            <a:r>
              <a:rPr lang="es-419" sz="2160" dirty="0">
                <a:solidFill>
                  <a:srgbClr val="FFFFFF"/>
                </a:solidFill>
              </a:rPr>
              <a:t>PARA LA PERMANENCIA Y BIENESTAR ESTUDIANTIL </a:t>
            </a:r>
            <a:endParaRPr lang="es-ES" sz="2160" dirty="0">
              <a:solidFill>
                <a:srgbClr val="FFFFFF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004678" y="1697763"/>
            <a:ext cx="3642600" cy="2769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1200" dirty="0">
                <a:solidFill>
                  <a:srgbClr val="000000"/>
                </a:solidFill>
              </a:rPr>
              <a:t>SUBSECRETARIA DE COBERTURA Y CALIDAD EDUCATIVA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4210504" y="2206745"/>
            <a:ext cx="3378425" cy="2769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1200" dirty="0">
                <a:solidFill>
                  <a:srgbClr val="000000"/>
                </a:solidFill>
              </a:rPr>
              <a:t>PLAN DE PERMANENCIA Y BIENESTAR ESTUDIANTIL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5273018" y="2988053"/>
            <a:ext cx="1753792" cy="2862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260" dirty="0">
                <a:solidFill>
                  <a:srgbClr val="000000"/>
                </a:solidFill>
              </a:rPr>
              <a:t>SIMAT - SIMPADE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1316893" y="3426853"/>
            <a:ext cx="2541901" cy="27699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rgbClr val="FFFFFF"/>
                </a:solidFill>
              </a:rPr>
              <a:t>PROGRAMA DE PERMANENCIA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1071037" y="3997615"/>
            <a:ext cx="2541901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rgbClr val="000000"/>
                </a:solidFill>
              </a:rPr>
              <a:t>Programa de Alimentación Escolar  -PAE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1055430" y="4797415"/>
            <a:ext cx="2782644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rgbClr val="000000"/>
                </a:solidFill>
              </a:rPr>
              <a:t>Programa  Transporte Escolar - PTE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7417201" y="3454414"/>
            <a:ext cx="3487710" cy="27699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rgbClr val="FFFFFF"/>
                </a:solidFill>
              </a:rPr>
              <a:t>PROG. DE BIENESTAR ESTUDIANTIL</a:t>
            </a:r>
          </a:p>
        </p:txBody>
      </p:sp>
      <p:sp>
        <p:nvSpPr>
          <p:cNvPr id="21" name="20 CuadroTexto"/>
          <p:cNvSpPr txBox="1"/>
          <p:nvPr/>
        </p:nvSpPr>
        <p:spPr>
          <a:xfrm>
            <a:off x="5846957" y="4089949"/>
            <a:ext cx="4133940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rgbClr val="000000"/>
                </a:solidFill>
              </a:rPr>
              <a:t>PROGRAMA. MPAL DE CONVIVENCIA ESCOLAR - PMCE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5846958" y="4705081"/>
            <a:ext cx="4242632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rgbClr val="000000"/>
                </a:solidFill>
              </a:rPr>
              <a:t>PROGRAMA DE NECESIDADES EDUCATIVAS ESPECIFICAS – PNEE </a:t>
            </a:r>
          </a:p>
        </p:txBody>
      </p:sp>
      <p:sp>
        <p:nvSpPr>
          <p:cNvPr id="25" name="24 CuadroTexto"/>
          <p:cNvSpPr txBox="1"/>
          <p:nvPr/>
        </p:nvSpPr>
        <p:spPr>
          <a:xfrm>
            <a:off x="5846958" y="5414526"/>
            <a:ext cx="4242632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rgbClr val="000000"/>
                </a:solidFill>
              </a:rPr>
              <a:t>PROGRAMA DE ARTICULACION A LA EDUCACION TECNICA, TECNOLOGICA Y SUPERIOR –PASTTS (PASAMOS) </a:t>
            </a:r>
          </a:p>
        </p:txBody>
      </p:sp>
      <p:cxnSp>
        <p:nvCxnSpPr>
          <p:cNvPr id="32" name="31 Conector recto"/>
          <p:cNvCxnSpPr/>
          <p:nvPr/>
        </p:nvCxnSpPr>
        <p:spPr>
          <a:xfrm>
            <a:off x="6142094" y="1993228"/>
            <a:ext cx="0" cy="213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7 Conector angular"/>
          <p:cNvCxnSpPr/>
          <p:nvPr/>
        </p:nvCxnSpPr>
        <p:spPr>
          <a:xfrm rot="10800000" flipV="1">
            <a:off x="3832845" y="3454414"/>
            <a:ext cx="2308220" cy="20607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44 Conector angular"/>
          <p:cNvCxnSpPr/>
          <p:nvPr/>
        </p:nvCxnSpPr>
        <p:spPr>
          <a:xfrm>
            <a:off x="6149914" y="3459792"/>
            <a:ext cx="1458464" cy="24980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56 Conector recto"/>
          <p:cNvCxnSpPr>
            <a:endCxn id="18" idx="3"/>
          </p:cNvCxnSpPr>
          <p:nvPr/>
        </p:nvCxnSpPr>
        <p:spPr>
          <a:xfrm>
            <a:off x="3838074" y="3749877"/>
            <a:ext cx="0" cy="11952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62 Conector recto"/>
          <p:cNvCxnSpPr/>
          <p:nvPr/>
        </p:nvCxnSpPr>
        <p:spPr>
          <a:xfrm flipH="1">
            <a:off x="10791338" y="3660490"/>
            <a:ext cx="1" cy="22193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65 Conector recto"/>
          <p:cNvCxnSpPr/>
          <p:nvPr/>
        </p:nvCxnSpPr>
        <p:spPr>
          <a:xfrm>
            <a:off x="10191661" y="4347512"/>
            <a:ext cx="5996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"/>
          <p:cNvCxnSpPr/>
          <p:nvPr/>
        </p:nvCxnSpPr>
        <p:spPr>
          <a:xfrm>
            <a:off x="10191662" y="4969644"/>
            <a:ext cx="59967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70 Conector recto"/>
          <p:cNvCxnSpPr/>
          <p:nvPr/>
        </p:nvCxnSpPr>
        <p:spPr>
          <a:xfrm>
            <a:off x="10289252" y="5861082"/>
            <a:ext cx="5020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73 Conector recto"/>
          <p:cNvCxnSpPr>
            <a:stCxn id="12" idx="2"/>
          </p:cNvCxnSpPr>
          <p:nvPr/>
        </p:nvCxnSpPr>
        <p:spPr>
          <a:xfrm flipH="1">
            <a:off x="6141065" y="3292752"/>
            <a:ext cx="8849" cy="134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86 Conector recto"/>
          <p:cNvCxnSpPr/>
          <p:nvPr/>
        </p:nvCxnSpPr>
        <p:spPr>
          <a:xfrm>
            <a:off x="877541" y="3550685"/>
            <a:ext cx="0" cy="6869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89 Conector recto"/>
          <p:cNvCxnSpPr>
            <a:endCxn id="16" idx="1"/>
          </p:cNvCxnSpPr>
          <p:nvPr/>
        </p:nvCxnSpPr>
        <p:spPr>
          <a:xfrm flipV="1">
            <a:off x="877541" y="3574585"/>
            <a:ext cx="439351" cy="101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92 Conector recto"/>
          <p:cNvCxnSpPr>
            <a:endCxn id="17" idx="1"/>
          </p:cNvCxnSpPr>
          <p:nvPr/>
        </p:nvCxnSpPr>
        <p:spPr>
          <a:xfrm>
            <a:off x="877541" y="4237680"/>
            <a:ext cx="1934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93 CuadroTexto"/>
          <p:cNvSpPr txBox="1"/>
          <p:nvPr/>
        </p:nvSpPr>
        <p:spPr>
          <a:xfrm>
            <a:off x="1199056" y="1585010"/>
            <a:ext cx="2639018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000000"/>
                </a:solidFill>
              </a:rPr>
              <a:t>OBJETIVO</a:t>
            </a:r>
            <a:r>
              <a:rPr lang="es-ES" sz="1200" dirty="0">
                <a:solidFill>
                  <a:srgbClr val="000000"/>
                </a:solidFill>
              </a:rPr>
              <a:t>:</a:t>
            </a:r>
            <a:br>
              <a:rPr lang="es-ES" sz="1200" dirty="0">
                <a:solidFill>
                  <a:srgbClr val="000000"/>
                </a:solidFill>
              </a:rPr>
            </a:br>
            <a:r>
              <a:rPr lang="es-ES" sz="1200" dirty="0">
                <a:solidFill>
                  <a:srgbClr val="000000"/>
                </a:solidFill>
              </a:rPr>
              <a:t>Acompañamiento  que permita implementar, Articular programas  y proyectos que beneficien a la comunidad del sistema educativo</a:t>
            </a:r>
          </a:p>
        </p:txBody>
      </p:sp>
      <p:sp>
        <p:nvSpPr>
          <p:cNvPr id="95" name="94 CuadroTexto"/>
          <p:cNvSpPr txBox="1"/>
          <p:nvPr/>
        </p:nvSpPr>
        <p:spPr>
          <a:xfrm>
            <a:off x="9360331" y="1308010"/>
            <a:ext cx="1662661" cy="1569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000000"/>
                </a:solidFill>
              </a:rPr>
              <a:t>ALCANCE:</a:t>
            </a:r>
          </a:p>
          <a:p>
            <a:r>
              <a:rPr lang="es-ES" sz="1200" dirty="0">
                <a:solidFill>
                  <a:srgbClr val="000000"/>
                </a:solidFill>
              </a:rPr>
              <a:t>Va desde el acceso de las niñas  y niños al sistema educativo</a:t>
            </a:r>
          </a:p>
          <a:p>
            <a:r>
              <a:rPr lang="es-ES" sz="1200" dirty="0">
                <a:solidFill>
                  <a:srgbClr val="000000"/>
                </a:solidFill>
              </a:rPr>
              <a:t>Hasta la graduación exitosa y posibilidad de acceso a  la Educación Terciaria</a:t>
            </a:r>
          </a:p>
        </p:txBody>
      </p:sp>
      <p:cxnSp>
        <p:nvCxnSpPr>
          <p:cNvPr id="3076" name="3075 Conector recto"/>
          <p:cNvCxnSpPr/>
          <p:nvPr/>
        </p:nvCxnSpPr>
        <p:spPr>
          <a:xfrm>
            <a:off x="6149914" y="1204625"/>
            <a:ext cx="0" cy="5222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2" name="3081 Conector recto"/>
          <p:cNvCxnSpPr/>
          <p:nvPr/>
        </p:nvCxnSpPr>
        <p:spPr>
          <a:xfrm>
            <a:off x="6149914" y="137878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4" name="3083 Conector recto"/>
          <p:cNvCxnSpPr/>
          <p:nvPr/>
        </p:nvCxnSpPr>
        <p:spPr>
          <a:xfrm>
            <a:off x="9033465" y="964644"/>
            <a:ext cx="81370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7" name="3086 Conector recto"/>
          <p:cNvCxnSpPr/>
          <p:nvPr/>
        </p:nvCxnSpPr>
        <p:spPr>
          <a:xfrm>
            <a:off x="9847166" y="964644"/>
            <a:ext cx="0" cy="3139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9" name="3088 Conector recto"/>
          <p:cNvCxnSpPr>
            <a:stCxn id="2" idx="1"/>
          </p:cNvCxnSpPr>
          <p:nvPr/>
        </p:nvCxnSpPr>
        <p:spPr>
          <a:xfrm flipH="1">
            <a:off x="2323533" y="964644"/>
            <a:ext cx="9271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1" name="3090 Conector recto"/>
          <p:cNvCxnSpPr/>
          <p:nvPr/>
        </p:nvCxnSpPr>
        <p:spPr>
          <a:xfrm>
            <a:off x="2323532" y="964645"/>
            <a:ext cx="18455" cy="6203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18" name="3117 Rectángulo"/>
          <p:cNvSpPr/>
          <p:nvPr/>
        </p:nvSpPr>
        <p:spPr>
          <a:xfrm>
            <a:off x="4564912" y="2502210"/>
            <a:ext cx="334901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160" dirty="0">
                <a:solidFill>
                  <a:srgbClr val="FF0000"/>
                </a:solidFill>
              </a:rPr>
              <a:t>Enfoque integral </a:t>
            </a:r>
            <a:r>
              <a:rPr lang="es-ES" sz="2160" dirty="0" err="1">
                <a:solidFill>
                  <a:srgbClr val="FF0000"/>
                </a:solidFill>
              </a:rPr>
              <a:t>humanizante</a:t>
            </a:r>
            <a:r>
              <a:rPr lang="es-ES" sz="2160" dirty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3124" name="3123 Conector recto"/>
          <p:cNvCxnSpPr>
            <a:stCxn id="12" idx="0"/>
          </p:cNvCxnSpPr>
          <p:nvPr/>
        </p:nvCxnSpPr>
        <p:spPr>
          <a:xfrm flipH="1" flipV="1">
            <a:off x="6145490" y="2555853"/>
            <a:ext cx="4424" cy="432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889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"/>
            <a:ext cx="10972800" cy="6861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6" y="51436"/>
            <a:ext cx="10801350" cy="6755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017892" y="178628"/>
            <a:ext cx="476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176987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04" y="427512"/>
            <a:ext cx="10478821" cy="568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4735831"/>
            <a:ext cx="6196964" cy="2122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17956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10" y="254108"/>
            <a:ext cx="10075025" cy="5902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98" y="4749262"/>
            <a:ext cx="6196964" cy="212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54904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"/>
            <a:ext cx="10972800" cy="6861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"/>
            <a:ext cx="10984230" cy="6938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4735831"/>
            <a:ext cx="6196964" cy="2122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12493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"/>
            <a:ext cx="10972800" cy="6861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0"/>
            <a:ext cx="10858500" cy="6926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11408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"/>
            <a:ext cx="10972800" cy="6861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" y="1"/>
            <a:ext cx="10927080" cy="686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970085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3D24A3D4-161B-42BC-80D6-DE0A58068637}"/>
              </a:ext>
            </a:extLst>
          </p:cNvPr>
          <p:cNvSpPr txBox="1"/>
          <p:nvPr/>
        </p:nvSpPr>
        <p:spPr>
          <a:xfrm>
            <a:off x="231354" y="66101"/>
            <a:ext cx="5473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ler" panose="020B0503030302020204" pitchFamily="34" charset="0"/>
                <a:ea typeface="+mn-ea"/>
                <a:cs typeface="+mn-cs"/>
              </a:rPr>
              <a:t>FASE AGENDA PÚBLICA</a:t>
            </a:r>
            <a:endParaRPr kumimoji="0" lang="es-CO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ler" panose="020B0503030302020204" pitchFamily="34" charset="0"/>
              <a:ea typeface="+mn-ea"/>
              <a:cs typeface="+mn-cs"/>
            </a:endParaRP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xmlns="" id="{DB6D370B-5898-4269-A863-5B33D4A558FB}"/>
              </a:ext>
            </a:extLst>
          </p:cNvPr>
          <p:cNvSpPr/>
          <p:nvPr/>
        </p:nvSpPr>
        <p:spPr>
          <a:xfrm>
            <a:off x="0" y="718902"/>
            <a:ext cx="5063705" cy="244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22577A"/>
                </a:solidFill>
                <a:effectLst/>
                <a:uLnTx/>
                <a:uFillTx/>
                <a:latin typeface="Ideal Sans Bold" pitchFamily="50" charset="0"/>
                <a:ea typeface="+mn-ea"/>
                <a:cs typeface="Ideal Sans Bold" pitchFamily="50" charset="0"/>
              </a:rPr>
              <a:t>Bases  de Formulación Política Educación</a:t>
            </a:r>
            <a:endParaRPr kumimoji="0" lang="es-CO" sz="1800" b="1" i="0" u="none" strike="noStrike" kern="1200" cap="none" spc="0" normalizeH="0" baseline="0" noProof="0" dirty="0">
              <a:ln>
                <a:noFill/>
              </a:ln>
              <a:solidFill>
                <a:srgbClr val="22577A"/>
              </a:solidFill>
              <a:effectLst/>
              <a:uLnTx/>
              <a:uFillTx/>
              <a:latin typeface="Ideal Sans Bold" pitchFamily="50" charset="0"/>
              <a:ea typeface="+mn-ea"/>
              <a:cs typeface="Ideal Sans Bold" pitchFamily="50" charset="0"/>
            </a:endParaRPr>
          </a:p>
        </p:txBody>
      </p:sp>
      <p:sp>
        <p:nvSpPr>
          <p:cNvPr id="8" name="Rectángulo 8">
            <a:extLst>
              <a:ext uri="{FF2B5EF4-FFF2-40B4-BE49-F238E27FC236}">
                <a16:creationId xmlns:a16="http://schemas.microsoft.com/office/drawing/2014/main" xmlns="" id="{EE6CA3BE-6103-4817-8590-B068E9FB0D99}"/>
              </a:ext>
            </a:extLst>
          </p:cNvPr>
          <p:cNvSpPr/>
          <p:nvPr/>
        </p:nvSpPr>
        <p:spPr>
          <a:xfrm flipV="1">
            <a:off x="5317588" y="5155894"/>
            <a:ext cx="7078163" cy="1790240"/>
          </a:xfrm>
          <a:custGeom>
            <a:avLst/>
            <a:gdLst>
              <a:gd name="connsiteX0" fmla="*/ 0 w 1695450"/>
              <a:gd name="connsiteY0" fmla="*/ 0 h 608562"/>
              <a:gd name="connsiteX1" fmla="*/ 1695450 w 1695450"/>
              <a:gd name="connsiteY1" fmla="*/ 0 h 608562"/>
              <a:gd name="connsiteX2" fmla="*/ 1695450 w 1695450"/>
              <a:gd name="connsiteY2" fmla="*/ 608562 h 608562"/>
              <a:gd name="connsiteX3" fmla="*/ 0 w 1695450"/>
              <a:gd name="connsiteY3" fmla="*/ 608562 h 608562"/>
              <a:gd name="connsiteX4" fmla="*/ 0 w 1695450"/>
              <a:gd name="connsiteY4" fmla="*/ 0 h 608562"/>
              <a:gd name="connsiteX0" fmla="*/ 0 w 1695450"/>
              <a:gd name="connsiteY0" fmla="*/ 0 h 608760"/>
              <a:gd name="connsiteX1" fmla="*/ 1695450 w 1695450"/>
              <a:gd name="connsiteY1" fmla="*/ 0 h 608760"/>
              <a:gd name="connsiteX2" fmla="*/ 1695450 w 1695450"/>
              <a:gd name="connsiteY2" fmla="*/ 608562 h 608760"/>
              <a:gd name="connsiteX3" fmla="*/ 971549 w 1695450"/>
              <a:gd name="connsiteY3" fmla="*/ 457200 h 608760"/>
              <a:gd name="connsiteX4" fmla="*/ 0 w 1695450"/>
              <a:gd name="connsiteY4" fmla="*/ 608562 h 608760"/>
              <a:gd name="connsiteX5" fmla="*/ 0 w 1695450"/>
              <a:gd name="connsiteY5" fmla="*/ 0 h 608760"/>
              <a:gd name="connsiteX0" fmla="*/ 0 w 1695450"/>
              <a:gd name="connsiteY0" fmla="*/ 0 h 608760"/>
              <a:gd name="connsiteX1" fmla="*/ 1695450 w 1695450"/>
              <a:gd name="connsiteY1" fmla="*/ 0 h 608760"/>
              <a:gd name="connsiteX2" fmla="*/ 1695450 w 1695450"/>
              <a:gd name="connsiteY2" fmla="*/ 608562 h 608760"/>
              <a:gd name="connsiteX3" fmla="*/ 971549 w 1695450"/>
              <a:gd name="connsiteY3" fmla="*/ 457200 h 608760"/>
              <a:gd name="connsiteX4" fmla="*/ 0 w 1695450"/>
              <a:gd name="connsiteY4" fmla="*/ 218037 h 608760"/>
              <a:gd name="connsiteX5" fmla="*/ 0 w 1695450"/>
              <a:gd name="connsiteY5" fmla="*/ 0 h 608760"/>
              <a:gd name="connsiteX0" fmla="*/ 0 w 1695450"/>
              <a:gd name="connsiteY0" fmla="*/ 0 h 457200"/>
              <a:gd name="connsiteX1" fmla="*/ 1695450 w 1695450"/>
              <a:gd name="connsiteY1" fmla="*/ 0 h 457200"/>
              <a:gd name="connsiteX2" fmla="*/ 1666875 w 1695450"/>
              <a:gd name="connsiteY2" fmla="*/ 256137 h 457200"/>
              <a:gd name="connsiteX3" fmla="*/ 971549 w 1695450"/>
              <a:gd name="connsiteY3" fmla="*/ 457200 h 457200"/>
              <a:gd name="connsiteX4" fmla="*/ 0 w 1695450"/>
              <a:gd name="connsiteY4" fmla="*/ 218037 h 457200"/>
              <a:gd name="connsiteX5" fmla="*/ 0 w 1695450"/>
              <a:gd name="connsiteY5" fmla="*/ 0 h 457200"/>
              <a:gd name="connsiteX0" fmla="*/ 0 w 1695450"/>
              <a:gd name="connsiteY0" fmla="*/ 0 h 457200"/>
              <a:gd name="connsiteX1" fmla="*/ 1695450 w 1695450"/>
              <a:gd name="connsiteY1" fmla="*/ 0 h 457200"/>
              <a:gd name="connsiteX2" fmla="*/ 1666875 w 1695450"/>
              <a:gd name="connsiteY2" fmla="*/ 256137 h 457200"/>
              <a:gd name="connsiteX3" fmla="*/ 971549 w 1695450"/>
              <a:gd name="connsiteY3" fmla="*/ 457200 h 457200"/>
              <a:gd name="connsiteX4" fmla="*/ 0 w 1695450"/>
              <a:gd name="connsiteY4" fmla="*/ 218037 h 457200"/>
              <a:gd name="connsiteX5" fmla="*/ 0 w 1695450"/>
              <a:gd name="connsiteY5" fmla="*/ 0 h 457200"/>
              <a:gd name="connsiteX0" fmla="*/ 0 w 1695450"/>
              <a:gd name="connsiteY0" fmla="*/ 0 h 461977"/>
              <a:gd name="connsiteX1" fmla="*/ 1695450 w 1695450"/>
              <a:gd name="connsiteY1" fmla="*/ 0 h 461977"/>
              <a:gd name="connsiteX2" fmla="*/ 1666875 w 1695450"/>
              <a:gd name="connsiteY2" fmla="*/ 256137 h 461977"/>
              <a:gd name="connsiteX3" fmla="*/ 971549 w 1695450"/>
              <a:gd name="connsiteY3" fmla="*/ 457200 h 461977"/>
              <a:gd name="connsiteX4" fmla="*/ 0 w 1695450"/>
              <a:gd name="connsiteY4" fmla="*/ 218037 h 461977"/>
              <a:gd name="connsiteX5" fmla="*/ 0 w 1695450"/>
              <a:gd name="connsiteY5" fmla="*/ 0 h 461977"/>
              <a:gd name="connsiteX0" fmla="*/ 352425 w 2047875"/>
              <a:gd name="connsiteY0" fmla="*/ 0 h 461977"/>
              <a:gd name="connsiteX1" fmla="*/ 2047875 w 2047875"/>
              <a:gd name="connsiteY1" fmla="*/ 0 h 461977"/>
              <a:gd name="connsiteX2" fmla="*/ 2019300 w 2047875"/>
              <a:gd name="connsiteY2" fmla="*/ 256137 h 461977"/>
              <a:gd name="connsiteX3" fmla="*/ 1323974 w 2047875"/>
              <a:gd name="connsiteY3" fmla="*/ 457200 h 461977"/>
              <a:gd name="connsiteX4" fmla="*/ 0 w 2047875"/>
              <a:gd name="connsiteY4" fmla="*/ 8487 h 461977"/>
              <a:gd name="connsiteX5" fmla="*/ 352425 w 2047875"/>
              <a:gd name="connsiteY5" fmla="*/ 0 h 461977"/>
              <a:gd name="connsiteX0" fmla="*/ 352425 w 2247900"/>
              <a:gd name="connsiteY0" fmla="*/ 20088 h 479619"/>
              <a:gd name="connsiteX1" fmla="*/ 2047875 w 2247900"/>
              <a:gd name="connsiteY1" fmla="*/ 20088 h 479619"/>
              <a:gd name="connsiteX2" fmla="*/ 2247900 w 2247900"/>
              <a:gd name="connsiteY2" fmla="*/ 0 h 479619"/>
              <a:gd name="connsiteX3" fmla="*/ 1323974 w 2247900"/>
              <a:gd name="connsiteY3" fmla="*/ 477288 h 479619"/>
              <a:gd name="connsiteX4" fmla="*/ 0 w 2247900"/>
              <a:gd name="connsiteY4" fmla="*/ 28575 h 479619"/>
              <a:gd name="connsiteX5" fmla="*/ 352425 w 2247900"/>
              <a:gd name="connsiteY5" fmla="*/ 20088 h 479619"/>
              <a:gd name="connsiteX0" fmla="*/ 352425 w 2232661"/>
              <a:gd name="connsiteY0" fmla="*/ 1040 h 460731"/>
              <a:gd name="connsiteX1" fmla="*/ 2047875 w 2232661"/>
              <a:gd name="connsiteY1" fmla="*/ 1040 h 460731"/>
              <a:gd name="connsiteX2" fmla="*/ 2232661 w 2232661"/>
              <a:gd name="connsiteY2" fmla="*/ 15763 h 460731"/>
              <a:gd name="connsiteX3" fmla="*/ 1323974 w 2232661"/>
              <a:gd name="connsiteY3" fmla="*/ 458240 h 460731"/>
              <a:gd name="connsiteX4" fmla="*/ 0 w 2232661"/>
              <a:gd name="connsiteY4" fmla="*/ 9527 h 460731"/>
              <a:gd name="connsiteX5" fmla="*/ 352425 w 2232661"/>
              <a:gd name="connsiteY5" fmla="*/ 1040 h 460731"/>
              <a:gd name="connsiteX0" fmla="*/ 352425 w 2232661"/>
              <a:gd name="connsiteY0" fmla="*/ 3473 h 463164"/>
              <a:gd name="connsiteX1" fmla="*/ 2047875 w 2232661"/>
              <a:gd name="connsiteY1" fmla="*/ 3473 h 463164"/>
              <a:gd name="connsiteX2" fmla="*/ 2232661 w 2232661"/>
              <a:gd name="connsiteY2" fmla="*/ 18196 h 463164"/>
              <a:gd name="connsiteX3" fmla="*/ 1323974 w 2232661"/>
              <a:gd name="connsiteY3" fmla="*/ 460673 h 463164"/>
              <a:gd name="connsiteX4" fmla="*/ 0 w 2232661"/>
              <a:gd name="connsiteY4" fmla="*/ 11960 h 463164"/>
              <a:gd name="connsiteX5" fmla="*/ 352425 w 2232661"/>
              <a:gd name="connsiteY5" fmla="*/ 3473 h 463164"/>
              <a:gd name="connsiteX0" fmla="*/ 352425 w 2217422"/>
              <a:gd name="connsiteY0" fmla="*/ 3473 h 463164"/>
              <a:gd name="connsiteX1" fmla="*/ 2047875 w 2217422"/>
              <a:gd name="connsiteY1" fmla="*/ 3473 h 463164"/>
              <a:gd name="connsiteX2" fmla="*/ 2217422 w 2217422"/>
              <a:gd name="connsiteY2" fmla="*/ 18196 h 463164"/>
              <a:gd name="connsiteX3" fmla="*/ 1323974 w 2217422"/>
              <a:gd name="connsiteY3" fmla="*/ 460673 h 463164"/>
              <a:gd name="connsiteX4" fmla="*/ 0 w 2217422"/>
              <a:gd name="connsiteY4" fmla="*/ 11960 h 463164"/>
              <a:gd name="connsiteX5" fmla="*/ 352425 w 2217422"/>
              <a:gd name="connsiteY5" fmla="*/ 3473 h 463164"/>
              <a:gd name="connsiteX0" fmla="*/ 352425 w 2207451"/>
              <a:gd name="connsiteY0" fmla="*/ 2318 h 462040"/>
              <a:gd name="connsiteX1" fmla="*/ 2047875 w 2207451"/>
              <a:gd name="connsiteY1" fmla="*/ 2318 h 462040"/>
              <a:gd name="connsiteX2" fmla="*/ 2207451 w 2207451"/>
              <a:gd name="connsiteY2" fmla="*/ 23115 h 462040"/>
              <a:gd name="connsiteX3" fmla="*/ 1323974 w 2207451"/>
              <a:gd name="connsiteY3" fmla="*/ 459518 h 462040"/>
              <a:gd name="connsiteX4" fmla="*/ 0 w 2207451"/>
              <a:gd name="connsiteY4" fmla="*/ 10805 h 462040"/>
              <a:gd name="connsiteX5" fmla="*/ 352425 w 2207451"/>
              <a:gd name="connsiteY5" fmla="*/ 2318 h 462040"/>
              <a:gd name="connsiteX0" fmla="*/ 344448 w 2199474"/>
              <a:gd name="connsiteY0" fmla="*/ 2318 h 462040"/>
              <a:gd name="connsiteX1" fmla="*/ 2039898 w 2199474"/>
              <a:gd name="connsiteY1" fmla="*/ 2318 h 462040"/>
              <a:gd name="connsiteX2" fmla="*/ 2199474 w 2199474"/>
              <a:gd name="connsiteY2" fmla="*/ 23115 h 462040"/>
              <a:gd name="connsiteX3" fmla="*/ 1315997 w 2199474"/>
              <a:gd name="connsiteY3" fmla="*/ 459518 h 462040"/>
              <a:gd name="connsiteX4" fmla="*/ 0 w 2199474"/>
              <a:gd name="connsiteY4" fmla="*/ 16879 h 462040"/>
              <a:gd name="connsiteX5" fmla="*/ 344448 w 2199474"/>
              <a:gd name="connsiteY5" fmla="*/ 2318 h 462040"/>
              <a:gd name="connsiteX0" fmla="*/ 392307 w 2199474"/>
              <a:gd name="connsiteY0" fmla="*/ 11429 h 462040"/>
              <a:gd name="connsiteX1" fmla="*/ 2039898 w 2199474"/>
              <a:gd name="connsiteY1" fmla="*/ 2318 h 462040"/>
              <a:gd name="connsiteX2" fmla="*/ 2199474 w 2199474"/>
              <a:gd name="connsiteY2" fmla="*/ 23115 h 462040"/>
              <a:gd name="connsiteX3" fmla="*/ 1315997 w 2199474"/>
              <a:gd name="connsiteY3" fmla="*/ 459518 h 462040"/>
              <a:gd name="connsiteX4" fmla="*/ 0 w 2199474"/>
              <a:gd name="connsiteY4" fmla="*/ 16879 h 462040"/>
              <a:gd name="connsiteX5" fmla="*/ 392307 w 2199474"/>
              <a:gd name="connsiteY5" fmla="*/ 11429 h 46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99474" h="462040">
                <a:moveTo>
                  <a:pt x="392307" y="11429"/>
                </a:moveTo>
                <a:lnTo>
                  <a:pt x="2039898" y="2318"/>
                </a:lnTo>
                <a:cubicBezTo>
                  <a:pt x="2106573" y="-4378"/>
                  <a:pt x="2197564" y="3702"/>
                  <a:pt x="2199474" y="23115"/>
                </a:cubicBezTo>
                <a:cubicBezTo>
                  <a:pt x="1958174" y="29811"/>
                  <a:pt x="1652547" y="500447"/>
                  <a:pt x="1315997" y="459518"/>
                </a:cubicBezTo>
                <a:cubicBezTo>
                  <a:pt x="1011197" y="417897"/>
                  <a:pt x="323850" y="96600"/>
                  <a:pt x="0" y="16879"/>
                </a:cubicBezTo>
                <a:lnTo>
                  <a:pt x="392307" y="11429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AC25587E-F6E3-42FC-88D8-E8DBBDB4B723}"/>
              </a:ext>
            </a:extLst>
          </p:cNvPr>
          <p:cNvSpPr txBox="1"/>
          <p:nvPr/>
        </p:nvSpPr>
        <p:spPr>
          <a:xfrm>
            <a:off x="1666556" y="2426680"/>
            <a:ext cx="73492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deal Sans Bold" pitchFamily="50" charset="0"/>
                <a:ea typeface="+mn-ea"/>
                <a:cs typeface="Ideal Sans Bold" pitchFamily="50" charset="0"/>
              </a:rPr>
              <a:t>Mesa de Educación por Ciclos para Adultos</a:t>
            </a:r>
            <a:endParaRPr kumimoji="0" lang="es-CO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deal Sans Bold" pitchFamily="50" charset="0"/>
              <a:ea typeface="+mn-ea"/>
              <a:cs typeface="Ideal Sans Bold" pitchFamily="50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80CE57DC-6A4C-438B-B7EE-BBD61812DB8C}"/>
              </a:ext>
            </a:extLst>
          </p:cNvPr>
          <p:cNvSpPr txBox="1"/>
          <p:nvPr/>
        </p:nvSpPr>
        <p:spPr>
          <a:xfrm>
            <a:off x="4761957" y="2949900"/>
            <a:ext cx="1807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2 de julio de 2021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deal Sans Light" pitchFamily="50" charset="0"/>
              <a:ea typeface="+mn-ea"/>
              <a:cs typeface="Ideal Sans Light" pitchFamily="50" charset="0"/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xmlns="" id="{EA26CE97-D69A-41B3-8FC5-119137868FB6}"/>
              </a:ext>
            </a:extLst>
          </p:cNvPr>
          <p:cNvGrpSpPr/>
          <p:nvPr/>
        </p:nvGrpSpPr>
        <p:grpSpPr>
          <a:xfrm>
            <a:off x="6813939" y="5940102"/>
            <a:ext cx="4609029" cy="942812"/>
            <a:chOff x="6813939" y="5940102"/>
            <a:chExt cx="4609029" cy="942812"/>
          </a:xfrm>
        </p:grpSpPr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xmlns="" id="{B143E3FE-71D3-4608-9D00-A383F828664E}"/>
                </a:ext>
              </a:extLst>
            </p:cNvPr>
            <p:cNvCxnSpPr/>
            <p:nvPr/>
          </p:nvCxnSpPr>
          <p:spPr>
            <a:xfrm>
              <a:off x="9172919" y="5940102"/>
              <a:ext cx="0" cy="90000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xmlns="" id="{D13241A5-9F0C-43C1-9F58-33CB70EBDF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61"/>
            <a:stretch/>
          </p:blipFill>
          <p:spPr>
            <a:xfrm>
              <a:off x="9321670" y="6010289"/>
              <a:ext cx="2101298" cy="847711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xmlns="" id="{F2381CAD-2292-48C0-9368-E7137264A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3939" y="6018914"/>
              <a:ext cx="2358980" cy="86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841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847528" y="922712"/>
            <a:ext cx="8134672" cy="3183775"/>
          </a:xfrm>
        </p:spPr>
        <p:txBody>
          <a:bodyPr>
            <a:normAutofit fontScale="90000"/>
          </a:bodyPr>
          <a:lstStyle/>
          <a:p>
            <a:r>
              <a:rPr lang="es-CO" sz="3200" b="1" dirty="0">
                <a:solidFill>
                  <a:srgbClr val="000000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/>
            </a:r>
            <a:br>
              <a:rPr lang="es-CO" sz="3200" b="1" dirty="0">
                <a:solidFill>
                  <a:srgbClr val="000000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</a:br>
            <a:r>
              <a:rPr lang="es-CO" sz="3200" b="1" dirty="0">
                <a:solidFill>
                  <a:srgbClr val="000000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/>
            </a:r>
            <a:br>
              <a:rPr lang="es-CO" sz="3200" b="1" dirty="0">
                <a:solidFill>
                  <a:srgbClr val="000000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</a:br>
            <a:r>
              <a:rPr lang="es-CO" sz="3200" b="1" dirty="0">
                <a:solidFill>
                  <a:srgbClr val="000000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/>
            </a:r>
            <a:br>
              <a:rPr lang="es-CO" sz="3200" b="1" dirty="0">
                <a:solidFill>
                  <a:srgbClr val="000000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</a:br>
            <a:r>
              <a:rPr lang="es-CO" sz="3200" b="1" dirty="0">
                <a:solidFill>
                  <a:srgbClr val="000000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/>
            </a:r>
            <a:br>
              <a:rPr lang="es-CO" sz="3200" b="1" dirty="0">
                <a:solidFill>
                  <a:srgbClr val="000000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</a:br>
            <a:r>
              <a:rPr lang="es-CO" sz="3200" b="1" dirty="0">
                <a:solidFill>
                  <a:srgbClr val="000000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/>
            </a:r>
            <a:br>
              <a:rPr lang="es-CO" sz="3200" b="1" dirty="0">
                <a:solidFill>
                  <a:srgbClr val="000000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</a:br>
            <a:r>
              <a:rPr lang="es-CO" sz="3200" b="1" dirty="0">
                <a:solidFill>
                  <a:srgbClr val="000000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/>
            </a:r>
            <a:br>
              <a:rPr lang="es-CO" sz="3200" b="1" dirty="0">
                <a:solidFill>
                  <a:srgbClr val="000000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</a:br>
            <a:r>
              <a:rPr lang="es-CO" sz="3200" b="1" dirty="0">
                <a:solidFill>
                  <a:srgbClr val="000000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/>
            </a:r>
            <a:br>
              <a:rPr lang="es-CO" sz="3200" b="1" dirty="0">
                <a:solidFill>
                  <a:srgbClr val="000000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</a:br>
            <a:r>
              <a:rPr lang="es-CO" sz="3200" b="1" dirty="0">
                <a:solidFill>
                  <a:srgbClr val="000000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/>
            </a:r>
            <a:br>
              <a:rPr lang="es-CO" sz="3200" b="1" dirty="0">
                <a:solidFill>
                  <a:srgbClr val="000000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</a:br>
            <a:r>
              <a:rPr lang="es-CO" sz="3200" b="1" dirty="0">
                <a:solidFill>
                  <a:srgbClr val="000000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>Enfoque – Principio                    </a:t>
            </a:r>
            <a:br>
              <a:rPr lang="es-CO" sz="3200" b="1" dirty="0">
                <a:solidFill>
                  <a:srgbClr val="000000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</a:br>
            <a:r>
              <a:rPr lang="es-CO" sz="3200" b="1" dirty="0">
                <a:solidFill>
                  <a:srgbClr val="000000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> </a:t>
            </a:r>
            <a:br>
              <a:rPr lang="es-CO" sz="3200" b="1" dirty="0">
                <a:solidFill>
                  <a:srgbClr val="000000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</a:br>
            <a:r>
              <a:rPr lang="es-CO" sz="3200" dirty="0">
                <a:solidFill>
                  <a:srgbClr val="000000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>Asegurar  que la educación gratuita y obligatoria este disponible para todos los niños y niñas en edad escolar, además  promover el respeto a la diversidad, en especial a las personas con discapacidad, victimas del conflicto, minorías e indígenas.</a:t>
            </a:r>
            <a:endParaRPr lang="en-US" sz="3200" dirty="0">
              <a:solidFill>
                <a:srgbClr val="000000"/>
              </a:solidFill>
              <a:latin typeface="Iskoola Pota" panose="020B0502040204020203" pitchFamily="34" charset="0"/>
              <a:cs typeface="Iskoola Pota" panose="020B0502040204020203" pitchFamily="34" charset="0"/>
            </a:endParaRPr>
          </a:p>
        </p:txBody>
      </p:sp>
      <p:pic>
        <p:nvPicPr>
          <p:cNvPr id="4" name="Picture 2" descr="C:\Users\DELL\Desktop\logo 20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043031"/>
            <a:ext cx="9144001" cy="180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1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xmlns="" id="{1D4C6C79-2CD2-417D-B4F4-F7BE8D47C914}"/>
              </a:ext>
            </a:extLst>
          </p:cNvPr>
          <p:cNvSpPr/>
          <p:nvPr/>
        </p:nvSpPr>
        <p:spPr>
          <a:xfrm>
            <a:off x="5977119" y="2016459"/>
            <a:ext cx="5256000" cy="27360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3A12505F-DCDC-4C5E-A21A-57ACC3E37729}"/>
              </a:ext>
            </a:extLst>
          </p:cNvPr>
          <p:cNvSpPr txBox="1"/>
          <p:nvPr/>
        </p:nvSpPr>
        <p:spPr>
          <a:xfrm>
            <a:off x="-17255" y="-37769"/>
            <a:ext cx="7849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600" b="1" i="0" u="none" strike="noStrike" kern="1200" cap="none" spc="0" normalizeH="0" baseline="0" noProof="0" dirty="0">
                <a:ln>
                  <a:noFill/>
                </a:ln>
                <a:solidFill>
                  <a:srgbClr val="22577A"/>
                </a:solidFill>
                <a:effectLst/>
                <a:uLnTx/>
                <a:uFillTx/>
                <a:latin typeface="Aller" panose="020B0503030302020204" pitchFamily="34" charset="0"/>
                <a:ea typeface="+mn-ea"/>
                <a:cs typeface="+mn-cs"/>
              </a:rPr>
              <a:t>SOBRE LOS </a:t>
            </a:r>
            <a:r>
              <a:rPr kumimoji="0" lang="es-CO" sz="3600" b="1" i="0" u="none" strike="noStrike" kern="1200" cap="none" spc="0" normalizeH="0" baseline="0" noProof="0" dirty="0">
                <a:ln>
                  <a:noFill/>
                </a:ln>
                <a:solidFill>
                  <a:srgbClr val="5B7CAE"/>
                </a:solidFill>
                <a:effectLst/>
                <a:uLnTx/>
                <a:uFillTx/>
                <a:latin typeface="Aller" panose="020B0503030302020204" pitchFamily="34" charset="0"/>
                <a:ea typeface="+mn-ea"/>
                <a:cs typeface="+mn-cs"/>
              </a:rPr>
              <a:t>PROPÓSITOS DE LA MESA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xmlns="" id="{16223481-D596-456D-9225-DC10700719E3}"/>
              </a:ext>
            </a:extLst>
          </p:cNvPr>
          <p:cNvSpPr/>
          <p:nvPr/>
        </p:nvSpPr>
        <p:spPr>
          <a:xfrm>
            <a:off x="-69012" y="538967"/>
            <a:ext cx="5063705" cy="24480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deal Sans Bold" pitchFamily="50" charset="0"/>
                <a:ea typeface="+mn-ea"/>
                <a:cs typeface="Ideal Sans Bold" pitchFamily="50" charset="0"/>
              </a:rPr>
              <a:t>Principios y Objetivos</a:t>
            </a:r>
            <a:endParaRPr kumimoji="0" lang="es-CO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deal Sans Bold" pitchFamily="50" charset="0"/>
              <a:ea typeface="+mn-ea"/>
              <a:cs typeface="Ideal Sans Bold" pitchFamily="50" charset="0"/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xmlns="" id="{404397D4-4B2C-4BA6-B514-336A60BFBC0B}"/>
              </a:ext>
            </a:extLst>
          </p:cNvPr>
          <p:cNvSpPr/>
          <p:nvPr/>
        </p:nvSpPr>
        <p:spPr>
          <a:xfrm>
            <a:off x="7156870" y="6613200"/>
            <a:ext cx="5063705" cy="24480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deal Sans Light" pitchFamily="50" charset="0"/>
              <a:ea typeface="+mn-ea"/>
              <a:cs typeface="Ideal Sans Light" pitchFamily="50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34292B2E-5F94-4C9E-9EF9-6EC8D8A611AD}"/>
              </a:ext>
            </a:extLst>
          </p:cNvPr>
          <p:cNvSpPr/>
          <p:nvPr/>
        </p:nvSpPr>
        <p:spPr>
          <a:xfrm>
            <a:off x="9564862" y="-26570"/>
            <a:ext cx="2626462" cy="724577"/>
          </a:xfrm>
          <a:custGeom>
            <a:avLst/>
            <a:gdLst>
              <a:gd name="connsiteX0" fmla="*/ 0 w 1695450"/>
              <a:gd name="connsiteY0" fmla="*/ 0 h 608562"/>
              <a:gd name="connsiteX1" fmla="*/ 1695450 w 1695450"/>
              <a:gd name="connsiteY1" fmla="*/ 0 h 608562"/>
              <a:gd name="connsiteX2" fmla="*/ 1695450 w 1695450"/>
              <a:gd name="connsiteY2" fmla="*/ 608562 h 608562"/>
              <a:gd name="connsiteX3" fmla="*/ 0 w 1695450"/>
              <a:gd name="connsiteY3" fmla="*/ 608562 h 608562"/>
              <a:gd name="connsiteX4" fmla="*/ 0 w 1695450"/>
              <a:gd name="connsiteY4" fmla="*/ 0 h 608562"/>
              <a:gd name="connsiteX0" fmla="*/ 0 w 1695450"/>
              <a:gd name="connsiteY0" fmla="*/ 0 h 608760"/>
              <a:gd name="connsiteX1" fmla="*/ 1695450 w 1695450"/>
              <a:gd name="connsiteY1" fmla="*/ 0 h 608760"/>
              <a:gd name="connsiteX2" fmla="*/ 1695450 w 1695450"/>
              <a:gd name="connsiteY2" fmla="*/ 608562 h 608760"/>
              <a:gd name="connsiteX3" fmla="*/ 971549 w 1695450"/>
              <a:gd name="connsiteY3" fmla="*/ 457200 h 608760"/>
              <a:gd name="connsiteX4" fmla="*/ 0 w 1695450"/>
              <a:gd name="connsiteY4" fmla="*/ 608562 h 608760"/>
              <a:gd name="connsiteX5" fmla="*/ 0 w 1695450"/>
              <a:gd name="connsiteY5" fmla="*/ 0 h 608760"/>
              <a:gd name="connsiteX0" fmla="*/ 0 w 1695450"/>
              <a:gd name="connsiteY0" fmla="*/ 0 h 608760"/>
              <a:gd name="connsiteX1" fmla="*/ 1695450 w 1695450"/>
              <a:gd name="connsiteY1" fmla="*/ 0 h 608760"/>
              <a:gd name="connsiteX2" fmla="*/ 1695450 w 1695450"/>
              <a:gd name="connsiteY2" fmla="*/ 608562 h 608760"/>
              <a:gd name="connsiteX3" fmla="*/ 971549 w 1695450"/>
              <a:gd name="connsiteY3" fmla="*/ 457200 h 608760"/>
              <a:gd name="connsiteX4" fmla="*/ 0 w 1695450"/>
              <a:gd name="connsiteY4" fmla="*/ 218037 h 608760"/>
              <a:gd name="connsiteX5" fmla="*/ 0 w 1695450"/>
              <a:gd name="connsiteY5" fmla="*/ 0 h 608760"/>
              <a:gd name="connsiteX0" fmla="*/ 0 w 1695450"/>
              <a:gd name="connsiteY0" fmla="*/ 0 h 457200"/>
              <a:gd name="connsiteX1" fmla="*/ 1695450 w 1695450"/>
              <a:gd name="connsiteY1" fmla="*/ 0 h 457200"/>
              <a:gd name="connsiteX2" fmla="*/ 1666875 w 1695450"/>
              <a:gd name="connsiteY2" fmla="*/ 256137 h 457200"/>
              <a:gd name="connsiteX3" fmla="*/ 971549 w 1695450"/>
              <a:gd name="connsiteY3" fmla="*/ 457200 h 457200"/>
              <a:gd name="connsiteX4" fmla="*/ 0 w 1695450"/>
              <a:gd name="connsiteY4" fmla="*/ 218037 h 457200"/>
              <a:gd name="connsiteX5" fmla="*/ 0 w 1695450"/>
              <a:gd name="connsiteY5" fmla="*/ 0 h 457200"/>
              <a:gd name="connsiteX0" fmla="*/ 0 w 1695450"/>
              <a:gd name="connsiteY0" fmla="*/ 0 h 457200"/>
              <a:gd name="connsiteX1" fmla="*/ 1695450 w 1695450"/>
              <a:gd name="connsiteY1" fmla="*/ 0 h 457200"/>
              <a:gd name="connsiteX2" fmla="*/ 1666875 w 1695450"/>
              <a:gd name="connsiteY2" fmla="*/ 256137 h 457200"/>
              <a:gd name="connsiteX3" fmla="*/ 971549 w 1695450"/>
              <a:gd name="connsiteY3" fmla="*/ 457200 h 457200"/>
              <a:gd name="connsiteX4" fmla="*/ 0 w 1695450"/>
              <a:gd name="connsiteY4" fmla="*/ 218037 h 457200"/>
              <a:gd name="connsiteX5" fmla="*/ 0 w 1695450"/>
              <a:gd name="connsiteY5" fmla="*/ 0 h 457200"/>
              <a:gd name="connsiteX0" fmla="*/ 0 w 1695450"/>
              <a:gd name="connsiteY0" fmla="*/ 0 h 461977"/>
              <a:gd name="connsiteX1" fmla="*/ 1695450 w 1695450"/>
              <a:gd name="connsiteY1" fmla="*/ 0 h 461977"/>
              <a:gd name="connsiteX2" fmla="*/ 1666875 w 1695450"/>
              <a:gd name="connsiteY2" fmla="*/ 256137 h 461977"/>
              <a:gd name="connsiteX3" fmla="*/ 971549 w 1695450"/>
              <a:gd name="connsiteY3" fmla="*/ 457200 h 461977"/>
              <a:gd name="connsiteX4" fmla="*/ 0 w 1695450"/>
              <a:gd name="connsiteY4" fmla="*/ 218037 h 461977"/>
              <a:gd name="connsiteX5" fmla="*/ 0 w 1695450"/>
              <a:gd name="connsiteY5" fmla="*/ 0 h 461977"/>
              <a:gd name="connsiteX0" fmla="*/ 352425 w 2047875"/>
              <a:gd name="connsiteY0" fmla="*/ 0 h 461977"/>
              <a:gd name="connsiteX1" fmla="*/ 2047875 w 2047875"/>
              <a:gd name="connsiteY1" fmla="*/ 0 h 461977"/>
              <a:gd name="connsiteX2" fmla="*/ 2019300 w 2047875"/>
              <a:gd name="connsiteY2" fmla="*/ 256137 h 461977"/>
              <a:gd name="connsiteX3" fmla="*/ 1323974 w 2047875"/>
              <a:gd name="connsiteY3" fmla="*/ 457200 h 461977"/>
              <a:gd name="connsiteX4" fmla="*/ 0 w 2047875"/>
              <a:gd name="connsiteY4" fmla="*/ 8487 h 461977"/>
              <a:gd name="connsiteX5" fmla="*/ 352425 w 2047875"/>
              <a:gd name="connsiteY5" fmla="*/ 0 h 461977"/>
              <a:gd name="connsiteX0" fmla="*/ 352425 w 2247900"/>
              <a:gd name="connsiteY0" fmla="*/ 20088 h 479619"/>
              <a:gd name="connsiteX1" fmla="*/ 2047875 w 2247900"/>
              <a:gd name="connsiteY1" fmla="*/ 20088 h 479619"/>
              <a:gd name="connsiteX2" fmla="*/ 2247900 w 2247900"/>
              <a:gd name="connsiteY2" fmla="*/ 0 h 479619"/>
              <a:gd name="connsiteX3" fmla="*/ 1323974 w 2247900"/>
              <a:gd name="connsiteY3" fmla="*/ 477288 h 479619"/>
              <a:gd name="connsiteX4" fmla="*/ 0 w 2247900"/>
              <a:gd name="connsiteY4" fmla="*/ 28575 h 479619"/>
              <a:gd name="connsiteX5" fmla="*/ 352425 w 2247900"/>
              <a:gd name="connsiteY5" fmla="*/ 20088 h 479619"/>
              <a:gd name="connsiteX0" fmla="*/ 352425 w 2232661"/>
              <a:gd name="connsiteY0" fmla="*/ 1040 h 460731"/>
              <a:gd name="connsiteX1" fmla="*/ 2047875 w 2232661"/>
              <a:gd name="connsiteY1" fmla="*/ 1040 h 460731"/>
              <a:gd name="connsiteX2" fmla="*/ 2232661 w 2232661"/>
              <a:gd name="connsiteY2" fmla="*/ 15763 h 460731"/>
              <a:gd name="connsiteX3" fmla="*/ 1323974 w 2232661"/>
              <a:gd name="connsiteY3" fmla="*/ 458240 h 460731"/>
              <a:gd name="connsiteX4" fmla="*/ 0 w 2232661"/>
              <a:gd name="connsiteY4" fmla="*/ 9527 h 460731"/>
              <a:gd name="connsiteX5" fmla="*/ 352425 w 2232661"/>
              <a:gd name="connsiteY5" fmla="*/ 1040 h 460731"/>
              <a:gd name="connsiteX0" fmla="*/ 352425 w 2232661"/>
              <a:gd name="connsiteY0" fmla="*/ 3473 h 463164"/>
              <a:gd name="connsiteX1" fmla="*/ 2047875 w 2232661"/>
              <a:gd name="connsiteY1" fmla="*/ 3473 h 463164"/>
              <a:gd name="connsiteX2" fmla="*/ 2232661 w 2232661"/>
              <a:gd name="connsiteY2" fmla="*/ 18196 h 463164"/>
              <a:gd name="connsiteX3" fmla="*/ 1323974 w 2232661"/>
              <a:gd name="connsiteY3" fmla="*/ 460673 h 463164"/>
              <a:gd name="connsiteX4" fmla="*/ 0 w 2232661"/>
              <a:gd name="connsiteY4" fmla="*/ 11960 h 463164"/>
              <a:gd name="connsiteX5" fmla="*/ 352425 w 2232661"/>
              <a:gd name="connsiteY5" fmla="*/ 3473 h 463164"/>
              <a:gd name="connsiteX0" fmla="*/ 352425 w 2217422"/>
              <a:gd name="connsiteY0" fmla="*/ 3473 h 463164"/>
              <a:gd name="connsiteX1" fmla="*/ 2047875 w 2217422"/>
              <a:gd name="connsiteY1" fmla="*/ 3473 h 463164"/>
              <a:gd name="connsiteX2" fmla="*/ 2217422 w 2217422"/>
              <a:gd name="connsiteY2" fmla="*/ 18196 h 463164"/>
              <a:gd name="connsiteX3" fmla="*/ 1323974 w 2217422"/>
              <a:gd name="connsiteY3" fmla="*/ 460673 h 463164"/>
              <a:gd name="connsiteX4" fmla="*/ 0 w 2217422"/>
              <a:gd name="connsiteY4" fmla="*/ 11960 h 463164"/>
              <a:gd name="connsiteX5" fmla="*/ 352425 w 2217422"/>
              <a:gd name="connsiteY5" fmla="*/ 3473 h 463164"/>
              <a:gd name="connsiteX0" fmla="*/ 352425 w 2207451"/>
              <a:gd name="connsiteY0" fmla="*/ 2318 h 462040"/>
              <a:gd name="connsiteX1" fmla="*/ 2047875 w 2207451"/>
              <a:gd name="connsiteY1" fmla="*/ 2318 h 462040"/>
              <a:gd name="connsiteX2" fmla="*/ 2207451 w 2207451"/>
              <a:gd name="connsiteY2" fmla="*/ 23115 h 462040"/>
              <a:gd name="connsiteX3" fmla="*/ 1323974 w 2207451"/>
              <a:gd name="connsiteY3" fmla="*/ 459518 h 462040"/>
              <a:gd name="connsiteX4" fmla="*/ 0 w 2207451"/>
              <a:gd name="connsiteY4" fmla="*/ 10805 h 462040"/>
              <a:gd name="connsiteX5" fmla="*/ 352425 w 2207451"/>
              <a:gd name="connsiteY5" fmla="*/ 2318 h 462040"/>
              <a:gd name="connsiteX0" fmla="*/ 344448 w 2199474"/>
              <a:gd name="connsiteY0" fmla="*/ 2318 h 462040"/>
              <a:gd name="connsiteX1" fmla="*/ 2039898 w 2199474"/>
              <a:gd name="connsiteY1" fmla="*/ 2318 h 462040"/>
              <a:gd name="connsiteX2" fmla="*/ 2199474 w 2199474"/>
              <a:gd name="connsiteY2" fmla="*/ 23115 h 462040"/>
              <a:gd name="connsiteX3" fmla="*/ 1315997 w 2199474"/>
              <a:gd name="connsiteY3" fmla="*/ 459518 h 462040"/>
              <a:gd name="connsiteX4" fmla="*/ 0 w 2199474"/>
              <a:gd name="connsiteY4" fmla="*/ 16879 h 462040"/>
              <a:gd name="connsiteX5" fmla="*/ 344448 w 2199474"/>
              <a:gd name="connsiteY5" fmla="*/ 2318 h 462040"/>
              <a:gd name="connsiteX0" fmla="*/ 392307 w 2199474"/>
              <a:gd name="connsiteY0" fmla="*/ 11429 h 462040"/>
              <a:gd name="connsiteX1" fmla="*/ 2039898 w 2199474"/>
              <a:gd name="connsiteY1" fmla="*/ 2318 h 462040"/>
              <a:gd name="connsiteX2" fmla="*/ 2199474 w 2199474"/>
              <a:gd name="connsiteY2" fmla="*/ 23115 h 462040"/>
              <a:gd name="connsiteX3" fmla="*/ 1315997 w 2199474"/>
              <a:gd name="connsiteY3" fmla="*/ 459518 h 462040"/>
              <a:gd name="connsiteX4" fmla="*/ 0 w 2199474"/>
              <a:gd name="connsiteY4" fmla="*/ 16879 h 462040"/>
              <a:gd name="connsiteX5" fmla="*/ 392307 w 2199474"/>
              <a:gd name="connsiteY5" fmla="*/ 11429 h 46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99474" h="462040">
                <a:moveTo>
                  <a:pt x="392307" y="11429"/>
                </a:moveTo>
                <a:lnTo>
                  <a:pt x="2039898" y="2318"/>
                </a:lnTo>
                <a:cubicBezTo>
                  <a:pt x="2106573" y="-4378"/>
                  <a:pt x="2197564" y="3702"/>
                  <a:pt x="2199474" y="23115"/>
                </a:cubicBezTo>
                <a:cubicBezTo>
                  <a:pt x="1958174" y="29811"/>
                  <a:pt x="1652547" y="500447"/>
                  <a:pt x="1315997" y="459518"/>
                </a:cubicBezTo>
                <a:cubicBezTo>
                  <a:pt x="1011197" y="417897"/>
                  <a:pt x="323850" y="96600"/>
                  <a:pt x="0" y="16879"/>
                </a:cubicBezTo>
                <a:lnTo>
                  <a:pt x="392307" y="11429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597BA2A-D34F-4809-A3B1-ED83FEDF89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658" y="-46158"/>
            <a:ext cx="1376073" cy="504000"/>
          </a:xfrm>
          <a:prstGeom prst="rect">
            <a:avLst/>
          </a:prstGeom>
        </p:spPr>
      </p:pic>
      <p:sp>
        <p:nvSpPr>
          <p:cNvPr id="18" name="Google Shape;1897;p14">
            <a:extLst>
              <a:ext uri="{FF2B5EF4-FFF2-40B4-BE49-F238E27FC236}">
                <a16:creationId xmlns:a16="http://schemas.microsoft.com/office/drawing/2014/main" xmlns="" id="{185A2188-0F79-4C99-AC33-B7C96E08372E}"/>
              </a:ext>
            </a:extLst>
          </p:cNvPr>
          <p:cNvSpPr txBox="1"/>
          <p:nvPr/>
        </p:nvSpPr>
        <p:spPr>
          <a:xfrm>
            <a:off x="938189" y="1221713"/>
            <a:ext cx="10314829" cy="1429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22577A"/>
                </a:solidFill>
                <a:effectLst/>
                <a:uLnTx/>
                <a:uFillTx/>
                <a:latin typeface="Ideal Sans Bold" pitchFamily="50" charset="0"/>
                <a:ea typeface="Merriweather"/>
                <a:cs typeface="Ideal Sans Bold" pitchFamily="50" charset="0"/>
                <a:sym typeface="Merriweather"/>
              </a:rPr>
              <a:t>OBJETIVO: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22577A"/>
              </a:solidFill>
              <a:effectLst/>
              <a:uLnTx/>
              <a:uFillTx/>
              <a:latin typeface="Ideal Sans Bold" pitchFamily="50" charset="0"/>
              <a:ea typeface="Merriweather"/>
              <a:cs typeface="Ideal Sans Bold" pitchFamily="50" charset="0"/>
              <a:sym typeface="Merriweather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prstClr val="black"/>
              </a:buClr>
              <a:buSzPts val="1100"/>
              <a:buFont typeface="Arial"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22577A"/>
                </a:solidFill>
                <a:effectLst/>
                <a:uLnTx/>
                <a:uFillTx/>
                <a:latin typeface="Ideal Sans Bold" pitchFamily="50" charset="0"/>
                <a:ea typeface="Merriweather"/>
                <a:cs typeface="Ideal Sans Bold" pitchFamily="50" charset="0"/>
                <a:sym typeface="Merriweather"/>
              </a:rPr>
              <a:t>Diseñar un esquema de intervención para la alfabetización y cierre de ciclos educativos de la población adulta en el municipio de Yumbo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deal Sans Bold" pitchFamily="50" charset="0"/>
                <a:ea typeface="Merriweather"/>
                <a:cs typeface="Ideal Sans Bold" pitchFamily="50" charset="0"/>
                <a:sym typeface="Merriweather"/>
              </a:rPr>
              <a:t>con un enfoque micro territorial y pedagógico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22577A"/>
                </a:solidFill>
                <a:effectLst/>
                <a:uLnTx/>
                <a:uFillTx/>
                <a:latin typeface="Ideal Sans Bold" pitchFamily="50" charset="0"/>
                <a:ea typeface="Merriweather"/>
                <a:cs typeface="Ideal Sans Bold" pitchFamily="50" charset="0"/>
                <a:sym typeface="Merriweather"/>
              </a:rPr>
              <a:t>adaptado a las necesidades de la población vulnerable. 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2C3E50"/>
              </a:solidFill>
              <a:effectLst/>
              <a:uLnTx/>
              <a:uFillTx/>
              <a:latin typeface="Ideal Sans Bold" pitchFamily="50" charset="0"/>
              <a:ea typeface="Merriweather"/>
              <a:cs typeface="Ideal Sans Bold" pitchFamily="50" charset="0"/>
              <a:sym typeface="Merriweather"/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xmlns="" id="{92181D0D-8B14-4E93-BE0B-CFDDB827918A}"/>
              </a:ext>
            </a:extLst>
          </p:cNvPr>
          <p:cNvGrpSpPr/>
          <p:nvPr/>
        </p:nvGrpSpPr>
        <p:grpSpPr>
          <a:xfrm>
            <a:off x="2902388" y="2651215"/>
            <a:ext cx="5537592" cy="3708307"/>
            <a:chOff x="1619278" y="2680788"/>
            <a:chExt cx="5537592" cy="3708307"/>
          </a:xfrm>
        </p:grpSpPr>
        <p:sp>
          <p:nvSpPr>
            <p:cNvPr id="19" name="Google Shape;1898;p14">
              <a:extLst>
                <a:ext uri="{FF2B5EF4-FFF2-40B4-BE49-F238E27FC236}">
                  <a16:creationId xmlns:a16="http://schemas.microsoft.com/office/drawing/2014/main" xmlns="" id="{5CDCE942-2078-4D73-B053-547F7EC26256}"/>
                </a:ext>
              </a:extLst>
            </p:cNvPr>
            <p:cNvSpPr txBox="1"/>
            <p:nvPr/>
          </p:nvSpPr>
          <p:spPr>
            <a:xfrm>
              <a:off x="1619278" y="2680788"/>
              <a:ext cx="3403105" cy="4083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2577A"/>
                  </a:solidFill>
                  <a:effectLst/>
                  <a:uLnTx/>
                  <a:uFillTx/>
                  <a:latin typeface="Ideal Sans Bold" pitchFamily="50" charset="0"/>
                  <a:ea typeface="Merriweather"/>
                  <a:cs typeface="Ideal Sans Bold" pitchFamily="50" charset="0"/>
                  <a:sym typeface="Merriweather"/>
                </a:rPr>
                <a:t>EJES Y PRINCIPIOS RECTORES: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xmlns="" id="{2961F246-785C-4287-8689-A3D82F52DAF5}"/>
                </a:ext>
              </a:extLst>
            </p:cNvPr>
            <p:cNvSpPr txBox="1"/>
            <p:nvPr/>
          </p:nvSpPr>
          <p:spPr>
            <a:xfrm>
              <a:off x="2128084" y="3833072"/>
              <a:ext cx="5028786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marR="0" lvl="0" indent="-17145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E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2577A"/>
                  </a:solidFill>
                  <a:effectLst/>
                  <a:uLnTx/>
                  <a:uFillTx/>
                  <a:latin typeface="Ideal Sans Bold" pitchFamily="50" charset="0"/>
                  <a:ea typeface="Merriweather"/>
                  <a:cs typeface="Ideal Sans Bold" pitchFamily="50" charset="0"/>
                  <a:sym typeface="Merriweather"/>
                </a:rPr>
                <a:t>Debe concebirse como una ruta integral de cualificación orientada al empleo y la generación de ingresos.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2577A"/>
                </a:solidFill>
                <a:effectLst/>
                <a:uLnTx/>
                <a:uFillTx/>
                <a:latin typeface="Ideal Sans Bold" pitchFamily="50" charset="0"/>
                <a:ea typeface="Merriweather"/>
                <a:cs typeface="Ideal Sans Bold" pitchFamily="50" charset="0"/>
                <a:sym typeface="Merriweather"/>
              </a:endParaRP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xmlns="" id="{FF7E12D7-5C1F-423C-A795-CA05A805CD54}"/>
                </a:ext>
              </a:extLst>
            </p:cNvPr>
            <p:cNvSpPr txBox="1"/>
            <p:nvPr/>
          </p:nvSpPr>
          <p:spPr>
            <a:xfrm>
              <a:off x="2767550" y="4583342"/>
              <a:ext cx="4389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marR="0" lvl="0" indent="-1714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E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22577A"/>
                  </a:solidFill>
                  <a:effectLst/>
                  <a:uLnTx/>
                  <a:uFillTx/>
                  <a:latin typeface="Ideal Sans Bold" pitchFamily="50" charset="0"/>
                  <a:ea typeface="+mn-ea"/>
                  <a:cs typeface="Ideal Sans Bold" pitchFamily="50" charset="0"/>
                </a:rPr>
                <a:t>El tránsito a una vida laboral mejor y más estable debe ser el horizonte y el incentivo.</a:t>
              </a:r>
              <a:endParaRPr kumimoji="0" lang="es-CO" sz="1200" b="0" i="1" u="none" strike="noStrike" kern="1200" cap="none" spc="0" normalizeH="0" baseline="0" noProof="0" dirty="0">
                <a:ln>
                  <a:noFill/>
                </a:ln>
                <a:solidFill>
                  <a:srgbClr val="22577A"/>
                </a:solidFill>
                <a:effectLst/>
                <a:uLnTx/>
                <a:uFillTx/>
                <a:latin typeface="Ideal Sans Bold" pitchFamily="50" charset="0"/>
                <a:ea typeface="+mn-ea"/>
                <a:cs typeface="Ideal Sans Bold" pitchFamily="50" charset="0"/>
              </a:endParaRP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xmlns="" id="{F023C781-68F1-4990-B287-CE55A71D133E}"/>
                </a:ext>
              </a:extLst>
            </p:cNvPr>
            <p:cNvSpPr txBox="1"/>
            <p:nvPr/>
          </p:nvSpPr>
          <p:spPr>
            <a:xfrm>
              <a:off x="2093164" y="5148212"/>
              <a:ext cx="5063706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marR="0" lvl="0" indent="-17145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E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2577A"/>
                  </a:solidFill>
                  <a:effectLst/>
                  <a:uLnTx/>
                  <a:uFillTx/>
                  <a:latin typeface="Ideal Sans Bold" pitchFamily="50" charset="0"/>
                  <a:ea typeface="Merriweather"/>
                  <a:cs typeface="Ideal Sans Bold" pitchFamily="50" charset="0"/>
                  <a:sym typeface="Merriweather"/>
                </a:rPr>
                <a:t>Flexibilidad pedagógica como directriz para responder a los tiempos y ritmos de aprendizaje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2577A"/>
                </a:solidFill>
                <a:effectLst/>
                <a:uLnTx/>
                <a:uFillTx/>
                <a:latin typeface="Ideal Sans Bold" pitchFamily="50" charset="0"/>
                <a:ea typeface="Merriweather"/>
                <a:cs typeface="Ideal Sans Bold" pitchFamily="50" charset="0"/>
                <a:sym typeface="Merriweather"/>
              </a:endParaRP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xmlns="" id="{67F72045-2308-4406-A251-A446F44DCB8E}"/>
                </a:ext>
              </a:extLst>
            </p:cNvPr>
            <p:cNvSpPr txBox="1"/>
            <p:nvPr/>
          </p:nvSpPr>
          <p:spPr>
            <a:xfrm>
              <a:off x="2767550" y="5742764"/>
              <a:ext cx="43893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marR="0" lvl="0" indent="-1714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E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22577A"/>
                  </a:solidFill>
                  <a:effectLst/>
                  <a:uLnTx/>
                  <a:uFillTx/>
                  <a:latin typeface="Ideal Sans Bold" pitchFamily="50" charset="0"/>
                  <a:ea typeface="+mn-ea"/>
                  <a:cs typeface="Ideal Sans Bold" pitchFamily="50" charset="0"/>
                </a:rPr>
                <a:t>Modelos y practicas adaptadas a poblaciones que trabajan o atienden hogares y llevan varios años alejadas de lo académico.</a:t>
              </a:r>
              <a:endParaRPr kumimoji="0" lang="es-CO" sz="1200" b="0" i="1" u="none" strike="noStrike" kern="1200" cap="none" spc="0" normalizeH="0" baseline="0" noProof="0" dirty="0">
                <a:ln>
                  <a:noFill/>
                </a:ln>
                <a:solidFill>
                  <a:srgbClr val="22577A"/>
                </a:solidFill>
                <a:effectLst/>
                <a:uLnTx/>
                <a:uFillTx/>
                <a:latin typeface="Ideal Sans Bold" pitchFamily="50" charset="0"/>
                <a:ea typeface="+mn-ea"/>
                <a:cs typeface="Ideal Sans Bold" pitchFamily="50" charset="0"/>
              </a:endParaRP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xmlns="" id="{F25B9172-F1CE-494A-BB0F-ECC6EBD07A45}"/>
                </a:ext>
              </a:extLst>
            </p:cNvPr>
            <p:cNvSpPr txBox="1"/>
            <p:nvPr/>
          </p:nvSpPr>
          <p:spPr>
            <a:xfrm>
              <a:off x="2128084" y="3150511"/>
              <a:ext cx="5028786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marR="0" lvl="0" indent="-17145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E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2577A"/>
                  </a:solidFill>
                  <a:effectLst/>
                  <a:uLnTx/>
                  <a:uFillTx/>
                  <a:latin typeface="Ideal Sans Bold" pitchFamily="50" charset="0"/>
                  <a:ea typeface="Merriweather"/>
                  <a:cs typeface="Ideal Sans Bold" pitchFamily="50" charset="0"/>
                  <a:sym typeface="Merriweather"/>
                </a:rPr>
                <a:t>La oferta debe acercarse a las comunidades en todos los sentidos.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021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3A12505F-DCDC-4C5E-A21A-57ACC3E37729}"/>
              </a:ext>
            </a:extLst>
          </p:cNvPr>
          <p:cNvSpPr txBox="1"/>
          <p:nvPr/>
        </p:nvSpPr>
        <p:spPr>
          <a:xfrm>
            <a:off x="-17255" y="-37769"/>
            <a:ext cx="6197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600" b="1" i="0" u="none" strike="noStrike" kern="1200" cap="none" spc="0" normalizeH="0" baseline="0" noProof="0" dirty="0">
                <a:ln>
                  <a:noFill/>
                </a:ln>
                <a:solidFill>
                  <a:srgbClr val="22577A"/>
                </a:solidFill>
                <a:effectLst/>
                <a:uLnTx/>
                <a:uFillTx/>
                <a:latin typeface="Aller" panose="020B0503030302020204" pitchFamily="34" charset="0"/>
                <a:ea typeface="+mn-ea"/>
                <a:cs typeface="+mn-cs"/>
              </a:rPr>
              <a:t>LA MAGNITUD DE </a:t>
            </a:r>
            <a:r>
              <a:rPr kumimoji="0" lang="es-CO" sz="3600" b="1" i="0" u="none" strike="noStrike" kern="1200" cap="none" spc="0" normalizeH="0" baseline="0" noProof="0" dirty="0">
                <a:ln>
                  <a:noFill/>
                </a:ln>
                <a:solidFill>
                  <a:srgbClr val="5B7CAE"/>
                </a:solidFill>
                <a:effectLst/>
                <a:uLnTx/>
                <a:uFillTx/>
                <a:latin typeface="Aller" panose="020B0503030302020204" pitchFamily="34" charset="0"/>
                <a:ea typeface="+mn-ea"/>
                <a:cs typeface="+mn-cs"/>
              </a:rPr>
              <a:t>LA BRECHA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xmlns="" id="{16223481-D596-456D-9225-DC10700719E3}"/>
              </a:ext>
            </a:extLst>
          </p:cNvPr>
          <p:cNvSpPr/>
          <p:nvPr/>
        </p:nvSpPr>
        <p:spPr>
          <a:xfrm>
            <a:off x="-69012" y="538967"/>
            <a:ext cx="5063705" cy="24480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deal Sans Bold" pitchFamily="50" charset="0"/>
                <a:ea typeface="+mn-ea"/>
                <a:cs typeface="Ideal Sans Bold" pitchFamily="50" charset="0"/>
              </a:rPr>
              <a:t>Nivel Educativo de Adultos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xmlns="" id="{404397D4-4B2C-4BA6-B514-336A60BFBC0B}"/>
              </a:ext>
            </a:extLst>
          </p:cNvPr>
          <p:cNvSpPr/>
          <p:nvPr/>
        </p:nvSpPr>
        <p:spPr>
          <a:xfrm>
            <a:off x="7156870" y="6613200"/>
            <a:ext cx="5063705" cy="24480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Fuente: Elaboración Propia a  partir de DANE-</a:t>
            </a:r>
            <a:r>
              <a:rPr kumimoji="0" lang="es-CO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CNPV</a:t>
            </a: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 2018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34292B2E-5F94-4C9E-9EF9-6EC8D8A611AD}"/>
              </a:ext>
            </a:extLst>
          </p:cNvPr>
          <p:cNvSpPr/>
          <p:nvPr/>
        </p:nvSpPr>
        <p:spPr>
          <a:xfrm>
            <a:off x="9564862" y="-26570"/>
            <a:ext cx="2626462" cy="724577"/>
          </a:xfrm>
          <a:custGeom>
            <a:avLst/>
            <a:gdLst>
              <a:gd name="connsiteX0" fmla="*/ 0 w 1695450"/>
              <a:gd name="connsiteY0" fmla="*/ 0 h 608562"/>
              <a:gd name="connsiteX1" fmla="*/ 1695450 w 1695450"/>
              <a:gd name="connsiteY1" fmla="*/ 0 h 608562"/>
              <a:gd name="connsiteX2" fmla="*/ 1695450 w 1695450"/>
              <a:gd name="connsiteY2" fmla="*/ 608562 h 608562"/>
              <a:gd name="connsiteX3" fmla="*/ 0 w 1695450"/>
              <a:gd name="connsiteY3" fmla="*/ 608562 h 608562"/>
              <a:gd name="connsiteX4" fmla="*/ 0 w 1695450"/>
              <a:gd name="connsiteY4" fmla="*/ 0 h 608562"/>
              <a:gd name="connsiteX0" fmla="*/ 0 w 1695450"/>
              <a:gd name="connsiteY0" fmla="*/ 0 h 608760"/>
              <a:gd name="connsiteX1" fmla="*/ 1695450 w 1695450"/>
              <a:gd name="connsiteY1" fmla="*/ 0 h 608760"/>
              <a:gd name="connsiteX2" fmla="*/ 1695450 w 1695450"/>
              <a:gd name="connsiteY2" fmla="*/ 608562 h 608760"/>
              <a:gd name="connsiteX3" fmla="*/ 971549 w 1695450"/>
              <a:gd name="connsiteY3" fmla="*/ 457200 h 608760"/>
              <a:gd name="connsiteX4" fmla="*/ 0 w 1695450"/>
              <a:gd name="connsiteY4" fmla="*/ 608562 h 608760"/>
              <a:gd name="connsiteX5" fmla="*/ 0 w 1695450"/>
              <a:gd name="connsiteY5" fmla="*/ 0 h 608760"/>
              <a:gd name="connsiteX0" fmla="*/ 0 w 1695450"/>
              <a:gd name="connsiteY0" fmla="*/ 0 h 608760"/>
              <a:gd name="connsiteX1" fmla="*/ 1695450 w 1695450"/>
              <a:gd name="connsiteY1" fmla="*/ 0 h 608760"/>
              <a:gd name="connsiteX2" fmla="*/ 1695450 w 1695450"/>
              <a:gd name="connsiteY2" fmla="*/ 608562 h 608760"/>
              <a:gd name="connsiteX3" fmla="*/ 971549 w 1695450"/>
              <a:gd name="connsiteY3" fmla="*/ 457200 h 608760"/>
              <a:gd name="connsiteX4" fmla="*/ 0 w 1695450"/>
              <a:gd name="connsiteY4" fmla="*/ 218037 h 608760"/>
              <a:gd name="connsiteX5" fmla="*/ 0 w 1695450"/>
              <a:gd name="connsiteY5" fmla="*/ 0 h 608760"/>
              <a:gd name="connsiteX0" fmla="*/ 0 w 1695450"/>
              <a:gd name="connsiteY0" fmla="*/ 0 h 457200"/>
              <a:gd name="connsiteX1" fmla="*/ 1695450 w 1695450"/>
              <a:gd name="connsiteY1" fmla="*/ 0 h 457200"/>
              <a:gd name="connsiteX2" fmla="*/ 1666875 w 1695450"/>
              <a:gd name="connsiteY2" fmla="*/ 256137 h 457200"/>
              <a:gd name="connsiteX3" fmla="*/ 971549 w 1695450"/>
              <a:gd name="connsiteY3" fmla="*/ 457200 h 457200"/>
              <a:gd name="connsiteX4" fmla="*/ 0 w 1695450"/>
              <a:gd name="connsiteY4" fmla="*/ 218037 h 457200"/>
              <a:gd name="connsiteX5" fmla="*/ 0 w 1695450"/>
              <a:gd name="connsiteY5" fmla="*/ 0 h 457200"/>
              <a:gd name="connsiteX0" fmla="*/ 0 w 1695450"/>
              <a:gd name="connsiteY0" fmla="*/ 0 h 457200"/>
              <a:gd name="connsiteX1" fmla="*/ 1695450 w 1695450"/>
              <a:gd name="connsiteY1" fmla="*/ 0 h 457200"/>
              <a:gd name="connsiteX2" fmla="*/ 1666875 w 1695450"/>
              <a:gd name="connsiteY2" fmla="*/ 256137 h 457200"/>
              <a:gd name="connsiteX3" fmla="*/ 971549 w 1695450"/>
              <a:gd name="connsiteY3" fmla="*/ 457200 h 457200"/>
              <a:gd name="connsiteX4" fmla="*/ 0 w 1695450"/>
              <a:gd name="connsiteY4" fmla="*/ 218037 h 457200"/>
              <a:gd name="connsiteX5" fmla="*/ 0 w 1695450"/>
              <a:gd name="connsiteY5" fmla="*/ 0 h 457200"/>
              <a:gd name="connsiteX0" fmla="*/ 0 w 1695450"/>
              <a:gd name="connsiteY0" fmla="*/ 0 h 461977"/>
              <a:gd name="connsiteX1" fmla="*/ 1695450 w 1695450"/>
              <a:gd name="connsiteY1" fmla="*/ 0 h 461977"/>
              <a:gd name="connsiteX2" fmla="*/ 1666875 w 1695450"/>
              <a:gd name="connsiteY2" fmla="*/ 256137 h 461977"/>
              <a:gd name="connsiteX3" fmla="*/ 971549 w 1695450"/>
              <a:gd name="connsiteY3" fmla="*/ 457200 h 461977"/>
              <a:gd name="connsiteX4" fmla="*/ 0 w 1695450"/>
              <a:gd name="connsiteY4" fmla="*/ 218037 h 461977"/>
              <a:gd name="connsiteX5" fmla="*/ 0 w 1695450"/>
              <a:gd name="connsiteY5" fmla="*/ 0 h 461977"/>
              <a:gd name="connsiteX0" fmla="*/ 352425 w 2047875"/>
              <a:gd name="connsiteY0" fmla="*/ 0 h 461977"/>
              <a:gd name="connsiteX1" fmla="*/ 2047875 w 2047875"/>
              <a:gd name="connsiteY1" fmla="*/ 0 h 461977"/>
              <a:gd name="connsiteX2" fmla="*/ 2019300 w 2047875"/>
              <a:gd name="connsiteY2" fmla="*/ 256137 h 461977"/>
              <a:gd name="connsiteX3" fmla="*/ 1323974 w 2047875"/>
              <a:gd name="connsiteY3" fmla="*/ 457200 h 461977"/>
              <a:gd name="connsiteX4" fmla="*/ 0 w 2047875"/>
              <a:gd name="connsiteY4" fmla="*/ 8487 h 461977"/>
              <a:gd name="connsiteX5" fmla="*/ 352425 w 2047875"/>
              <a:gd name="connsiteY5" fmla="*/ 0 h 461977"/>
              <a:gd name="connsiteX0" fmla="*/ 352425 w 2247900"/>
              <a:gd name="connsiteY0" fmla="*/ 20088 h 479619"/>
              <a:gd name="connsiteX1" fmla="*/ 2047875 w 2247900"/>
              <a:gd name="connsiteY1" fmla="*/ 20088 h 479619"/>
              <a:gd name="connsiteX2" fmla="*/ 2247900 w 2247900"/>
              <a:gd name="connsiteY2" fmla="*/ 0 h 479619"/>
              <a:gd name="connsiteX3" fmla="*/ 1323974 w 2247900"/>
              <a:gd name="connsiteY3" fmla="*/ 477288 h 479619"/>
              <a:gd name="connsiteX4" fmla="*/ 0 w 2247900"/>
              <a:gd name="connsiteY4" fmla="*/ 28575 h 479619"/>
              <a:gd name="connsiteX5" fmla="*/ 352425 w 2247900"/>
              <a:gd name="connsiteY5" fmla="*/ 20088 h 479619"/>
              <a:gd name="connsiteX0" fmla="*/ 352425 w 2232661"/>
              <a:gd name="connsiteY0" fmla="*/ 1040 h 460731"/>
              <a:gd name="connsiteX1" fmla="*/ 2047875 w 2232661"/>
              <a:gd name="connsiteY1" fmla="*/ 1040 h 460731"/>
              <a:gd name="connsiteX2" fmla="*/ 2232661 w 2232661"/>
              <a:gd name="connsiteY2" fmla="*/ 15763 h 460731"/>
              <a:gd name="connsiteX3" fmla="*/ 1323974 w 2232661"/>
              <a:gd name="connsiteY3" fmla="*/ 458240 h 460731"/>
              <a:gd name="connsiteX4" fmla="*/ 0 w 2232661"/>
              <a:gd name="connsiteY4" fmla="*/ 9527 h 460731"/>
              <a:gd name="connsiteX5" fmla="*/ 352425 w 2232661"/>
              <a:gd name="connsiteY5" fmla="*/ 1040 h 460731"/>
              <a:gd name="connsiteX0" fmla="*/ 352425 w 2232661"/>
              <a:gd name="connsiteY0" fmla="*/ 3473 h 463164"/>
              <a:gd name="connsiteX1" fmla="*/ 2047875 w 2232661"/>
              <a:gd name="connsiteY1" fmla="*/ 3473 h 463164"/>
              <a:gd name="connsiteX2" fmla="*/ 2232661 w 2232661"/>
              <a:gd name="connsiteY2" fmla="*/ 18196 h 463164"/>
              <a:gd name="connsiteX3" fmla="*/ 1323974 w 2232661"/>
              <a:gd name="connsiteY3" fmla="*/ 460673 h 463164"/>
              <a:gd name="connsiteX4" fmla="*/ 0 w 2232661"/>
              <a:gd name="connsiteY4" fmla="*/ 11960 h 463164"/>
              <a:gd name="connsiteX5" fmla="*/ 352425 w 2232661"/>
              <a:gd name="connsiteY5" fmla="*/ 3473 h 463164"/>
              <a:gd name="connsiteX0" fmla="*/ 352425 w 2217422"/>
              <a:gd name="connsiteY0" fmla="*/ 3473 h 463164"/>
              <a:gd name="connsiteX1" fmla="*/ 2047875 w 2217422"/>
              <a:gd name="connsiteY1" fmla="*/ 3473 h 463164"/>
              <a:gd name="connsiteX2" fmla="*/ 2217422 w 2217422"/>
              <a:gd name="connsiteY2" fmla="*/ 18196 h 463164"/>
              <a:gd name="connsiteX3" fmla="*/ 1323974 w 2217422"/>
              <a:gd name="connsiteY3" fmla="*/ 460673 h 463164"/>
              <a:gd name="connsiteX4" fmla="*/ 0 w 2217422"/>
              <a:gd name="connsiteY4" fmla="*/ 11960 h 463164"/>
              <a:gd name="connsiteX5" fmla="*/ 352425 w 2217422"/>
              <a:gd name="connsiteY5" fmla="*/ 3473 h 463164"/>
              <a:gd name="connsiteX0" fmla="*/ 352425 w 2207451"/>
              <a:gd name="connsiteY0" fmla="*/ 2318 h 462040"/>
              <a:gd name="connsiteX1" fmla="*/ 2047875 w 2207451"/>
              <a:gd name="connsiteY1" fmla="*/ 2318 h 462040"/>
              <a:gd name="connsiteX2" fmla="*/ 2207451 w 2207451"/>
              <a:gd name="connsiteY2" fmla="*/ 23115 h 462040"/>
              <a:gd name="connsiteX3" fmla="*/ 1323974 w 2207451"/>
              <a:gd name="connsiteY3" fmla="*/ 459518 h 462040"/>
              <a:gd name="connsiteX4" fmla="*/ 0 w 2207451"/>
              <a:gd name="connsiteY4" fmla="*/ 10805 h 462040"/>
              <a:gd name="connsiteX5" fmla="*/ 352425 w 2207451"/>
              <a:gd name="connsiteY5" fmla="*/ 2318 h 462040"/>
              <a:gd name="connsiteX0" fmla="*/ 344448 w 2199474"/>
              <a:gd name="connsiteY0" fmla="*/ 2318 h 462040"/>
              <a:gd name="connsiteX1" fmla="*/ 2039898 w 2199474"/>
              <a:gd name="connsiteY1" fmla="*/ 2318 h 462040"/>
              <a:gd name="connsiteX2" fmla="*/ 2199474 w 2199474"/>
              <a:gd name="connsiteY2" fmla="*/ 23115 h 462040"/>
              <a:gd name="connsiteX3" fmla="*/ 1315997 w 2199474"/>
              <a:gd name="connsiteY3" fmla="*/ 459518 h 462040"/>
              <a:gd name="connsiteX4" fmla="*/ 0 w 2199474"/>
              <a:gd name="connsiteY4" fmla="*/ 16879 h 462040"/>
              <a:gd name="connsiteX5" fmla="*/ 344448 w 2199474"/>
              <a:gd name="connsiteY5" fmla="*/ 2318 h 462040"/>
              <a:gd name="connsiteX0" fmla="*/ 392307 w 2199474"/>
              <a:gd name="connsiteY0" fmla="*/ 11429 h 462040"/>
              <a:gd name="connsiteX1" fmla="*/ 2039898 w 2199474"/>
              <a:gd name="connsiteY1" fmla="*/ 2318 h 462040"/>
              <a:gd name="connsiteX2" fmla="*/ 2199474 w 2199474"/>
              <a:gd name="connsiteY2" fmla="*/ 23115 h 462040"/>
              <a:gd name="connsiteX3" fmla="*/ 1315997 w 2199474"/>
              <a:gd name="connsiteY3" fmla="*/ 459518 h 462040"/>
              <a:gd name="connsiteX4" fmla="*/ 0 w 2199474"/>
              <a:gd name="connsiteY4" fmla="*/ 16879 h 462040"/>
              <a:gd name="connsiteX5" fmla="*/ 392307 w 2199474"/>
              <a:gd name="connsiteY5" fmla="*/ 11429 h 46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99474" h="462040">
                <a:moveTo>
                  <a:pt x="392307" y="11429"/>
                </a:moveTo>
                <a:lnTo>
                  <a:pt x="2039898" y="2318"/>
                </a:lnTo>
                <a:cubicBezTo>
                  <a:pt x="2106573" y="-4378"/>
                  <a:pt x="2197564" y="3702"/>
                  <a:pt x="2199474" y="23115"/>
                </a:cubicBezTo>
                <a:cubicBezTo>
                  <a:pt x="1958174" y="29811"/>
                  <a:pt x="1652547" y="500447"/>
                  <a:pt x="1315997" y="459518"/>
                </a:cubicBezTo>
                <a:cubicBezTo>
                  <a:pt x="1011197" y="417897"/>
                  <a:pt x="323850" y="96600"/>
                  <a:pt x="0" y="16879"/>
                </a:cubicBezTo>
                <a:lnTo>
                  <a:pt x="392307" y="11429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597BA2A-D34F-4809-A3B1-ED83FEDF89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658" y="-46158"/>
            <a:ext cx="1376073" cy="504000"/>
          </a:xfrm>
          <a:prstGeom prst="rect">
            <a:avLst/>
          </a:prstGeom>
        </p:spPr>
      </p:pic>
      <p:grpSp>
        <p:nvGrpSpPr>
          <p:cNvPr id="48" name="Grupo 47">
            <a:extLst>
              <a:ext uri="{FF2B5EF4-FFF2-40B4-BE49-F238E27FC236}">
                <a16:creationId xmlns:a16="http://schemas.microsoft.com/office/drawing/2014/main" xmlns="" id="{BF79EB0C-B8A7-4A81-B68B-75EF63C9351B}"/>
              </a:ext>
            </a:extLst>
          </p:cNvPr>
          <p:cNvGrpSpPr/>
          <p:nvPr/>
        </p:nvGrpSpPr>
        <p:grpSpPr>
          <a:xfrm>
            <a:off x="6620769" y="1127320"/>
            <a:ext cx="5040496" cy="923330"/>
            <a:chOff x="7021286" y="2505670"/>
            <a:chExt cx="5040496" cy="923330"/>
          </a:xfrm>
        </p:grpSpPr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xmlns="" id="{5BD9A01F-30EE-4D81-A323-1DC817011E3A}"/>
                </a:ext>
              </a:extLst>
            </p:cNvPr>
            <p:cNvGrpSpPr/>
            <p:nvPr/>
          </p:nvGrpSpPr>
          <p:grpSpPr>
            <a:xfrm>
              <a:off x="7688282" y="2505670"/>
              <a:ext cx="4373500" cy="923330"/>
              <a:chOff x="7669763" y="1362269"/>
              <a:chExt cx="4373500" cy="923330"/>
            </a:xfrm>
          </p:grpSpPr>
          <p:sp>
            <p:nvSpPr>
              <p:cNvPr id="40" name="Rectángulo: esquinas redondeadas 39">
                <a:extLst>
                  <a:ext uri="{FF2B5EF4-FFF2-40B4-BE49-F238E27FC236}">
                    <a16:creationId xmlns:a16="http://schemas.microsoft.com/office/drawing/2014/main" xmlns="" id="{ACD14D14-1BBB-4165-8E83-BBA144CE8634}"/>
                  </a:ext>
                </a:extLst>
              </p:cNvPr>
              <p:cNvSpPr/>
              <p:nvPr/>
            </p:nvSpPr>
            <p:spPr>
              <a:xfrm>
                <a:off x="8747071" y="1712002"/>
                <a:ext cx="2808000" cy="252000"/>
              </a:xfrm>
              <a:prstGeom prst="roundRect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Rectángulo: esquinas redondeadas 40">
                <a:extLst>
                  <a:ext uri="{FF2B5EF4-FFF2-40B4-BE49-F238E27FC236}">
                    <a16:creationId xmlns:a16="http://schemas.microsoft.com/office/drawing/2014/main" xmlns="" id="{3716F644-FAD9-4A26-A293-4CB8FE659F21}"/>
                  </a:ext>
                </a:extLst>
              </p:cNvPr>
              <p:cNvSpPr/>
              <p:nvPr/>
            </p:nvSpPr>
            <p:spPr>
              <a:xfrm>
                <a:off x="7728933" y="1430511"/>
                <a:ext cx="2052000" cy="252000"/>
              </a:xfrm>
              <a:prstGeom prst="roundRect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xmlns="" id="{942A2121-E463-4979-ACF6-F1007202BE1F}"/>
                  </a:ext>
                </a:extLst>
              </p:cNvPr>
              <p:cNvSpPr txBox="1"/>
              <p:nvPr/>
            </p:nvSpPr>
            <p:spPr>
              <a:xfrm>
                <a:off x="7669763" y="1362269"/>
                <a:ext cx="43735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deal Sans Bold" pitchFamily="50" charset="0"/>
                    <a:ea typeface="+mn-ea"/>
                    <a:cs typeface="Ideal Sans Bold" pitchFamily="50" charset="0"/>
                  </a:rPr>
                  <a:t>2 de cada 5 adultos </a:t>
                </a:r>
                <a:r>
                  <a:rPr kumimoji="0" lang="es-E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2577A"/>
                    </a:solidFill>
                    <a:effectLst/>
                    <a:uLnTx/>
                    <a:uFillTx/>
                    <a:latin typeface="Ideal Sans Bold" pitchFamily="50" charset="0"/>
                    <a:ea typeface="+mn-ea"/>
                    <a:cs typeface="Ideal Sans Bold" pitchFamily="50" charset="0"/>
                  </a:rPr>
                  <a:t>en el área urbana de Yumbo </a:t>
                </a:r>
                <a:r>
                  <a:rPr kumimoji="0" lang="es-E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deal Sans Bold" pitchFamily="50" charset="0"/>
                    <a:ea typeface="+mn-ea"/>
                    <a:cs typeface="Ideal Sans Bold" pitchFamily="50" charset="0"/>
                  </a:rPr>
                  <a:t>no habría completado</a:t>
                </a:r>
                <a:r>
                  <a:rPr kumimoji="0" lang="es-E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2577A"/>
                    </a:solidFill>
                    <a:effectLst/>
                    <a:uLnTx/>
                    <a:uFillTx/>
                    <a:latin typeface="Ideal Sans Bold" pitchFamily="50" charset="0"/>
                    <a:ea typeface="+mn-ea"/>
                    <a:cs typeface="Ideal Sans Bold" pitchFamily="50" charset="0"/>
                  </a:rPr>
                  <a:t> el bachillerato</a:t>
                </a:r>
                <a:endParaRPr kumimoji="0" lang="es-C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2577A"/>
                  </a:solidFill>
                  <a:effectLst/>
                  <a:uLnTx/>
                  <a:uFillTx/>
                  <a:latin typeface="Ideal Sans Bold" pitchFamily="50" charset="0"/>
                  <a:ea typeface="+mn-ea"/>
                  <a:cs typeface="Ideal Sans Bold" pitchFamily="50" charset="0"/>
                </a:endParaRPr>
              </a:p>
            </p:txBody>
          </p:sp>
        </p:grpSp>
        <p:sp>
          <p:nvSpPr>
            <p:cNvPr id="45" name="Rectángulo: esquinas redondeadas 44">
              <a:extLst>
                <a:ext uri="{FF2B5EF4-FFF2-40B4-BE49-F238E27FC236}">
                  <a16:creationId xmlns:a16="http://schemas.microsoft.com/office/drawing/2014/main" xmlns="" id="{D9427C0C-F7F1-4BCB-9978-2C5B765C0226}"/>
                </a:ext>
              </a:extLst>
            </p:cNvPr>
            <p:cNvSpPr/>
            <p:nvPr/>
          </p:nvSpPr>
          <p:spPr>
            <a:xfrm>
              <a:off x="7021286" y="3207167"/>
              <a:ext cx="597159" cy="1800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deal Sans Light" pitchFamily="50" charset="0"/>
                  <a:ea typeface="+mn-ea"/>
                  <a:cs typeface="Ideal Sans Light" pitchFamily="50" charset="0"/>
                </a:rPr>
                <a:t>2018</a:t>
              </a:r>
              <a:endPara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endParaRPr>
            </a:p>
          </p:txBody>
        </p:sp>
        <p:pic>
          <p:nvPicPr>
            <p:cNvPr id="47" name="Imagen 46">
              <a:extLst>
                <a:ext uri="{FF2B5EF4-FFF2-40B4-BE49-F238E27FC236}">
                  <a16:creationId xmlns:a16="http://schemas.microsoft.com/office/drawing/2014/main" xmlns="" id="{58DF7D60-1E84-416B-918B-32D6E7A99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9422" y="2628942"/>
              <a:ext cx="512893" cy="512893"/>
            </a:xfrm>
            <a:prstGeom prst="rect">
              <a:avLst/>
            </a:prstGeom>
          </p:spPr>
        </p:pic>
      </p:grpSp>
      <p:grpSp>
        <p:nvGrpSpPr>
          <p:cNvPr id="62" name="Grupo 61">
            <a:extLst>
              <a:ext uri="{FF2B5EF4-FFF2-40B4-BE49-F238E27FC236}">
                <a16:creationId xmlns:a16="http://schemas.microsoft.com/office/drawing/2014/main" xmlns="" id="{AD637B70-32D7-4306-97B0-CAE8900756A4}"/>
              </a:ext>
            </a:extLst>
          </p:cNvPr>
          <p:cNvGrpSpPr/>
          <p:nvPr/>
        </p:nvGrpSpPr>
        <p:grpSpPr>
          <a:xfrm>
            <a:off x="7019730" y="2333736"/>
            <a:ext cx="4641535" cy="632785"/>
            <a:chOff x="7289377" y="2275497"/>
            <a:chExt cx="4641535" cy="632785"/>
          </a:xfrm>
        </p:grpSpPr>
        <p:grpSp>
          <p:nvGrpSpPr>
            <p:cNvPr id="55" name="Grupo 54">
              <a:extLst>
                <a:ext uri="{FF2B5EF4-FFF2-40B4-BE49-F238E27FC236}">
                  <a16:creationId xmlns:a16="http://schemas.microsoft.com/office/drawing/2014/main" xmlns="" id="{0C68AAC9-4BF4-49BD-B5A5-63EA0159C5FD}"/>
                </a:ext>
              </a:extLst>
            </p:cNvPr>
            <p:cNvGrpSpPr/>
            <p:nvPr/>
          </p:nvGrpSpPr>
          <p:grpSpPr>
            <a:xfrm>
              <a:off x="7289377" y="2315257"/>
              <a:ext cx="4641535" cy="593025"/>
              <a:chOff x="7284854" y="2591432"/>
              <a:chExt cx="4641535" cy="593025"/>
            </a:xfrm>
          </p:grpSpPr>
          <p:sp>
            <p:nvSpPr>
              <p:cNvPr id="56" name="Rectángulo: esquinas redondeadas 55">
                <a:extLst>
                  <a:ext uri="{FF2B5EF4-FFF2-40B4-BE49-F238E27FC236}">
                    <a16:creationId xmlns:a16="http://schemas.microsoft.com/office/drawing/2014/main" xmlns="" id="{6D1FFCE7-E383-4F9D-999E-1DB451FBFA6A}"/>
                  </a:ext>
                </a:extLst>
              </p:cNvPr>
              <p:cNvSpPr/>
              <p:nvPr/>
            </p:nvSpPr>
            <p:spPr>
              <a:xfrm>
                <a:off x="8005747" y="2898893"/>
                <a:ext cx="2484000" cy="208800"/>
              </a:xfrm>
              <a:prstGeom prst="roundRect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CuadroTexto 56">
                <a:extLst>
                  <a:ext uri="{FF2B5EF4-FFF2-40B4-BE49-F238E27FC236}">
                    <a16:creationId xmlns:a16="http://schemas.microsoft.com/office/drawing/2014/main" xmlns="" id="{D2075B24-CEFC-451C-9E48-81EC8817129D}"/>
                  </a:ext>
                </a:extLst>
              </p:cNvPr>
              <p:cNvSpPr txBox="1"/>
              <p:nvPr/>
            </p:nvSpPr>
            <p:spPr>
              <a:xfrm>
                <a:off x="7968343" y="2591432"/>
                <a:ext cx="395804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2577A"/>
                    </a:solidFill>
                    <a:effectLst/>
                    <a:uLnTx/>
                    <a:uFillTx/>
                    <a:latin typeface="Ideal Sans Bold" pitchFamily="50" charset="0"/>
                    <a:ea typeface="+mn-ea"/>
                    <a:cs typeface="Ideal Sans Bold" pitchFamily="50" charset="0"/>
                  </a:rPr>
                  <a:t>en 2018 se habrían censado cerca de 25.163 </a:t>
                </a:r>
                <a:r>
                  <a:rPr kumimoji="0" lang="es-E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deal Sans Bold" pitchFamily="50" charset="0"/>
                    <a:ea typeface="+mn-ea"/>
                    <a:cs typeface="Ideal Sans Bold" pitchFamily="50" charset="0"/>
                  </a:rPr>
                  <a:t>personas en esta condición</a:t>
                </a:r>
                <a:endParaRPr kumimoji="0" lang="es-CO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deal Sans Bold" pitchFamily="50" charset="0"/>
                  <a:ea typeface="+mn-ea"/>
                  <a:cs typeface="Ideal Sans Bold" pitchFamily="50" charset="0"/>
                </a:endParaRPr>
              </a:p>
            </p:txBody>
          </p:sp>
          <p:sp>
            <p:nvSpPr>
              <p:cNvPr id="58" name="Rectángulo: esquinas redondeadas 57">
                <a:extLst>
                  <a:ext uri="{FF2B5EF4-FFF2-40B4-BE49-F238E27FC236}">
                    <a16:creationId xmlns:a16="http://schemas.microsoft.com/office/drawing/2014/main" xmlns="" id="{D0610E57-C956-4E9B-8463-ACC4E6677213}"/>
                  </a:ext>
                </a:extLst>
              </p:cNvPr>
              <p:cNvSpPr/>
              <p:nvPr/>
            </p:nvSpPr>
            <p:spPr>
              <a:xfrm>
                <a:off x="7284854" y="3004457"/>
                <a:ext cx="597159" cy="180000"/>
              </a:xfrm>
              <a:prstGeom prst="roundRect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deal Sans Light" pitchFamily="50" charset="0"/>
                    <a:ea typeface="+mn-ea"/>
                    <a:cs typeface="Ideal Sans Light" pitchFamily="50" charset="0"/>
                  </a:rPr>
                  <a:t>2018</a:t>
                </a:r>
                <a:endParaRPr kumimoji="0" lang="es-CO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deal Sans Light" pitchFamily="50" charset="0"/>
                  <a:ea typeface="+mn-ea"/>
                  <a:cs typeface="Ideal Sans Light" pitchFamily="50" charset="0"/>
                </a:endParaRPr>
              </a:p>
            </p:txBody>
          </p:sp>
        </p:grpSp>
        <p:pic>
          <p:nvPicPr>
            <p:cNvPr id="61" name="Imagen 60">
              <a:extLst>
                <a:ext uri="{FF2B5EF4-FFF2-40B4-BE49-F238E27FC236}">
                  <a16:creationId xmlns:a16="http://schemas.microsoft.com/office/drawing/2014/main" xmlns="" id="{AB4275B9-CC95-4A6C-9D21-6330FD7E8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1437" y="2275497"/>
              <a:ext cx="426563" cy="426563"/>
            </a:xfrm>
            <a:prstGeom prst="rect">
              <a:avLst/>
            </a:prstGeom>
          </p:spPr>
        </p:pic>
      </p:grpSp>
      <p:graphicFrame>
        <p:nvGraphicFramePr>
          <p:cNvPr id="42" name="Gráfico 41">
            <a:extLst>
              <a:ext uri="{FF2B5EF4-FFF2-40B4-BE49-F238E27FC236}">
                <a16:creationId xmlns:a16="http://schemas.microsoft.com/office/drawing/2014/main" xmlns="" id="{4B3EEDFF-095D-4B29-A9C7-FE5E040A214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50000" y="1045393"/>
          <a:ext cx="6016577" cy="5273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6" name="CuadroTexto 45">
            <a:extLst>
              <a:ext uri="{FF2B5EF4-FFF2-40B4-BE49-F238E27FC236}">
                <a16:creationId xmlns:a16="http://schemas.microsoft.com/office/drawing/2014/main" xmlns="" id="{5992076E-4245-4185-893A-C0C54075108A}"/>
              </a:ext>
            </a:extLst>
          </p:cNvPr>
          <p:cNvSpPr txBox="1"/>
          <p:nvPr/>
        </p:nvSpPr>
        <p:spPr>
          <a:xfrm>
            <a:off x="7616889" y="3273161"/>
            <a:ext cx="3958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0" i="1" u="none" strike="noStrike" kern="1200" cap="none" spc="0" normalizeH="0" baseline="0" noProof="0" dirty="0">
                <a:ln>
                  <a:noFill/>
                </a:ln>
                <a:solidFill>
                  <a:srgbClr val="22577A"/>
                </a:solidFill>
                <a:effectLst/>
                <a:uLnTx/>
                <a:uFillTx/>
                <a:latin typeface="Ideal Sans Bold" pitchFamily="50" charset="0"/>
                <a:ea typeface="+mn-ea"/>
                <a:cs typeface="Ideal Sans Bold" pitchFamily="50" charset="0"/>
              </a:rPr>
              <a:t>Esta proporción sería 7 puntos porcentuales mayor a lo registrado en Cali (32%) y cerca de 4 por encima del agregado nacional.</a:t>
            </a:r>
            <a:endParaRPr kumimoji="0" lang="es-CO" sz="1200" b="0" i="1" u="none" strike="noStrike" kern="1200" cap="none" spc="0" normalizeH="0" baseline="0" noProof="0" dirty="0">
              <a:ln>
                <a:noFill/>
              </a:ln>
              <a:solidFill>
                <a:srgbClr val="22577A"/>
              </a:solidFill>
              <a:effectLst/>
              <a:uLnTx/>
              <a:uFillTx/>
              <a:latin typeface="Ideal Sans Bold" pitchFamily="50" charset="0"/>
              <a:ea typeface="+mn-ea"/>
              <a:cs typeface="Ideal Sans Bold" pitchFamily="50" charset="0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xmlns="" id="{82660D61-BC0D-4749-9322-715C8BAA6E89}"/>
              </a:ext>
            </a:extLst>
          </p:cNvPr>
          <p:cNvSpPr txBox="1"/>
          <p:nvPr/>
        </p:nvSpPr>
        <p:spPr>
          <a:xfrm>
            <a:off x="7616889" y="3988160"/>
            <a:ext cx="3958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0" i="1" u="none" strike="noStrike" kern="1200" cap="none" spc="0" normalizeH="0" baseline="0" noProof="0" dirty="0">
                <a:ln>
                  <a:noFill/>
                </a:ln>
                <a:solidFill>
                  <a:srgbClr val="22577A"/>
                </a:solidFill>
                <a:effectLst/>
                <a:uLnTx/>
                <a:uFillTx/>
                <a:latin typeface="Ideal Sans Bold" pitchFamily="50" charset="0"/>
                <a:ea typeface="+mn-ea"/>
                <a:cs typeface="Ideal Sans Bold" pitchFamily="50" charset="0"/>
              </a:rPr>
              <a:t>Para acercarnos a Cali, en 2018 se tendrían que haber atendido a aproximadamente 4.729 adultos en formación por ciclos </a:t>
            </a:r>
            <a:r>
              <a:rPr kumimoji="0" lang="es-E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22577A"/>
                </a:solidFill>
                <a:effectLst/>
                <a:uLnTx/>
                <a:uFillTx/>
                <a:latin typeface="Ideal Sans Bold" pitchFamily="50" charset="0"/>
                <a:ea typeface="+mn-ea"/>
                <a:cs typeface="Ideal Sans Bold" pitchFamily="50" charset="0"/>
              </a:rPr>
              <a:t>CLEI</a:t>
            </a:r>
            <a:r>
              <a:rPr kumimoji="0" lang="es-ES" sz="1200" b="0" i="1" u="none" strike="noStrike" kern="1200" cap="none" spc="0" normalizeH="0" baseline="0" noProof="0" dirty="0">
                <a:ln>
                  <a:noFill/>
                </a:ln>
                <a:solidFill>
                  <a:srgbClr val="22577A"/>
                </a:solidFill>
                <a:effectLst/>
                <a:uLnTx/>
                <a:uFillTx/>
                <a:latin typeface="Ideal Sans Bold" pitchFamily="50" charset="0"/>
                <a:ea typeface="+mn-ea"/>
                <a:cs typeface="Ideal Sans Bold" pitchFamily="50" charset="0"/>
              </a:rPr>
              <a:t>.</a:t>
            </a:r>
            <a:endParaRPr kumimoji="0" lang="es-CO" sz="1200" b="0" i="1" u="none" strike="noStrike" kern="1200" cap="none" spc="0" normalizeH="0" baseline="0" noProof="0" dirty="0">
              <a:ln>
                <a:noFill/>
              </a:ln>
              <a:solidFill>
                <a:srgbClr val="22577A"/>
              </a:solidFill>
              <a:effectLst/>
              <a:uLnTx/>
              <a:uFillTx/>
              <a:latin typeface="Ideal Sans Bold" pitchFamily="50" charset="0"/>
              <a:ea typeface="+mn-ea"/>
              <a:cs typeface="Ideal Sans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77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3A12505F-DCDC-4C5E-A21A-57ACC3E37729}"/>
              </a:ext>
            </a:extLst>
          </p:cNvPr>
          <p:cNvSpPr txBox="1"/>
          <p:nvPr/>
        </p:nvSpPr>
        <p:spPr>
          <a:xfrm>
            <a:off x="-17255" y="-37769"/>
            <a:ext cx="5288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600" b="1" i="0" u="none" strike="noStrike" kern="1200" cap="none" spc="0" normalizeH="0" baseline="0" noProof="0" dirty="0">
                <a:ln>
                  <a:noFill/>
                </a:ln>
                <a:solidFill>
                  <a:srgbClr val="22577A"/>
                </a:solidFill>
                <a:effectLst/>
                <a:uLnTx/>
                <a:uFillTx/>
                <a:latin typeface="Aller" panose="020B0503030302020204" pitchFamily="34" charset="0"/>
                <a:ea typeface="+mn-ea"/>
                <a:cs typeface="+mn-cs"/>
              </a:rPr>
              <a:t>EVOLUCIÓN </a:t>
            </a:r>
            <a:r>
              <a:rPr kumimoji="0" lang="es-CO" sz="3600" b="1" i="0" u="none" strike="noStrike" kern="1200" cap="none" spc="0" normalizeH="0" baseline="0" noProof="0" dirty="0">
                <a:ln>
                  <a:noFill/>
                </a:ln>
                <a:solidFill>
                  <a:srgbClr val="5B7CAE"/>
                </a:solidFill>
                <a:effectLst/>
                <a:uLnTx/>
                <a:uFillTx/>
                <a:latin typeface="Aller" panose="020B0503030302020204" pitchFamily="34" charset="0"/>
                <a:ea typeface="+mn-ea"/>
                <a:cs typeface="+mn-cs"/>
              </a:rPr>
              <a:t>COBERTURA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xmlns="" id="{16223481-D596-456D-9225-DC10700719E3}"/>
              </a:ext>
            </a:extLst>
          </p:cNvPr>
          <p:cNvSpPr/>
          <p:nvPr/>
        </p:nvSpPr>
        <p:spPr>
          <a:xfrm>
            <a:off x="-69012" y="538967"/>
            <a:ext cx="5063705" cy="24480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deal Sans Bold" pitchFamily="50" charset="0"/>
                <a:ea typeface="+mn-ea"/>
                <a:cs typeface="Ideal Sans Bold" pitchFamily="50" charset="0"/>
              </a:rPr>
              <a:t>Matricula en Educación </a:t>
            </a:r>
            <a:r>
              <a:rPr kumimoji="0" lang="es-CO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deal Sans Bold" pitchFamily="50" charset="0"/>
                <a:ea typeface="+mn-ea"/>
                <a:cs typeface="Ideal Sans Bold" pitchFamily="50" charset="0"/>
              </a:rPr>
              <a:t>CLEI</a:t>
            </a:r>
            <a:endParaRPr kumimoji="0" lang="es-CO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deal Sans Bold" pitchFamily="50" charset="0"/>
              <a:ea typeface="+mn-ea"/>
              <a:cs typeface="Ideal Sans Bold" pitchFamily="50" charset="0"/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xmlns="" id="{404397D4-4B2C-4BA6-B514-336A60BFBC0B}"/>
              </a:ext>
            </a:extLst>
          </p:cNvPr>
          <p:cNvSpPr/>
          <p:nvPr/>
        </p:nvSpPr>
        <p:spPr>
          <a:xfrm>
            <a:off x="7156870" y="6613200"/>
            <a:ext cx="5063705" cy="24480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Fuente: Elaboración Propia a  partir de</a:t>
            </a:r>
            <a:r>
              <a:rPr kumimoji="0" lang="es-E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a partir de SIMAT Ministerio de Educación</a:t>
            </a:r>
            <a:endParaRPr kumimoji="0" lang="es-CO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deal Sans Light" pitchFamily="50" charset="0"/>
              <a:ea typeface="+mn-ea"/>
              <a:cs typeface="Ideal Sans Light" pitchFamily="50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34292B2E-5F94-4C9E-9EF9-6EC8D8A611AD}"/>
              </a:ext>
            </a:extLst>
          </p:cNvPr>
          <p:cNvSpPr/>
          <p:nvPr/>
        </p:nvSpPr>
        <p:spPr>
          <a:xfrm>
            <a:off x="9564862" y="-26570"/>
            <a:ext cx="2626462" cy="724577"/>
          </a:xfrm>
          <a:custGeom>
            <a:avLst/>
            <a:gdLst>
              <a:gd name="connsiteX0" fmla="*/ 0 w 1695450"/>
              <a:gd name="connsiteY0" fmla="*/ 0 h 608562"/>
              <a:gd name="connsiteX1" fmla="*/ 1695450 w 1695450"/>
              <a:gd name="connsiteY1" fmla="*/ 0 h 608562"/>
              <a:gd name="connsiteX2" fmla="*/ 1695450 w 1695450"/>
              <a:gd name="connsiteY2" fmla="*/ 608562 h 608562"/>
              <a:gd name="connsiteX3" fmla="*/ 0 w 1695450"/>
              <a:gd name="connsiteY3" fmla="*/ 608562 h 608562"/>
              <a:gd name="connsiteX4" fmla="*/ 0 w 1695450"/>
              <a:gd name="connsiteY4" fmla="*/ 0 h 608562"/>
              <a:gd name="connsiteX0" fmla="*/ 0 w 1695450"/>
              <a:gd name="connsiteY0" fmla="*/ 0 h 608760"/>
              <a:gd name="connsiteX1" fmla="*/ 1695450 w 1695450"/>
              <a:gd name="connsiteY1" fmla="*/ 0 h 608760"/>
              <a:gd name="connsiteX2" fmla="*/ 1695450 w 1695450"/>
              <a:gd name="connsiteY2" fmla="*/ 608562 h 608760"/>
              <a:gd name="connsiteX3" fmla="*/ 971549 w 1695450"/>
              <a:gd name="connsiteY3" fmla="*/ 457200 h 608760"/>
              <a:gd name="connsiteX4" fmla="*/ 0 w 1695450"/>
              <a:gd name="connsiteY4" fmla="*/ 608562 h 608760"/>
              <a:gd name="connsiteX5" fmla="*/ 0 w 1695450"/>
              <a:gd name="connsiteY5" fmla="*/ 0 h 608760"/>
              <a:gd name="connsiteX0" fmla="*/ 0 w 1695450"/>
              <a:gd name="connsiteY0" fmla="*/ 0 h 608760"/>
              <a:gd name="connsiteX1" fmla="*/ 1695450 w 1695450"/>
              <a:gd name="connsiteY1" fmla="*/ 0 h 608760"/>
              <a:gd name="connsiteX2" fmla="*/ 1695450 w 1695450"/>
              <a:gd name="connsiteY2" fmla="*/ 608562 h 608760"/>
              <a:gd name="connsiteX3" fmla="*/ 971549 w 1695450"/>
              <a:gd name="connsiteY3" fmla="*/ 457200 h 608760"/>
              <a:gd name="connsiteX4" fmla="*/ 0 w 1695450"/>
              <a:gd name="connsiteY4" fmla="*/ 218037 h 608760"/>
              <a:gd name="connsiteX5" fmla="*/ 0 w 1695450"/>
              <a:gd name="connsiteY5" fmla="*/ 0 h 608760"/>
              <a:gd name="connsiteX0" fmla="*/ 0 w 1695450"/>
              <a:gd name="connsiteY0" fmla="*/ 0 h 457200"/>
              <a:gd name="connsiteX1" fmla="*/ 1695450 w 1695450"/>
              <a:gd name="connsiteY1" fmla="*/ 0 h 457200"/>
              <a:gd name="connsiteX2" fmla="*/ 1666875 w 1695450"/>
              <a:gd name="connsiteY2" fmla="*/ 256137 h 457200"/>
              <a:gd name="connsiteX3" fmla="*/ 971549 w 1695450"/>
              <a:gd name="connsiteY3" fmla="*/ 457200 h 457200"/>
              <a:gd name="connsiteX4" fmla="*/ 0 w 1695450"/>
              <a:gd name="connsiteY4" fmla="*/ 218037 h 457200"/>
              <a:gd name="connsiteX5" fmla="*/ 0 w 1695450"/>
              <a:gd name="connsiteY5" fmla="*/ 0 h 457200"/>
              <a:gd name="connsiteX0" fmla="*/ 0 w 1695450"/>
              <a:gd name="connsiteY0" fmla="*/ 0 h 457200"/>
              <a:gd name="connsiteX1" fmla="*/ 1695450 w 1695450"/>
              <a:gd name="connsiteY1" fmla="*/ 0 h 457200"/>
              <a:gd name="connsiteX2" fmla="*/ 1666875 w 1695450"/>
              <a:gd name="connsiteY2" fmla="*/ 256137 h 457200"/>
              <a:gd name="connsiteX3" fmla="*/ 971549 w 1695450"/>
              <a:gd name="connsiteY3" fmla="*/ 457200 h 457200"/>
              <a:gd name="connsiteX4" fmla="*/ 0 w 1695450"/>
              <a:gd name="connsiteY4" fmla="*/ 218037 h 457200"/>
              <a:gd name="connsiteX5" fmla="*/ 0 w 1695450"/>
              <a:gd name="connsiteY5" fmla="*/ 0 h 457200"/>
              <a:gd name="connsiteX0" fmla="*/ 0 w 1695450"/>
              <a:gd name="connsiteY0" fmla="*/ 0 h 461977"/>
              <a:gd name="connsiteX1" fmla="*/ 1695450 w 1695450"/>
              <a:gd name="connsiteY1" fmla="*/ 0 h 461977"/>
              <a:gd name="connsiteX2" fmla="*/ 1666875 w 1695450"/>
              <a:gd name="connsiteY2" fmla="*/ 256137 h 461977"/>
              <a:gd name="connsiteX3" fmla="*/ 971549 w 1695450"/>
              <a:gd name="connsiteY3" fmla="*/ 457200 h 461977"/>
              <a:gd name="connsiteX4" fmla="*/ 0 w 1695450"/>
              <a:gd name="connsiteY4" fmla="*/ 218037 h 461977"/>
              <a:gd name="connsiteX5" fmla="*/ 0 w 1695450"/>
              <a:gd name="connsiteY5" fmla="*/ 0 h 461977"/>
              <a:gd name="connsiteX0" fmla="*/ 352425 w 2047875"/>
              <a:gd name="connsiteY0" fmla="*/ 0 h 461977"/>
              <a:gd name="connsiteX1" fmla="*/ 2047875 w 2047875"/>
              <a:gd name="connsiteY1" fmla="*/ 0 h 461977"/>
              <a:gd name="connsiteX2" fmla="*/ 2019300 w 2047875"/>
              <a:gd name="connsiteY2" fmla="*/ 256137 h 461977"/>
              <a:gd name="connsiteX3" fmla="*/ 1323974 w 2047875"/>
              <a:gd name="connsiteY3" fmla="*/ 457200 h 461977"/>
              <a:gd name="connsiteX4" fmla="*/ 0 w 2047875"/>
              <a:gd name="connsiteY4" fmla="*/ 8487 h 461977"/>
              <a:gd name="connsiteX5" fmla="*/ 352425 w 2047875"/>
              <a:gd name="connsiteY5" fmla="*/ 0 h 461977"/>
              <a:gd name="connsiteX0" fmla="*/ 352425 w 2247900"/>
              <a:gd name="connsiteY0" fmla="*/ 20088 h 479619"/>
              <a:gd name="connsiteX1" fmla="*/ 2047875 w 2247900"/>
              <a:gd name="connsiteY1" fmla="*/ 20088 h 479619"/>
              <a:gd name="connsiteX2" fmla="*/ 2247900 w 2247900"/>
              <a:gd name="connsiteY2" fmla="*/ 0 h 479619"/>
              <a:gd name="connsiteX3" fmla="*/ 1323974 w 2247900"/>
              <a:gd name="connsiteY3" fmla="*/ 477288 h 479619"/>
              <a:gd name="connsiteX4" fmla="*/ 0 w 2247900"/>
              <a:gd name="connsiteY4" fmla="*/ 28575 h 479619"/>
              <a:gd name="connsiteX5" fmla="*/ 352425 w 2247900"/>
              <a:gd name="connsiteY5" fmla="*/ 20088 h 479619"/>
              <a:gd name="connsiteX0" fmla="*/ 352425 w 2232661"/>
              <a:gd name="connsiteY0" fmla="*/ 1040 h 460731"/>
              <a:gd name="connsiteX1" fmla="*/ 2047875 w 2232661"/>
              <a:gd name="connsiteY1" fmla="*/ 1040 h 460731"/>
              <a:gd name="connsiteX2" fmla="*/ 2232661 w 2232661"/>
              <a:gd name="connsiteY2" fmla="*/ 15763 h 460731"/>
              <a:gd name="connsiteX3" fmla="*/ 1323974 w 2232661"/>
              <a:gd name="connsiteY3" fmla="*/ 458240 h 460731"/>
              <a:gd name="connsiteX4" fmla="*/ 0 w 2232661"/>
              <a:gd name="connsiteY4" fmla="*/ 9527 h 460731"/>
              <a:gd name="connsiteX5" fmla="*/ 352425 w 2232661"/>
              <a:gd name="connsiteY5" fmla="*/ 1040 h 460731"/>
              <a:gd name="connsiteX0" fmla="*/ 352425 w 2232661"/>
              <a:gd name="connsiteY0" fmla="*/ 3473 h 463164"/>
              <a:gd name="connsiteX1" fmla="*/ 2047875 w 2232661"/>
              <a:gd name="connsiteY1" fmla="*/ 3473 h 463164"/>
              <a:gd name="connsiteX2" fmla="*/ 2232661 w 2232661"/>
              <a:gd name="connsiteY2" fmla="*/ 18196 h 463164"/>
              <a:gd name="connsiteX3" fmla="*/ 1323974 w 2232661"/>
              <a:gd name="connsiteY3" fmla="*/ 460673 h 463164"/>
              <a:gd name="connsiteX4" fmla="*/ 0 w 2232661"/>
              <a:gd name="connsiteY4" fmla="*/ 11960 h 463164"/>
              <a:gd name="connsiteX5" fmla="*/ 352425 w 2232661"/>
              <a:gd name="connsiteY5" fmla="*/ 3473 h 463164"/>
              <a:gd name="connsiteX0" fmla="*/ 352425 w 2217422"/>
              <a:gd name="connsiteY0" fmla="*/ 3473 h 463164"/>
              <a:gd name="connsiteX1" fmla="*/ 2047875 w 2217422"/>
              <a:gd name="connsiteY1" fmla="*/ 3473 h 463164"/>
              <a:gd name="connsiteX2" fmla="*/ 2217422 w 2217422"/>
              <a:gd name="connsiteY2" fmla="*/ 18196 h 463164"/>
              <a:gd name="connsiteX3" fmla="*/ 1323974 w 2217422"/>
              <a:gd name="connsiteY3" fmla="*/ 460673 h 463164"/>
              <a:gd name="connsiteX4" fmla="*/ 0 w 2217422"/>
              <a:gd name="connsiteY4" fmla="*/ 11960 h 463164"/>
              <a:gd name="connsiteX5" fmla="*/ 352425 w 2217422"/>
              <a:gd name="connsiteY5" fmla="*/ 3473 h 463164"/>
              <a:gd name="connsiteX0" fmla="*/ 352425 w 2207451"/>
              <a:gd name="connsiteY0" fmla="*/ 2318 h 462040"/>
              <a:gd name="connsiteX1" fmla="*/ 2047875 w 2207451"/>
              <a:gd name="connsiteY1" fmla="*/ 2318 h 462040"/>
              <a:gd name="connsiteX2" fmla="*/ 2207451 w 2207451"/>
              <a:gd name="connsiteY2" fmla="*/ 23115 h 462040"/>
              <a:gd name="connsiteX3" fmla="*/ 1323974 w 2207451"/>
              <a:gd name="connsiteY3" fmla="*/ 459518 h 462040"/>
              <a:gd name="connsiteX4" fmla="*/ 0 w 2207451"/>
              <a:gd name="connsiteY4" fmla="*/ 10805 h 462040"/>
              <a:gd name="connsiteX5" fmla="*/ 352425 w 2207451"/>
              <a:gd name="connsiteY5" fmla="*/ 2318 h 462040"/>
              <a:gd name="connsiteX0" fmla="*/ 344448 w 2199474"/>
              <a:gd name="connsiteY0" fmla="*/ 2318 h 462040"/>
              <a:gd name="connsiteX1" fmla="*/ 2039898 w 2199474"/>
              <a:gd name="connsiteY1" fmla="*/ 2318 h 462040"/>
              <a:gd name="connsiteX2" fmla="*/ 2199474 w 2199474"/>
              <a:gd name="connsiteY2" fmla="*/ 23115 h 462040"/>
              <a:gd name="connsiteX3" fmla="*/ 1315997 w 2199474"/>
              <a:gd name="connsiteY3" fmla="*/ 459518 h 462040"/>
              <a:gd name="connsiteX4" fmla="*/ 0 w 2199474"/>
              <a:gd name="connsiteY4" fmla="*/ 16879 h 462040"/>
              <a:gd name="connsiteX5" fmla="*/ 344448 w 2199474"/>
              <a:gd name="connsiteY5" fmla="*/ 2318 h 462040"/>
              <a:gd name="connsiteX0" fmla="*/ 392307 w 2199474"/>
              <a:gd name="connsiteY0" fmla="*/ 11429 h 462040"/>
              <a:gd name="connsiteX1" fmla="*/ 2039898 w 2199474"/>
              <a:gd name="connsiteY1" fmla="*/ 2318 h 462040"/>
              <a:gd name="connsiteX2" fmla="*/ 2199474 w 2199474"/>
              <a:gd name="connsiteY2" fmla="*/ 23115 h 462040"/>
              <a:gd name="connsiteX3" fmla="*/ 1315997 w 2199474"/>
              <a:gd name="connsiteY3" fmla="*/ 459518 h 462040"/>
              <a:gd name="connsiteX4" fmla="*/ 0 w 2199474"/>
              <a:gd name="connsiteY4" fmla="*/ 16879 h 462040"/>
              <a:gd name="connsiteX5" fmla="*/ 392307 w 2199474"/>
              <a:gd name="connsiteY5" fmla="*/ 11429 h 46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99474" h="462040">
                <a:moveTo>
                  <a:pt x="392307" y="11429"/>
                </a:moveTo>
                <a:lnTo>
                  <a:pt x="2039898" y="2318"/>
                </a:lnTo>
                <a:cubicBezTo>
                  <a:pt x="2106573" y="-4378"/>
                  <a:pt x="2197564" y="3702"/>
                  <a:pt x="2199474" y="23115"/>
                </a:cubicBezTo>
                <a:cubicBezTo>
                  <a:pt x="1958174" y="29811"/>
                  <a:pt x="1652547" y="500447"/>
                  <a:pt x="1315997" y="459518"/>
                </a:cubicBezTo>
                <a:cubicBezTo>
                  <a:pt x="1011197" y="417897"/>
                  <a:pt x="323850" y="96600"/>
                  <a:pt x="0" y="16879"/>
                </a:cubicBezTo>
                <a:lnTo>
                  <a:pt x="392307" y="11429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597BA2A-D34F-4809-A3B1-ED83FEDF89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658" y="-46158"/>
            <a:ext cx="1376073" cy="504000"/>
          </a:xfrm>
          <a:prstGeom prst="rect">
            <a:avLst/>
          </a:prstGeom>
        </p:spPr>
      </p:pic>
      <p:grpSp>
        <p:nvGrpSpPr>
          <p:cNvPr id="46" name="Grupo 45">
            <a:extLst>
              <a:ext uri="{FF2B5EF4-FFF2-40B4-BE49-F238E27FC236}">
                <a16:creationId xmlns:a16="http://schemas.microsoft.com/office/drawing/2014/main" xmlns="" id="{71C88D60-A216-41F6-A5BD-1C94E8AC0692}"/>
              </a:ext>
            </a:extLst>
          </p:cNvPr>
          <p:cNvGrpSpPr/>
          <p:nvPr/>
        </p:nvGrpSpPr>
        <p:grpSpPr>
          <a:xfrm>
            <a:off x="7773350" y="1614691"/>
            <a:ext cx="4221512" cy="790682"/>
            <a:chOff x="12870972" y="-2726873"/>
            <a:chExt cx="4221512" cy="790682"/>
          </a:xfrm>
        </p:grpSpPr>
        <p:sp>
          <p:nvSpPr>
            <p:cNvPr id="47" name="Rectángulo: esquinas redondeadas 46">
              <a:extLst>
                <a:ext uri="{FF2B5EF4-FFF2-40B4-BE49-F238E27FC236}">
                  <a16:creationId xmlns:a16="http://schemas.microsoft.com/office/drawing/2014/main" xmlns="" id="{1A35BE8D-E941-4C2C-AA92-3C28A255145A}"/>
                </a:ext>
              </a:extLst>
            </p:cNvPr>
            <p:cNvSpPr/>
            <p:nvPr/>
          </p:nvSpPr>
          <p:spPr>
            <a:xfrm>
              <a:off x="13600484" y="-2188191"/>
              <a:ext cx="3492000" cy="2520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ángulo: esquinas redondeadas 47">
              <a:extLst>
                <a:ext uri="{FF2B5EF4-FFF2-40B4-BE49-F238E27FC236}">
                  <a16:creationId xmlns:a16="http://schemas.microsoft.com/office/drawing/2014/main" xmlns="" id="{89F36F47-4987-475E-884B-7F98E272B770}"/>
                </a:ext>
              </a:extLst>
            </p:cNvPr>
            <p:cNvSpPr/>
            <p:nvPr/>
          </p:nvSpPr>
          <p:spPr>
            <a:xfrm>
              <a:off x="12870972" y="-2726873"/>
              <a:ext cx="3132000" cy="2520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4" name="Rectángulo: esquinas redondeadas 53">
            <a:extLst>
              <a:ext uri="{FF2B5EF4-FFF2-40B4-BE49-F238E27FC236}">
                <a16:creationId xmlns:a16="http://schemas.microsoft.com/office/drawing/2014/main" xmlns="" id="{3C4DB3CE-066A-4BC2-B45F-22B5173A2C7A}"/>
              </a:ext>
            </a:extLst>
          </p:cNvPr>
          <p:cNvSpPr/>
          <p:nvPr/>
        </p:nvSpPr>
        <p:spPr>
          <a:xfrm>
            <a:off x="6658931" y="2477393"/>
            <a:ext cx="597159" cy="18000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2020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deal Sans Light" pitchFamily="50" charset="0"/>
              <a:ea typeface="+mn-ea"/>
              <a:cs typeface="Ideal Sans Light" pitchFamily="50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BF3443FC-04F5-45D7-964D-3EADF0194513}"/>
              </a:ext>
            </a:extLst>
          </p:cNvPr>
          <p:cNvSpPr txBox="1"/>
          <p:nvPr/>
        </p:nvSpPr>
        <p:spPr>
          <a:xfrm>
            <a:off x="7319336" y="1541340"/>
            <a:ext cx="47387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22577A"/>
                </a:solidFill>
                <a:effectLst/>
                <a:uLnTx/>
                <a:uFillTx/>
                <a:latin typeface="Ideal Sans Bold" pitchFamily="50" charset="0"/>
                <a:ea typeface="+mn-ea"/>
                <a:cs typeface="Ideal Sans Bold" pitchFamily="50" charset="0"/>
              </a:rPr>
              <a:t>La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deal Sans Bold" pitchFamily="50" charset="0"/>
                <a:ea typeface="+mn-ea"/>
                <a:cs typeface="Ideal Sans Bold" pitchFamily="50" charset="0"/>
              </a:rPr>
              <a:t>matricula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deal Sans Bold" pitchFamily="50" charset="0"/>
                <a:ea typeface="+mn-ea"/>
                <a:cs typeface="Ideal Sans Bold" pitchFamily="50" charset="0"/>
              </a:rPr>
              <a:t>en los Ciclos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22577A"/>
                </a:solidFill>
                <a:effectLst/>
                <a:uLnTx/>
                <a:uFillTx/>
                <a:latin typeface="Ideal Sans Bold" pitchFamily="50" charset="0"/>
                <a:ea typeface="+mn-ea"/>
                <a:cs typeface="Ideal Sans Bold" pitchFamily="50" charset="0"/>
              </a:rPr>
              <a:t>Lectivos Integrados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22577A"/>
                </a:solidFill>
                <a:effectLst/>
                <a:uLnTx/>
                <a:uFillTx/>
                <a:latin typeface="Ideal Sans Bold" pitchFamily="50" charset="0"/>
                <a:ea typeface="+mn-ea"/>
                <a:cs typeface="Ideal Sans Bold" pitchFamily="50" charset="0"/>
              </a:rPr>
              <a:t>en educación formal para adultos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deal Sans Bold" pitchFamily="50" charset="0"/>
                <a:ea typeface="+mn-ea"/>
                <a:cs typeface="Ideal Sans Bold" pitchFamily="50" charset="0"/>
              </a:rPr>
              <a:t>se ha venido reduciendo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22577A"/>
                </a:solidFill>
                <a:effectLst/>
                <a:uLnTx/>
                <a:uFillTx/>
                <a:latin typeface="Ideal Sans Bold" pitchFamily="50" charset="0"/>
                <a:ea typeface="+mn-ea"/>
                <a:cs typeface="Ideal Sans Bold" pitchFamily="50" charset="0"/>
              </a:rPr>
              <a:t>sistemáticamente entre 2015, cuando alcanzó su máximo, y 2020.</a:t>
            </a:r>
          </a:p>
        </p:txBody>
      </p:sp>
      <p:graphicFrame>
        <p:nvGraphicFramePr>
          <p:cNvPr id="25" name="Gráfico 24">
            <a:extLst>
              <a:ext uri="{FF2B5EF4-FFF2-40B4-BE49-F238E27FC236}">
                <a16:creationId xmlns:a16="http://schemas.microsoft.com/office/drawing/2014/main" xmlns="" id="{3FDACDCB-703A-45C1-A1F3-7DE2A1731CB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37887" y="1185298"/>
          <a:ext cx="5897524" cy="498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6" name="Objeto 25">
            <a:extLst>
              <a:ext uri="{FF2B5EF4-FFF2-40B4-BE49-F238E27FC236}">
                <a16:creationId xmlns:a16="http://schemas.microsoft.com/office/drawing/2014/main" xmlns="" id="{660F772D-171F-43E0-A37D-EFD2519A30F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957421" y="3938486"/>
          <a:ext cx="4900482" cy="1378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Worksheet" r:id="rId6" imgW="4095865" imgH="1152618" progId="Excel.Sheet.12">
                  <p:embed/>
                </p:oleObj>
              </mc:Choice>
              <mc:Fallback>
                <p:oleObj name="Worksheet" r:id="rId6" imgW="4095865" imgH="1152618" progId="Excel.Sheet.12">
                  <p:embed/>
                  <p:pic>
                    <p:nvPicPr>
                      <p:cNvPr id="26" name="Objeto 25">
                        <a:extLst>
                          <a:ext uri="{FF2B5EF4-FFF2-40B4-BE49-F238E27FC236}">
                            <a16:creationId xmlns:a16="http://schemas.microsoft.com/office/drawing/2014/main" xmlns="" id="{660F772D-171F-43E0-A37D-EFD2519A30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957421" y="3938486"/>
                        <a:ext cx="4900482" cy="13789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Imagen 26">
            <a:extLst>
              <a:ext uri="{FF2B5EF4-FFF2-40B4-BE49-F238E27FC236}">
                <a16:creationId xmlns:a16="http://schemas.microsoft.com/office/drawing/2014/main" xmlns="" id="{4F5D001F-356E-49C1-9E5A-0951AAE183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931" y="1896926"/>
            <a:ext cx="512893" cy="51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89730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xmlns="" id="{45DD61C2-2BFA-47BA-B6E9-2721F77CB2B5}"/>
              </a:ext>
            </a:extLst>
          </p:cNvPr>
          <p:cNvSpPr/>
          <p:nvPr/>
        </p:nvSpPr>
        <p:spPr>
          <a:xfrm>
            <a:off x="7772399" y="2341755"/>
            <a:ext cx="2232000" cy="25200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xmlns="" id="{98086FCD-4B8F-4FFB-85A7-3E968436D960}"/>
              </a:ext>
            </a:extLst>
          </p:cNvPr>
          <p:cNvSpPr/>
          <p:nvPr/>
        </p:nvSpPr>
        <p:spPr>
          <a:xfrm>
            <a:off x="7772399" y="1244290"/>
            <a:ext cx="2700000" cy="25200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3A12505F-DCDC-4C5E-A21A-57ACC3E37729}"/>
              </a:ext>
            </a:extLst>
          </p:cNvPr>
          <p:cNvSpPr txBox="1"/>
          <p:nvPr/>
        </p:nvSpPr>
        <p:spPr>
          <a:xfrm>
            <a:off x="-17255" y="-37769"/>
            <a:ext cx="46688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600" b="1" i="0" u="none" strike="noStrike" kern="1200" cap="none" spc="0" normalizeH="0" baseline="0" noProof="0" dirty="0">
                <a:ln>
                  <a:noFill/>
                </a:ln>
                <a:solidFill>
                  <a:srgbClr val="22577A"/>
                </a:solidFill>
                <a:effectLst/>
                <a:uLnTx/>
                <a:uFillTx/>
                <a:latin typeface="Aller" panose="020B0503030302020204" pitchFamily="34" charset="0"/>
                <a:ea typeface="+mn-ea"/>
                <a:cs typeface="+mn-cs"/>
              </a:rPr>
              <a:t>ABANDONO </a:t>
            </a:r>
            <a:r>
              <a:rPr kumimoji="0" lang="es-CO" sz="3600" b="1" i="0" u="none" strike="noStrike" kern="1200" cap="none" spc="0" normalizeH="0" baseline="0" noProof="0" dirty="0">
                <a:ln>
                  <a:noFill/>
                </a:ln>
                <a:solidFill>
                  <a:srgbClr val="5B7CAE"/>
                </a:solidFill>
                <a:effectLst/>
                <a:uLnTx/>
                <a:uFillTx/>
                <a:latin typeface="Aller" panose="020B0503030302020204" pitchFamily="34" charset="0"/>
                <a:ea typeface="+mn-ea"/>
                <a:cs typeface="+mn-cs"/>
              </a:rPr>
              <a:t>ESCOLAR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xmlns="" id="{16223481-D596-456D-9225-DC10700719E3}"/>
              </a:ext>
            </a:extLst>
          </p:cNvPr>
          <p:cNvSpPr/>
          <p:nvPr/>
        </p:nvSpPr>
        <p:spPr>
          <a:xfrm>
            <a:off x="-69012" y="538967"/>
            <a:ext cx="5063705" cy="24480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deal Sans Bold" pitchFamily="50" charset="0"/>
                <a:ea typeface="+mn-ea"/>
                <a:cs typeface="Ideal Sans Bold" pitchFamily="50" charset="0"/>
              </a:rPr>
              <a:t>Por Sedes Educativas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34292B2E-5F94-4C9E-9EF9-6EC8D8A611AD}"/>
              </a:ext>
            </a:extLst>
          </p:cNvPr>
          <p:cNvSpPr/>
          <p:nvPr/>
        </p:nvSpPr>
        <p:spPr>
          <a:xfrm>
            <a:off x="9564862" y="-26570"/>
            <a:ext cx="2626462" cy="724577"/>
          </a:xfrm>
          <a:custGeom>
            <a:avLst/>
            <a:gdLst>
              <a:gd name="connsiteX0" fmla="*/ 0 w 1695450"/>
              <a:gd name="connsiteY0" fmla="*/ 0 h 608562"/>
              <a:gd name="connsiteX1" fmla="*/ 1695450 w 1695450"/>
              <a:gd name="connsiteY1" fmla="*/ 0 h 608562"/>
              <a:gd name="connsiteX2" fmla="*/ 1695450 w 1695450"/>
              <a:gd name="connsiteY2" fmla="*/ 608562 h 608562"/>
              <a:gd name="connsiteX3" fmla="*/ 0 w 1695450"/>
              <a:gd name="connsiteY3" fmla="*/ 608562 h 608562"/>
              <a:gd name="connsiteX4" fmla="*/ 0 w 1695450"/>
              <a:gd name="connsiteY4" fmla="*/ 0 h 608562"/>
              <a:gd name="connsiteX0" fmla="*/ 0 w 1695450"/>
              <a:gd name="connsiteY0" fmla="*/ 0 h 608760"/>
              <a:gd name="connsiteX1" fmla="*/ 1695450 w 1695450"/>
              <a:gd name="connsiteY1" fmla="*/ 0 h 608760"/>
              <a:gd name="connsiteX2" fmla="*/ 1695450 w 1695450"/>
              <a:gd name="connsiteY2" fmla="*/ 608562 h 608760"/>
              <a:gd name="connsiteX3" fmla="*/ 971549 w 1695450"/>
              <a:gd name="connsiteY3" fmla="*/ 457200 h 608760"/>
              <a:gd name="connsiteX4" fmla="*/ 0 w 1695450"/>
              <a:gd name="connsiteY4" fmla="*/ 608562 h 608760"/>
              <a:gd name="connsiteX5" fmla="*/ 0 w 1695450"/>
              <a:gd name="connsiteY5" fmla="*/ 0 h 608760"/>
              <a:gd name="connsiteX0" fmla="*/ 0 w 1695450"/>
              <a:gd name="connsiteY0" fmla="*/ 0 h 608760"/>
              <a:gd name="connsiteX1" fmla="*/ 1695450 w 1695450"/>
              <a:gd name="connsiteY1" fmla="*/ 0 h 608760"/>
              <a:gd name="connsiteX2" fmla="*/ 1695450 w 1695450"/>
              <a:gd name="connsiteY2" fmla="*/ 608562 h 608760"/>
              <a:gd name="connsiteX3" fmla="*/ 971549 w 1695450"/>
              <a:gd name="connsiteY3" fmla="*/ 457200 h 608760"/>
              <a:gd name="connsiteX4" fmla="*/ 0 w 1695450"/>
              <a:gd name="connsiteY4" fmla="*/ 218037 h 608760"/>
              <a:gd name="connsiteX5" fmla="*/ 0 w 1695450"/>
              <a:gd name="connsiteY5" fmla="*/ 0 h 608760"/>
              <a:gd name="connsiteX0" fmla="*/ 0 w 1695450"/>
              <a:gd name="connsiteY0" fmla="*/ 0 h 457200"/>
              <a:gd name="connsiteX1" fmla="*/ 1695450 w 1695450"/>
              <a:gd name="connsiteY1" fmla="*/ 0 h 457200"/>
              <a:gd name="connsiteX2" fmla="*/ 1666875 w 1695450"/>
              <a:gd name="connsiteY2" fmla="*/ 256137 h 457200"/>
              <a:gd name="connsiteX3" fmla="*/ 971549 w 1695450"/>
              <a:gd name="connsiteY3" fmla="*/ 457200 h 457200"/>
              <a:gd name="connsiteX4" fmla="*/ 0 w 1695450"/>
              <a:gd name="connsiteY4" fmla="*/ 218037 h 457200"/>
              <a:gd name="connsiteX5" fmla="*/ 0 w 1695450"/>
              <a:gd name="connsiteY5" fmla="*/ 0 h 457200"/>
              <a:gd name="connsiteX0" fmla="*/ 0 w 1695450"/>
              <a:gd name="connsiteY0" fmla="*/ 0 h 457200"/>
              <a:gd name="connsiteX1" fmla="*/ 1695450 w 1695450"/>
              <a:gd name="connsiteY1" fmla="*/ 0 h 457200"/>
              <a:gd name="connsiteX2" fmla="*/ 1666875 w 1695450"/>
              <a:gd name="connsiteY2" fmla="*/ 256137 h 457200"/>
              <a:gd name="connsiteX3" fmla="*/ 971549 w 1695450"/>
              <a:gd name="connsiteY3" fmla="*/ 457200 h 457200"/>
              <a:gd name="connsiteX4" fmla="*/ 0 w 1695450"/>
              <a:gd name="connsiteY4" fmla="*/ 218037 h 457200"/>
              <a:gd name="connsiteX5" fmla="*/ 0 w 1695450"/>
              <a:gd name="connsiteY5" fmla="*/ 0 h 457200"/>
              <a:gd name="connsiteX0" fmla="*/ 0 w 1695450"/>
              <a:gd name="connsiteY0" fmla="*/ 0 h 461977"/>
              <a:gd name="connsiteX1" fmla="*/ 1695450 w 1695450"/>
              <a:gd name="connsiteY1" fmla="*/ 0 h 461977"/>
              <a:gd name="connsiteX2" fmla="*/ 1666875 w 1695450"/>
              <a:gd name="connsiteY2" fmla="*/ 256137 h 461977"/>
              <a:gd name="connsiteX3" fmla="*/ 971549 w 1695450"/>
              <a:gd name="connsiteY3" fmla="*/ 457200 h 461977"/>
              <a:gd name="connsiteX4" fmla="*/ 0 w 1695450"/>
              <a:gd name="connsiteY4" fmla="*/ 218037 h 461977"/>
              <a:gd name="connsiteX5" fmla="*/ 0 w 1695450"/>
              <a:gd name="connsiteY5" fmla="*/ 0 h 461977"/>
              <a:gd name="connsiteX0" fmla="*/ 352425 w 2047875"/>
              <a:gd name="connsiteY0" fmla="*/ 0 h 461977"/>
              <a:gd name="connsiteX1" fmla="*/ 2047875 w 2047875"/>
              <a:gd name="connsiteY1" fmla="*/ 0 h 461977"/>
              <a:gd name="connsiteX2" fmla="*/ 2019300 w 2047875"/>
              <a:gd name="connsiteY2" fmla="*/ 256137 h 461977"/>
              <a:gd name="connsiteX3" fmla="*/ 1323974 w 2047875"/>
              <a:gd name="connsiteY3" fmla="*/ 457200 h 461977"/>
              <a:gd name="connsiteX4" fmla="*/ 0 w 2047875"/>
              <a:gd name="connsiteY4" fmla="*/ 8487 h 461977"/>
              <a:gd name="connsiteX5" fmla="*/ 352425 w 2047875"/>
              <a:gd name="connsiteY5" fmla="*/ 0 h 461977"/>
              <a:gd name="connsiteX0" fmla="*/ 352425 w 2247900"/>
              <a:gd name="connsiteY0" fmla="*/ 20088 h 479619"/>
              <a:gd name="connsiteX1" fmla="*/ 2047875 w 2247900"/>
              <a:gd name="connsiteY1" fmla="*/ 20088 h 479619"/>
              <a:gd name="connsiteX2" fmla="*/ 2247900 w 2247900"/>
              <a:gd name="connsiteY2" fmla="*/ 0 h 479619"/>
              <a:gd name="connsiteX3" fmla="*/ 1323974 w 2247900"/>
              <a:gd name="connsiteY3" fmla="*/ 477288 h 479619"/>
              <a:gd name="connsiteX4" fmla="*/ 0 w 2247900"/>
              <a:gd name="connsiteY4" fmla="*/ 28575 h 479619"/>
              <a:gd name="connsiteX5" fmla="*/ 352425 w 2247900"/>
              <a:gd name="connsiteY5" fmla="*/ 20088 h 479619"/>
              <a:gd name="connsiteX0" fmla="*/ 352425 w 2232661"/>
              <a:gd name="connsiteY0" fmla="*/ 1040 h 460731"/>
              <a:gd name="connsiteX1" fmla="*/ 2047875 w 2232661"/>
              <a:gd name="connsiteY1" fmla="*/ 1040 h 460731"/>
              <a:gd name="connsiteX2" fmla="*/ 2232661 w 2232661"/>
              <a:gd name="connsiteY2" fmla="*/ 15763 h 460731"/>
              <a:gd name="connsiteX3" fmla="*/ 1323974 w 2232661"/>
              <a:gd name="connsiteY3" fmla="*/ 458240 h 460731"/>
              <a:gd name="connsiteX4" fmla="*/ 0 w 2232661"/>
              <a:gd name="connsiteY4" fmla="*/ 9527 h 460731"/>
              <a:gd name="connsiteX5" fmla="*/ 352425 w 2232661"/>
              <a:gd name="connsiteY5" fmla="*/ 1040 h 460731"/>
              <a:gd name="connsiteX0" fmla="*/ 352425 w 2232661"/>
              <a:gd name="connsiteY0" fmla="*/ 3473 h 463164"/>
              <a:gd name="connsiteX1" fmla="*/ 2047875 w 2232661"/>
              <a:gd name="connsiteY1" fmla="*/ 3473 h 463164"/>
              <a:gd name="connsiteX2" fmla="*/ 2232661 w 2232661"/>
              <a:gd name="connsiteY2" fmla="*/ 18196 h 463164"/>
              <a:gd name="connsiteX3" fmla="*/ 1323974 w 2232661"/>
              <a:gd name="connsiteY3" fmla="*/ 460673 h 463164"/>
              <a:gd name="connsiteX4" fmla="*/ 0 w 2232661"/>
              <a:gd name="connsiteY4" fmla="*/ 11960 h 463164"/>
              <a:gd name="connsiteX5" fmla="*/ 352425 w 2232661"/>
              <a:gd name="connsiteY5" fmla="*/ 3473 h 463164"/>
              <a:gd name="connsiteX0" fmla="*/ 352425 w 2217422"/>
              <a:gd name="connsiteY0" fmla="*/ 3473 h 463164"/>
              <a:gd name="connsiteX1" fmla="*/ 2047875 w 2217422"/>
              <a:gd name="connsiteY1" fmla="*/ 3473 h 463164"/>
              <a:gd name="connsiteX2" fmla="*/ 2217422 w 2217422"/>
              <a:gd name="connsiteY2" fmla="*/ 18196 h 463164"/>
              <a:gd name="connsiteX3" fmla="*/ 1323974 w 2217422"/>
              <a:gd name="connsiteY3" fmla="*/ 460673 h 463164"/>
              <a:gd name="connsiteX4" fmla="*/ 0 w 2217422"/>
              <a:gd name="connsiteY4" fmla="*/ 11960 h 463164"/>
              <a:gd name="connsiteX5" fmla="*/ 352425 w 2217422"/>
              <a:gd name="connsiteY5" fmla="*/ 3473 h 463164"/>
              <a:gd name="connsiteX0" fmla="*/ 352425 w 2207451"/>
              <a:gd name="connsiteY0" fmla="*/ 2318 h 462040"/>
              <a:gd name="connsiteX1" fmla="*/ 2047875 w 2207451"/>
              <a:gd name="connsiteY1" fmla="*/ 2318 h 462040"/>
              <a:gd name="connsiteX2" fmla="*/ 2207451 w 2207451"/>
              <a:gd name="connsiteY2" fmla="*/ 23115 h 462040"/>
              <a:gd name="connsiteX3" fmla="*/ 1323974 w 2207451"/>
              <a:gd name="connsiteY3" fmla="*/ 459518 h 462040"/>
              <a:gd name="connsiteX4" fmla="*/ 0 w 2207451"/>
              <a:gd name="connsiteY4" fmla="*/ 10805 h 462040"/>
              <a:gd name="connsiteX5" fmla="*/ 352425 w 2207451"/>
              <a:gd name="connsiteY5" fmla="*/ 2318 h 462040"/>
              <a:gd name="connsiteX0" fmla="*/ 344448 w 2199474"/>
              <a:gd name="connsiteY0" fmla="*/ 2318 h 462040"/>
              <a:gd name="connsiteX1" fmla="*/ 2039898 w 2199474"/>
              <a:gd name="connsiteY1" fmla="*/ 2318 h 462040"/>
              <a:gd name="connsiteX2" fmla="*/ 2199474 w 2199474"/>
              <a:gd name="connsiteY2" fmla="*/ 23115 h 462040"/>
              <a:gd name="connsiteX3" fmla="*/ 1315997 w 2199474"/>
              <a:gd name="connsiteY3" fmla="*/ 459518 h 462040"/>
              <a:gd name="connsiteX4" fmla="*/ 0 w 2199474"/>
              <a:gd name="connsiteY4" fmla="*/ 16879 h 462040"/>
              <a:gd name="connsiteX5" fmla="*/ 344448 w 2199474"/>
              <a:gd name="connsiteY5" fmla="*/ 2318 h 462040"/>
              <a:gd name="connsiteX0" fmla="*/ 392307 w 2199474"/>
              <a:gd name="connsiteY0" fmla="*/ 11429 h 462040"/>
              <a:gd name="connsiteX1" fmla="*/ 2039898 w 2199474"/>
              <a:gd name="connsiteY1" fmla="*/ 2318 h 462040"/>
              <a:gd name="connsiteX2" fmla="*/ 2199474 w 2199474"/>
              <a:gd name="connsiteY2" fmla="*/ 23115 h 462040"/>
              <a:gd name="connsiteX3" fmla="*/ 1315997 w 2199474"/>
              <a:gd name="connsiteY3" fmla="*/ 459518 h 462040"/>
              <a:gd name="connsiteX4" fmla="*/ 0 w 2199474"/>
              <a:gd name="connsiteY4" fmla="*/ 16879 h 462040"/>
              <a:gd name="connsiteX5" fmla="*/ 392307 w 2199474"/>
              <a:gd name="connsiteY5" fmla="*/ 11429 h 46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99474" h="462040">
                <a:moveTo>
                  <a:pt x="392307" y="11429"/>
                </a:moveTo>
                <a:lnTo>
                  <a:pt x="2039898" y="2318"/>
                </a:lnTo>
                <a:cubicBezTo>
                  <a:pt x="2106573" y="-4378"/>
                  <a:pt x="2197564" y="3702"/>
                  <a:pt x="2199474" y="23115"/>
                </a:cubicBezTo>
                <a:cubicBezTo>
                  <a:pt x="1958174" y="29811"/>
                  <a:pt x="1652547" y="500447"/>
                  <a:pt x="1315997" y="459518"/>
                </a:cubicBezTo>
                <a:cubicBezTo>
                  <a:pt x="1011197" y="417897"/>
                  <a:pt x="323850" y="96600"/>
                  <a:pt x="0" y="16879"/>
                </a:cubicBezTo>
                <a:lnTo>
                  <a:pt x="392307" y="11429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597BA2A-D34F-4809-A3B1-ED83FEDF89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658" y="-46158"/>
            <a:ext cx="1376073" cy="504000"/>
          </a:xfrm>
          <a:prstGeom prst="rect">
            <a:avLst/>
          </a:prstGeom>
        </p:spPr>
      </p:pic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xmlns="" id="{E7570583-0AD3-451C-AF91-0EE1ADDB117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76214" y="1089025"/>
          <a:ext cx="6091851" cy="4972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Worksheet" r:id="rId5" imgW="5372016" imgH="2866952" progId="Excel.Sheet.12">
                  <p:embed/>
                </p:oleObj>
              </mc:Choice>
              <mc:Fallback>
                <p:oleObj name="Worksheet" r:id="rId5" imgW="5372016" imgH="2866952" progId="Excel.Sheet.12">
                  <p:embed/>
                  <p:pic>
                    <p:nvPicPr>
                      <p:cNvPr id="11" name="Objeto 10">
                        <a:extLst>
                          <a:ext uri="{FF2B5EF4-FFF2-40B4-BE49-F238E27FC236}">
                            <a16:creationId xmlns:a16="http://schemas.microsoft.com/office/drawing/2014/main" xmlns="" id="{E7570583-0AD3-451C-AF91-0EE1ADDB11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6214" y="1089025"/>
                        <a:ext cx="6091851" cy="4972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AD4E3EE5-52E9-46EC-A301-494A3E4942B2}"/>
              </a:ext>
            </a:extLst>
          </p:cNvPr>
          <p:cNvSpPr txBox="1"/>
          <p:nvPr/>
        </p:nvSpPr>
        <p:spPr>
          <a:xfrm>
            <a:off x="7728155" y="1185298"/>
            <a:ext cx="41840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deal Sans Bold" pitchFamily="50" charset="0"/>
                <a:ea typeface="+mn-ea"/>
                <a:cs typeface="Ideal Sans Bold" pitchFamily="50" charset="0"/>
              </a:rPr>
              <a:t>2 de cada 5 matriculados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22577A"/>
                </a:solidFill>
                <a:effectLst/>
                <a:uLnTx/>
                <a:uFillTx/>
                <a:latin typeface="Ideal Sans Bold" pitchFamily="50" charset="0"/>
                <a:ea typeface="+mn-ea"/>
                <a:cs typeface="Ideal Sans Bold" pitchFamily="50" charset="0"/>
              </a:rPr>
              <a:t>en los Ciclos Lectivos Integrados en educación formal para adultos se  habría matriculado en Instituciones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deal Sans Bold" pitchFamily="50" charset="0"/>
                <a:ea typeface="+mn-ea"/>
                <a:cs typeface="Ideal Sans Bold" pitchFamily="50" charset="0"/>
              </a:rPr>
              <a:t>educativas privadas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22577A"/>
              </a:solidFill>
              <a:effectLst/>
              <a:uLnTx/>
              <a:uFillTx/>
              <a:latin typeface="Ideal Sans Bold" pitchFamily="50" charset="0"/>
              <a:ea typeface="+mn-ea"/>
              <a:cs typeface="Ideal Sans Bold" pitchFamily="50" charset="0"/>
            </a:endParaRPr>
          </a:p>
        </p:txBody>
      </p:sp>
      <p:pic>
        <p:nvPicPr>
          <p:cNvPr id="6" name="Gráfico 5" descr="Centro educativo">
            <a:extLst>
              <a:ext uri="{FF2B5EF4-FFF2-40B4-BE49-F238E27FC236}">
                <a16:creationId xmlns:a16="http://schemas.microsoft.com/office/drawing/2014/main" xmlns="" id="{552997FC-357F-4B21-BB1B-B8A6200555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13755" y="1318030"/>
            <a:ext cx="914400" cy="914400"/>
          </a:xfrm>
          <a:prstGeom prst="rect">
            <a:avLst/>
          </a:prstGeom>
        </p:spPr>
      </p:pic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xmlns="" id="{C4D0DFF3-39CB-4385-99BE-FE2B8419E098}"/>
              </a:ext>
            </a:extLst>
          </p:cNvPr>
          <p:cNvSpPr/>
          <p:nvPr/>
        </p:nvSpPr>
        <p:spPr>
          <a:xfrm>
            <a:off x="6972376" y="2143942"/>
            <a:ext cx="597159" cy="18000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2020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deal Sans Light" pitchFamily="50" charset="0"/>
              <a:ea typeface="+mn-ea"/>
              <a:cs typeface="Ideal Sans Light" pitchFamily="50" charset="0"/>
            </a:endParaRP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xmlns="" id="{0FDBF096-8C24-4D91-B251-6B3E0494DF24}"/>
              </a:ext>
            </a:extLst>
          </p:cNvPr>
          <p:cNvSpPr/>
          <p:nvPr/>
        </p:nvSpPr>
        <p:spPr>
          <a:xfrm>
            <a:off x="7156870" y="6613200"/>
            <a:ext cx="5063705" cy="24480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Fuente: Elaboración Propia a  partir de</a:t>
            </a:r>
            <a:r>
              <a:rPr kumimoji="0" lang="es-E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a partir de SIMAT Ministerio de Educación</a:t>
            </a:r>
            <a:endParaRPr kumimoji="0" lang="es-CO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deal Sans Light" pitchFamily="50" charset="0"/>
              <a:ea typeface="+mn-ea"/>
              <a:cs typeface="Ideal Sans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39781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3A12505F-DCDC-4C5E-A21A-57ACC3E37729}"/>
              </a:ext>
            </a:extLst>
          </p:cNvPr>
          <p:cNvSpPr txBox="1"/>
          <p:nvPr/>
        </p:nvSpPr>
        <p:spPr>
          <a:xfrm>
            <a:off x="-17255" y="-37769"/>
            <a:ext cx="6132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600" b="1" i="0" u="none" strike="noStrike" kern="1200" cap="none" spc="0" normalizeH="0" baseline="0" noProof="0" dirty="0">
                <a:ln>
                  <a:noFill/>
                </a:ln>
                <a:solidFill>
                  <a:srgbClr val="22577A"/>
                </a:solidFill>
                <a:effectLst/>
                <a:uLnTx/>
                <a:uFillTx/>
                <a:latin typeface="Aller" panose="020B0503030302020204" pitchFamily="34" charset="0"/>
                <a:ea typeface="+mn-ea"/>
                <a:cs typeface="+mn-cs"/>
              </a:rPr>
              <a:t>PASOS A SEGUIR </a:t>
            </a:r>
            <a:r>
              <a:rPr kumimoji="0" lang="es-CO" sz="3600" b="1" i="0" u="none" strike="noStrike" kern="1200" cap="none" spc="0" normalizeH="0" baseline="0" noProof="0" dirty="0">
                <a:ln>
                  <a:noFill/>
                </a:ln>
                <a:solidFill>
                  <a:srgbClr val="5B7CAE"/>
                </a:solidFill>
                <a:effectLst/>
                <a:uLnTx/>
                <a:uFillTx/>
                <a:latin typeface="Aller" panose="020B0503030302020204" pitchFamily="34" charset="0"/>
                <a:ea typeface="+mn-ea"/>
                <a:cs typeface="+mn-cs"/>
              </a:rPr>
              <a:t>EN LA MESA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xmlns="" id="{16223481-D596-456D-9225-DC10700719E3}"/>
              </a:ext>
            </a:extLst>
          </p:cNvPr>
          <p:cNvSpPr/>
          <p:nvPr/>
        </p:nvSpPr>
        <p:spPr>
          <a:xfrm>
            <a:off x="-69012" y="538967"/>
            <a:ext cx="5063705" cy="24480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deal Sans Bold" pitchFamily="50" charset="0"/>
                <a:ea typeface="+mn-ea"/>
                <a:cs typeface="Ideal Sans Bold" pitchFamily="50" charset="0"/>
              </a:rPr>
              <a:t>A</a:t>
            </a:r>
            <a:r>
              <a:rPr kumimoji="0" lang="es-CO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deal Sans Bold" pitchFamily="50" charset="0"/>
                <a:ea typeface="+mn-ea"/>
                <a:cs typeface="Ideal Sans Bold" pitchFamily="50" charset="0"/>
              </a:rPr>
              <a:t>genda</a:t>
            </a: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deal Sans Bold" pitchFamily="50" charset="0"/>
                <a:ea typeface="+mn-ea"/>
                <a:cs typeface="Ideal Sans Bold" pitchFamily="50" charset="0"/>
              </a:rPr>
              <a:t> de Trabajo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xmlns="" id="{404397D4-4B2C-4BA6-B514-336A60BFBC0B}"/>
              </a:ext>
            </a:extLst>
          </p:cNvPr>
          <p:cNvSpPr/>
          <p:nvPr/>
        </p:nvSpPr>
        <p:spPr>
          <a:xfrm>
            <a:off x="7156870" y="6613200"/>
            <a:ext cx="5063705" cy="24480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Fuente: Elaboración Propia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34292B2E-5F94-4C9E-9EF9-6EC8D8A611AD}"/>
              </a:ext>
            </a:extLst>
          </p:cNvPr>
          <p:cNvSpPr/>
          <p:nvPr/>
        </p:nvSpPr>
        <p:spPr>
          <a:xfrm>
            <a:off x="9564862" y="-26570"/>
            <a:ext cx="2626462" cy="724577"/>
          </a:xfrm>
          <a:custGeom>
            <a:avLst/>
            <a:gdLst>
              <a:gd name="connsiteX0" fmla="*/ 0 w 1695450"/>
              <a:gd name="connsiteY0" fmla="*/ 0 h 608562"/>
              <a:gd name="connsiteX1" fmla="*/ 1695450 w 1695450"/>
              <a:gd name="connsiteY1" fmla="*/ 0 h 608562"/>
              <a:gd name="connsiteX2" fmla="*/ 1695450 w 1695450"/>
              <a:gd name="connsiteY2" fmla="*/ 608562 h 608562"/>
              <a:gd name="connsiteX3" fmla="*/ 0 w 1695450"/>
              <a:gd name="connsiteY3" fmla="*/ 608562 h 608562"/>
              <a:gd name="connsiteX4" fmla="*/ 0 w 1695450"/>
              <a:gd name="connsiteY4" fmla="*/ 0 h 608562"/>
              <a:gd name="connsiteX0" fmla="*/ 0 w 1695450"/>
              <a:gd name="connsiteY0" fmla="*/ 0 h 608760"/>
              <a:gd name="connsiteX1" fmla="*/ 1695450 w 1695450"/>
              <a:gd name="connsiteY1" fmla="*/ 0 h 608760"/>
              <a:gd name="connsiteX2" fmla="*/ 1695450 w 1695450"/>
              <a:gd name="connsiteY2" fmla="*/ 608562 h 608760"/>
              <a:gd name="connsiteX3" fmla="*/ 971549 w 1695450"/>
              <a:gd name="connsiteY3" fmla="*/ 457200 h 608760"/>
              <a:gd name="connsiteX4" fmla="*/ 0 w 1695450"/>
              <a:gd name="connsiteY4" fmla="*/ 608562 h 608760"/>
              <a:gd name="connsiteX5" fmla="*/ 0 w 1695450"/>
              <a:gd name="connsiteY5" fmla="*/ 0 h 608760"/>
              <a:gd name="connsiteX0" fmla="*/ 0 w 1695450"/>
              <a:gd name="connsiteY0" fmla="*/ 0 h 608760"/>
              <a:gd name="connsiteX1" fmla="*/ 1695450 w 1695450"/>
              <a:gd name="connsiteY1" fmla="*/ 0 h 608760"/>
              <a:gd name="connsiteX2" fmla="*/ 1695450 w 1695450"/>
              <a:gd name="connsiteY2" fmla="*/ 608562 h 608760"/>
              <a:gd name="connsiteX3" fmla="*/ 971549 w 1695450"/>
              <a:gd name="connsiteY3" fmla="*/ 457200 h 608760"/>
              <a:gd name="connsiteX4" fmla="*/ 0 w 1695450"/>
              <a:gd name="connsiteY4" fmla="*/ 218037 h 608760"/>
              <a:gd name="connsiteX5" fmla="*/ 0 w 1695450"/>
              <a:gd name="connsiteY5" fmla="*/ 0 h 608760"/>
              <a:gd name="connsiteX0" fmla="*/ 0 w 1695450"/>
              <a:gd name="connsiteY0" fmla="*/ 0 h 457200"/>
              <a:gd name="connsiteX1" fmla="*/ 1695450 w 1695450"/>
              <a:gd name="connsiteY1" fmla="*/ 0 h 457200"/>
              <a:gd name="connsiteX2" fmla="*/ 1666875 w 1695450"/>
              <a:gd name="connsiteY2" fmla="*/ 256137 h 457200"/>
              <a:gd name="connsiteX3" fmla="*/ 971549 w 1695450"/>
              <a:gd name="connsiteY3" fmla="*/ 457200 h 457200"/>
              <a:gd name="connsiteX4" fmla="*/ 0 w 1695450"/>
              <a:gd name="connsiteY4" fmla="*/ 218037 h 457200"/>
              <a:gd name="connsiteX5" fmla="*/ 0 w 1695450"/>
              <a:gd name="connsiteY5" fmla="*/ 0 h 457200"/>
              <a:gd name="connsiteX0" fmla="*/ 0 w 1695450"/>
              <a:gd name="connsiteY0" fmla="*/ 0 h 457200"/>
              <a:gd name="connsiteX1" fmla="*/ 1695450 w 1695450"/>
              <a:gd name="connsiteY1" fmla="*/ 0 h 457200"/>
              <a:gd name="connsiteX2" fmla="*/ 1666875 w 1695450"/>
              <a:gd name="connsiteY2" fmla="*/ 256137 h 457200"/>
              <a:gd name="connsiteX3" fmla="*/ 971549 w 1695450"/>
              <a:gd name="connsiteY3" fmla="*/ 457200 h 457200"/>
              <a:gd name="connsiteX4" fmla="*/ 0 w 1695450"/>
              <a:gd name="connsiteY4" fmla="*/ 218037 h 457200"/>
              <a:gd name="connsiteX5" fmla="*/ 0 w 1695450"/>
              <a:gd name="connsiteY5" fmla="*/ 0 h 457200"/>
              <a:gd name="connsiteX0" fmla="*/ 0 w 1695450"/>
              <a:gd name="connsiteY0" fmla="*/ 0 h 461977"/>
              <a:gd name="connsiteX1" fmla="*/ 1695450 w 1695450"/>
              <a:gd name="connsiteY1" fmla="*/ 0 h 461977"/>
              <a:gd name="connsiteX2" fmla="*/ 1666875 w 1695450"/>
              <a:gd name="connsiteY2" fmla="*/ 256137 h 461977"/>
              <a:gd name="connsiteX3" fmla="*/ 971549 w 1695450"/>
              <a:gd name="connsiteY3" fmla="*/ 457200 h 461977"/>
              <a:gd name="connsiteX4" fmla="*/ 0 w 1695450"/>
              <a:gd name="connsiteY4" fmla="*/ 218037 h 461977"/>
              <a:gd name="connsiteX5" fmla="*/ 0 w 1695450"/>
              <a:gd name="connsiteY5" fmla="*/ 0 h 461977"/>
              <a:gd name="connsiteX0" fmla="*/ 352425 w 2047875"/>
              <a:gd name="connsiteY0" fmla="*/ 0 h 461977"/>
              <a:gd name="connsiteX1" fmla="*/ 2047875 w 2047875"/>
              <a:gd name="connsiteY1" fmla="*/ 0 h 461977"/>
              <a:gd name="connsiteX2" fmla="*/ 2019300 w 2047875"/>
              <a:gd name="connsiteY2" fmla="*/ 256137 h 461977"/>
              <a:gd name="connsiteX3" fmla="*/ 1323974 w 2047875"/>
              <a:gd name="connsiteY3" fmla="*/ 457200 h 461977"/>
              <a:gd name="connsiteX4" fmla="*/ 0 w 2047875"/>
              <a:gd name="connsiteY4" fmla="*/ 8487 h 461977"/>
              <a:gd name="connsiteX5" fmla="*/ 352425 w 2047875"/>
              <a:gd name="connsiteY5" fmla="*/ 0 h 461977"/>
              <a:gd name="connsiteX0" fmla="*/ 352425 w 2247900"/>
              <a:gd name="connsiteY0" fmla="*/ 20088 h 479619"/>
              <a:gd name="connsiteX1" fmla="*/ 2047875 w 2247900"/>
              <a:gd name="connsiteY1" fmla="*/ 20088 h 479619"/>
              <a:gd name="connsiteX2" fmla="*/ 2247900 w 2247900"/>
              <a:gd name="connsiteY2" fmla="*/ 0 h 479619"/>
              <a:gd name="connsiteX3" fmla="*/ 1323974 w 2247900"/>
              <a:gd name="connsiteY3" fmla="*/ 477288 h 479619"/>
              <a:gd name="connsiteX4" fmla="*/ 0 w 2247900"/>
              <a:gd name="connsiteY4" fmla="*/ 28575 h 479619"/>
              <a:gd name="connsiteX5" fmla="*/ 352425 w 2247900"/>
              <a:gd name="connsiteY5" fmla="*/ 20088 h 479619"/>
              <a:gd name="connsiteX0" fmla="*/ 352425 w 2232661"/>
              <a:gd name="connsiteY0" fmla="*/ 1040 h 460731"/>
              <a:gd name="connsiteX1" fmla="*/ 2047875 w 2232661"/>
              <a:gd name="connsiteY1" fmla="*/ 1040 h 460731"/>
              <a:gd name="connsiteX2" fmla="*/ 2232661 w 2232661"/>
              <a:gd name="connsiteY2" fmla="*/ 15763 h 460731"/>
              <a:gd name="connsiteX3" fmla="*/ 1323974 w 2232661"/>
              <a:gd name="connsiteY3" fmla="*/ 458240 h 460731"/>
              <a:gd name="connsiteX4" fmla="*/ 0 w 2232661"/>
              <a:gd name="connsiteY4" fmla="*/ 9527 h 460731"/>
              <a:gd name="connsiteX5" fmla="*/ 352425 w 2232661"/>
              <a:gd name="connsiteY5" fmla="*/ 1040 h 460731"/>
              <a:gd name="connsiteX0" fmla="*/ 352425 w 2232661"/>
              <a:gd name="connsiteY0" fmla="*/ 3473 h 463164"/>
              <a:gd name="connsiteX1" fmla="*/ 2047875 w 2232661"/>
              <a:gd name="connsiteY1" fmla="*/ 3473 h 463164"/>
              <a:gd name="connsiteX2" fmla="*/ 2232661 w 2232661"/>
              <a:gd name="connsiteY2" fmla="*/ 18196 h 463164"/>
              <a:gd name="connsiteX3" fmla="*/ 1323974 w 2232661"/>
              <a:gd name="connsiteY3" fmla="*/ 460673 h 463164"/>
              <a:gd name="connsiteX4" fmla="*/ 0 w 2232661"/>
              <a:gd name="connsiteY4" fmla="*/ 11960 h 463164"/>
              <a:gd name="connsiteX5" fmla="*/ 352425 w 2232661"/>
              <a:gd name="connsiteY5" fmla="*/ 3473 h 463164"/>
              <a:gd name="connsiteX0" fmla="*/ 352425 w 2217422"/>
              <a:gd name="connsiteY0" fmla="*/ 3473 h 463164"/>
              <a:gd name="connsiteX1" fmla="*/ 2047875 w 2217422"/>
              <a:gd name="connsiteY1" fmla="*/ 3473 h 463164"/>
              <a:gd name="connsiteX2" fmla="*/ 2217422 w 2217422"/>
              <a:gd name="connsiteY2" fmla="*/ 18196 h 463164"/>
              <a:gd name="connsiteX3" fmla="*/ 1323974 w 2217422"/>
              <a:gd name="connsiteY3" fmla="*/ 460673 h 463164"/>
              <a:gd name="connsiteX4" fmla="*/ 0 w 2217422"/>
              <a:gd name="connsiteY4" fmla="*/ 11960 h 463164"/>
              <a:gd name="connsiteX5" fmla="*/ 352425 w 2217422"/>
              <a:gd name="connsiteY5" fmla="*/ 3473 h 463164"/>
              <a:gd name="connsiteX0" fmla="*/ 352425 w 2207451"/>
              <a:gd name="connsiteY0" fmla="*/ 2318 h 462040"/>
              <a:gd name="connsiteX1" fmla="*/ 2047875 w 2207451"/>
              <a:gd name="connsiteY1" fmla="*/ 2318 h 462040"/>
              <a:gd name="connsiteX2" fmla="*/ 2207451 w 2207451"/>
              <a:gd name="connsiteY2" fmla="*/ 23115 h 462040"/>
              <a:gd name="connsiteX3" fmla="*/ 1323974 w 2207451"/>
              <a:gd name="connsiteY3" fmla="*/ 459518 h 462040"/>
              <a:gd name="connsiteX4" fmla="*/ 0 w 2207451"/>
              <a:gd name="connsiteY4" fmla="*/ 10805 h 462040"/>
              <a:gd name="connsiteX5" fmla="*/ 352425 w 2207451"/>
              <a:gd name="connsiteY5" fmla="*/ 2318 h 462040"/>
              <a:gd name="connsiteX0" fmla="*/ 344448 w 2199474"/>
              <a:gd name="connsiteY0" fmla="*/ 2318 h 462040"/>
              <a:gd name="connsiteX1" fmla="*/ 2039898 w 2199474"/>
              <a:gd name="connsiteY1" fmla="*/ 2318 h 462040"/>
              <a:gd name="connsiteX2" fmla="*/ 2199474 w 2199474"/>
              <a:gd name="connsiteY2" fmla="*/ 23115 h 462040"/>
              <a:gd name="connsiteX3" fmla="*/ 1315997 w 2199474"/>
              <a:gd name="connsiteY3" fmla="*/ 459518 h 462040"/>
              <a:gd name="connsiteX4" fmla="*/ 0 w 2199474"/>
              <a:gd name="connsiteY4" fmla="*/ 16879 h 462040"/>
              <a:gd name="connsiteX5" fmla="*/ 344448 w 2199474"/>
              <a:gd name="connsiteY5" fmla="*/ 2318 h 462040"/>
              <a:gd name="connsiteX0" fmla="*/ 392307 w 2199474"/>
              <a:gd name="connsiteY0" fmla="*/ 11429 h 462040"/>
              <a:gd name="connsiteX1" fmla="*/ 2039898 w 2199474"/>
              <a:gd name="connsiteY1" fmla="*/ 2318 h 462040"/>
              <a:gd name="connsiteX2" fmla="*/ 2199474 w 2199474"/>
              <a:gd name="connsiteY2" fmla="*/ 23115 h 462040"/>
              <a:gd name="connsiteX3" fmla="*/ 1315997 w 2199474"/>
              <a:gd name="connsiteY3" fmla="*/ 459518 h 462040"/>
              <a:gd name="connsiteX4" fmla="*/ 0 w 2199474"/>
              <a:gd name="connsiteY4" fmla="*/ 16879 h 462040"/>
              <a:gd name="connsiteX5" fmla="*/ 392307 w 2199474"/>
              <a:gd name="connsiteY5" fmla="*/ 11429 h 46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99474" h="462040">
                <a:moveTo>
                  <a:pt x="392307" y="11429"/>
                </a:moveTo>
                <a:lnTo>
                  <a:pt x="2039898" y="2318"/>
                </a:lnTo>
                <a:cubicBezTo>
                  <a:pt x="2106573" y="-4378"/>
                  <a:pt x="2197564" y="3702"/>
                  <a:pt x="2199474" y="23115"/>
                </a:cubicBezTo>
                <a:cubicBezTo>
                  <a:pt x="1958174" y="29811"/>
                  <a:pt x="1652547" y="500447"/>
                  <a:pt x="1315997" y="459518"/>
                </a:cubicBezTo>
                <a:cubicBezTo>
                  <a:pt x="1011197" y="417897"/>
                  <a:pt x="323850" y="96600"/>
                  <a:pt x="0" y="16879"/>
                </a:cubicBezTo>
                <a:lnTo>
                  <a:pt x="392307" y="11429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597BA2A-D34F-4809-A3B1-ED83FEDF89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658" y="-46158"/>
            <a:ext cx="1376073" cy="50400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5E9102C2-58BB-4F11-BD58-9944B4737E56}"/>
              </a:ext>
            </a:extLst>
          </p:cNvPr>
          <p:cNvSpPr txBox="1"/>
          <p:nvPr/>
        </p:nvSpPr>
        <p:spPr>
          <a:xfrm>
            <a:off x="1047134" y="1360503"/>
            <a:ext cx="101616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22577A"/>
                </a:solidFill>
                <a:effectLst/>
                <a:uLnTx/>
                <a:uFillTx/>
                <a:latin typeface="Ideal Sans Bold" pitchFamily="50" charset="0"/>
                <a:ea typeface="+mn-ea"/>
                <a:cs typeface="Ideal Sans Bold" pitchFamily="50" charset="0"/>
              </a:rPr>
              <a:t>Priorizar y gestionar el acercamiento con actores y dependencias clave en la oferta y operación de la educación por ciclos (CONFORMACIÓN INTERINSTITUCIONAL)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22577A"/>
              </a:solidFill>
              <a:effectLst/>
              <a:uLnTx/>
              <a:uFillTx/>
              <a:latin typeface="Ideal Sans Bold" pitchFamily="50" charset="0"/>
              <a:ea typeface="+mn-ea"/>
              <a:cs typeface="Ideal Sans Bold" pitchFamily="50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CF892188-7DED-4AD9-8083-E85DEEFC5B17}"/>
              </a:ext>
            </a:extLst>
          </p:cNvPr>
          <p:cNvSpPr txBox="1"/>
          <p:nvPr/>
        </p:nvSpPr>
        <p:spPr>
          <a:xfrm>
            <a:off x="1686154" y="1998439"/>
            <a:ext cx="94587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22577A"/>
                </a:solidFill>
                <a:effectLst/>
                <a:uLnTx/>
                <a:uFillTx/>
                <a:latin typeface="Ideal Sans Bold" pitchFamily="50" charset="0"/>
                <a:ea typeface="+mn-ea"/>
                <a:cs typeface="Ideal Sans Bold" pitchFamily="50" charset="0"/>
              </a:rPr>
              <a:t>Reconocer obstáculos y barreras para atender a una mayor población y que esta pueda terminar su proceso.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22577A"/>
                </a:solidFill>
                <a:effectLst/>
                <a:uLnTx/>
                <a:uFillTx/>
                <a:latin typeface="Ideal Sans Bold" pitchFamily="50" charset="0"/>
                <a:ea typeface="+mn-ea"/>
                <a:cs typeface="Ideal Sans Bold" pitchFamily="50" charset="0"/>
              </a:rPr>
              <a:t>Identificar barreras socioterritoriales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22577A"/>
                </a:solidFill>
                <a:effectLst/>
                <a:uLnTx/>
                <a:uFillTx/>
                <a:latin typeface="Ideal Sans Bold" pitchFamily="50" charset="0"/>
                <a:ea typeface="+mn-ea"/>
                <a:cs typeface="Ideal Sans Bold" pitchFamily="50" charset="0"/>
              </a:rPr>
              <a:t>Revisar modelo pedagógico y su flexibilidad social y pedagógico.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22577A"/>
                </a:solidFill>
                <a:effectLst/>
                <a:uLnTx/>
                <a:uFillTx/>
                <a:latin typeface="Ideal Sans Bold" pitchFamily="50" charset="0"/>
                <a:ea typeface="+mn-ea"/>
                <a:cs typeface="Ideal Sans Bold" pitchFamily="50" charset="0"/>
              </a:rPr>
              <a:t>Reconocer experiencias o referentes exitosos.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0" u="none" strike="noStrike" kern="1200" cap="none" spc="0" normalizeH="0" baseline="0" noProof="0" dirty="0">
              <a:ln>
                <a:noFill/>
              </a:ln>
              <a:solidFill>
                <a:srgbClr val="22577A"/>
              </a:solidFill>
              <a:effectLst/>
              <a:uLnTx/>
              <a:uFillTx/>
              <a:latin typeface="Ideal Sans Bold" pitchFamily="50" charset="0"/>
              <a:ea typeface="+mn-ea"/>
              <a:cs typeface="Ideal Sans Bold" pitchFamily="50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B0001EB7-24A3-45FF-B474-F47AA4F6B78D}"/>
              </a:ext>
            </a:extLst>
          </p:cNvPr>
          <p:cNvSpPr txBox="1"/>
          <p:nvPr/>
        </p:nvSpPr>
        <p:spPr>
          <a:xfrm>
            <a:off x="1047134" y="3530999"/>
            <a:ext cx="101616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22577A"/>
                </a:solidFill>
                <a:effectLst/>
                <a:uLnTx/>
                <a:uFillTx/>
                <a:latin typeface="Ideal Sans Bold" pitchFamily="50" charset="0"/>
                <a:ea typeface="+mn-ea"/>
                <a:cs typeface="Ideal Sans Bold" pitchFamily="50" charset="0"/>
              </a:rPr>
              <a:t>Articulación Interinstitucional para consolidar una oferta pertinente y que permita brindar atención articulada con los procesos de formación para el empleo y la generación de ingresos (INCENTIVOS Y EXPECTATIVAS)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22577A"/>
              </a:solidFill>
              <a:effectLst/>
              <a:uLnTx/>
              <a:uFillTx/>
              <a:latin typeface="Ideal Sans Bold" pitchFamily="50" charset="0"/>
              <a:ea typeface="+mn-ea"/>
              <a:cs typeface="Ideal Sans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48537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3A12505F-DCDC-4C5E-A21A-57ACC3E37729}"/>
              </a:ext>
            </a:extLst>
          </p:cNvPr>
          <p:cNvSpPr txBox="1"/>
          <p:nvPr/>
        </p:nvSpPr>
        <p:spPr>
          <a:xfrm>
            <a:off x="-17255" y="-37769"/>
            <a:ext cx="74673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600" b="1" i="0" u="none" strike="noStrike" kern="1200" cap="none" spc="0" normalizeH="0" baseline="0" noProof="0" dirty="0">
                <a:ln>
                  <a:noFill/>
                </a:ln>
                <a:solidFill>
                  <a:srgbClr val="22577A"/>
                </a:solidFill>
                <a:effectLst/>
                <a:uLnTx/>
                <a:uFillTx/>
                <a:latin typeface="Aller" panose="020B0503030302020204" pitchFamily="34" charset="0"/>
                <a:ea typeface="+mn-ea"/>
                <a:cs typeface="+mn-cs"/>
              </a:rPr>
              <a:t>MARCO LEGAL </a:t>
            </a:r>
            <a:r>
              <a:rPr kumimoji="0" lang="es-CO" sz="3600" b="1" i="0" u="none" strike="noStrike" kern="1200" cap="none" spc="0" normalizeH="0" baseline="0" noProof="0" dirty="0">
                <a:ln>
                  <a:noFill/>
                </a:ln>
                <a:solidFill>
                  <a:srgbClr val="5B7CAE"/>
                </a:solidFill>
                <a:effectLst/>
                <a:uLnTx/>
                <a:uFillTx/>
                <a:latin typeface="Aller" panose="020B0503030302020204" pitchFamily="34" charset="0"/>
                <a:ea typeface="+mn-ea"/>
                <a:cs typeface="+mn-cs"/>
              </a:rPr>
              <a:t>Y REGLAMENTARIO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xmlns="" id="{16223481-D596-456D-9225-DC10700719E3}"/>
              </a:ext>
            </a:extLst>
          </p:cNvPr>
          <p:cNvSpPr/>
          <p:nvPr/>
        </p:nvSpPr>
        <p:spPr>
          <a:xfrm>
            <a:off x="-69012" y="538967"/>
            <a:ext cx="5063705" cy="24480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deal Sans Bold" pitchFamily="50" charset="0"/>
                <a:ea typeface="+mn-ea"/>
                <a:cs typeface="Ideal Sans Bold" pitchFamily="50" charset="0"/>
              </a:rPr>
              <a:t>Marco Legal Educación para Adultos</a:t>
            </a:r>
            <a:endParaRPr kumimoji="0" lang="es-CO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deal Sans Bold" pitchFamily="50" charset="0"/>
              <a:ea typeface="+mn-ea"/>
              <a:cs typeface="Ideal Sans Bold" pitchFamily="50" charset="0"/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xmlns="" id="{404397D4-4B2C-4BA6-B514-336A60BFBC0B}"/>
              </a:ext>
            </a:extLst>
          </p:cNvPr>
          <p:cNvSpPr/>
          <p:nvPr/>
        </p:nvSpPr>
        <p:spPr>
          <a:xfrm>
            <a:off x="7156870" y="6613200"/>
            <a:ext cx="5063705" cy="24480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Fuente: Elaboración Propia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34292B2E-5F94-4C9E-9EF9-6EC8D8A611AD}"/>
              </a:ext>
            </a:extLst>
          </p:cNvPr>
          <p:cNvSpPr/>
          <p:nvPr/>
        </p:nvSpPr>
        <p:spPr>
          <a:xfrm>
            <a:off x="9564862" y="-26570"/>
            <a:ext cx="2626462" cy="724577"/>
          </a:xfrm>
          <a:custGeom>
            <a:avLst/>
            <a:gdLst>
              <a:gd name="connsiteX0" fmla="*/ 0 w 1695450"/>
              <a:gd name="connsiteY0" fmla="*/ 0 h 608562"/>
              <a:gd name="connsiteX1" fmla="*/ 1695450 w 1695450"/>
              <a:gd name="connsiteY1" fmla="*/ 0 h 608562"/>
              <a:gd name="connsiteX2" fmla="*/ 1695450 w 1695450"/>
              <a:gd name="connsiteY2" fmla="*/ 608562 h 608562"/>
              <a:gd name="connsiteX3" fmla="*/ 0 w 1695450"/>
              <a:gd name="connsiteY3" fmla="*/ 608562 h 608562"/>
              <a:gd name="connsiteX4" fmla="*/ 0 w 1695450"/>
              <a:gd name="connsiteY4" fmla="*/ 0 h 608562"/>
              <a:gd name="connsiteX0" fmla="*/ 0 w 1695450"/>
              <a:gd name="connsiteY0" fmla="*/ 0 h 608760"/>
              <a:gd name="connsiteX1" fmla="*/ 1695450 w 1695450"/>
              <a:gd name="connsiteY1" fmla="*/ 0 h 608760"/>
              <a:gd name="connsiteX2" fmla="*/ 1695450 w 1695450"/>
              <a:gd name="connsiteY2" fmla="*/ 608562 h 608760"/>
              <a:gd name="connsiteX3" fmla="*/ 971549 w 1695450"/>
              <a:gd name="connsiteY3" fmla="*/ 457200 h 608760"/>
              <a:gd name="connsiteX4" fmla="*/ 0 w 1695450"/>
              <a:gd name="connsiteY4" fmla="*/ 608562 h 608760"/>
              <a:gd name="connsiteX5" fmla="*/ 0 w 1695450"/>
              <a:gd name="connsiteY5" fmla="*/ 0 h 608760"/>
              <a:gd name="connsiteX0" fmla="*/ 0 w 1695450"/>
              <a:gd name="connsiteY0" fmla="*/ 0 h 608760"/>
              <a:gd name="connsiteX1" fmla="*/ 1695450 w 1695450"/>
              <a:gd name="connsiteY1" fmla="*/ 0 h 608760"/>
              <a:gd name="connsiteX2" fmla="*/ 1695450 w 1695450"/>
              <a:gd name="connsiteY2" fmla="*/ 608562 h 608760"/>
              <a:gd name="connsiteX3" fmla="*/ 971549 w 1695450"/>
              <a:gd name="connsiteY3" fmla="*/ 457200 h 608760"/>
              <a:gd name="connsiteX4" fmla="*/ 0 w 1695450"/>
              <a:gd name="connsiteY4" fmla="*/ 218037 h 608760"/>
              <a:gd name="connsiteX5" fmla="*/ 0 w 1695450"/>
              <a:gd name="connsiteY5" fmla="*/ 0 h 608760"/>
              <a:gd name="connsiteX0" fmla="*/ 0 w 1695450"/>
              <a:gd name="connsiteY0" fmla="*/ 0 h 457200"/>
              <a:gd name="connsiteX1" fmla="*/ 1695450 w 1695450"/>
              <a:gd name="connsiteY1" fmla="*/ 0 h 457200"/>
              <a:gd name="connsiteX2" fmla="*/ 1666875 w 1695450"/>
              <a:gd name="connsiteY2" fmla="*/ 256137 h 457200"/>
              <a:gd name="connsiteX3" fmla="*/ 971549 w 1695450"/>
              <a:gd name="connsiteY3" fmla="*/ 457200 h 457200"/>
              <a:gd name="connsiteX4" fmla="*/ 0 w 1695450"/>
              <a:gd name="connsiteY4" fmla="*/ 218037 h 457200"/>
              <a:gd name="connsiteX5" fmla="*/ 0 w 1695450"/>
              <a:gd name="connsiteY5" fmla="*/ 0 h 457200"/>
              <a:gd name="connsiteX0" fmla="*/ 0 w 1695450"/>
              <a:gd name="connsiteY0" fmla="*/ 0 h 457200"/>
              <a:gd name="connsiteX1" fmla="*/ 1695450 w 1695450"/>
              <a:gd name="connsiteY1" fmla="*/ 0 h 457200"/>
              <a:gd name="connsiteX2" fmla="*/ 1666875 w 1695450"/>
              <a:gd name="connsiteY2" fmla="*/ 256137 h 457200"/>
              <a:gd name="connsiteX3" fmla="*/ 971549 w 1695450"/>
              <a:gd name="connsiteY3" fmla="*/ 457200 h 457200"/>
              <a:gd name="connsiteX4" fmla="*/ 0 w 1695450"/>
              <a:gd name="connsiteY4" fmla="*/ 218037 h 457200"/>
              <a:gd name="connsiteX5" fmla="*/ 0 w 1695450"/>
              <a:gd name="connsiteY5" fmla="*/ 0 h 457200"/>
              <a:gd name="connsiteX0" fmla="*/ 0 w 1695450"/>
              <a:gd name="connsiteY0" fmla="*/ 0 h 461977"/>
              <a:gd name="connsiteX1" fmla="*/ 1695450 w 1695450"/>
              <a:gd name="connsiteY1" fmla="*/ 0 h 461977"/>
              <a:gd name="connsiteX2" fmla="*/ 1666875 w 1695450"/>
              <a:gd name="connsiteY2" fmla="*/ 256137 h 461977"/>
              <a:gd name="connsiteX3" fmla="*/ 971549 w 1695450"/>
              <a:gd name="connsiteY3" fmla="*/ 457200 h 461977"/>
              <a:gd name="connsiteX4" fmla="*/ 0 w 1695450"/>
              <a:gd name="connsiteY4" fmla="*/ 218037 h 461977"/>
              <a:gd name="connsiteX5" fmla="*/ 0 w 1695450"/>
              <a:gd name="connsiteY5" fmla="*/ 0 h 461977"/>
              <a:gd name="connsiteX0" fmla="*/ 352425 w 2047875"/>
              <a:gd name="connsiteY0" fmla="*/ 0 h 461977"/>
              <a:gd name="connsiteX1" fmla="*/ 2047875 w 2047875"/>
              <a:gd name="connsiteY1" fmla="*/ 0 h 461977"/>
              <a:gd name="connsiteX2" fmla="*/ 2019300 w 2047875"/>
              <a:gd name="connsiteY2" fmla="*/ 256137 h 461977"/>
              <a:gd name="connsiteX3" fmla="*/ 1323974 w 2047875"/>
              <a:gd name="connsiteY3" fmla="*/ 457200 h 461977"/>
              <a:gd name="connsiteX4" fmla="*/ 0 w 2047875"/>
              <a:gd name="connsiteY4" fmla="*/ 8487 h 461977"/>
              <a:gd name="connsiteX5" fmla="*/ 352425 w 2047875"/>
              <a:gd name="connsiteY5" fmla="*/ 0 h 461977"/>
              <a:gd name="connsiteX0" fmla="*/ 352425 w 2247900"/>
              <a:gd name="connsiteY0" fmla="*/ 20088 h 479619"/>
              <a:gd name="connsiteX1" fmla="*/ 2047875 w 2247900"/>
              <a:gd name="connsiteY1" fmla="*/ 20088 h 479619"/>
              <a:gd name="connsiteX2" fmla="*/ 2247900 w 2247900"/>
              <a:gd name="connsiteY2" fmla="*/ 0 h 479619"/>
              <a:gd name="connsiteX3" fmla="*/ 1323974 w 2247900"/>
              <a:gd name="connsiteY3" fmla="*/ 477288 h 479619"/>
              <a:gd name="connsiteX4" fmla="*/ 0 w 2247900"/>
              <a:gd name="connsiteY4" fmla="*/ 28575 h 479619"/>
              <a:gd name="connsiteX5" fmla="*/ 352425 w 2247900"/>
              <a:gd name="connsiteY5" fmla="*/ 20088 h 479619"/>
              <a:gd name="connsiteX0" fmla="*/ 352425 w 2232661"/>
              <a:gd name="connsiteY0" fmla="*/ 1040 h 460731"/>
              <a:gd name="connsiteX1" fmla="*/ 2047875 w 2232661"/>
              <a:gd name="connsiteY1" fmla="*/ 1040 h 460731"/>
              <a:gd name="connsiteX2" fmla="*/ 2232661 w 2232661"/>
              <a:gd name="connsiteY2" fmla="*/ 15763 h 460731"/>
              <a:gd name="connsiteX3" fmla="*/ 1323974 w 2232661"/>
              <a:gd name="connsiteY3" fmla="*/ 458240 h 460731"/>
              <a:gd name="connsiteX4" fmla="*/ 0 w 2232661"/>
              <a:gd name="connsiteY4" fmla="*/ 9527 h 460731"/>
              <a:gd name="connsiteX5" fmla="*/ 352425 w 2232661"/>
              <a:gd name="connsiteY5" fmla="*/ 1040 h 460731"/>
              <a:gd name="connsiteX0" fmla="*/ 352425 w 2232661"/>
              <a:gd name="connsiteY0" fmla="*/ 3473 h 463164"/>
              <a:gd name="connsiteX1" fmla="*/ 2047875 w 2232661"/>
              <a:gd name="connsiteY1" fmla="*/ 3473 h 463164"/>
              <a:gd name="connsiteX2" fmla="*/ 2232661 w 2232661"/>
              <a:gd name="connsiteY2" fmla="*/ 18196 h 463164"/>
              <a:gd name="connsiteX3" fmla="*/ 1323974 w 2232661"/>
              <a:gd name="connsiteY3" fmla="*/ 460673 h 463164"/>
              <a:gd name="connsiteX4" fmla="*/ 0 w 2232661"/>
              <a:gd name="connsiteY4" fmla="*/ 11960 h 463164"/>
              <a:gd name="connsiteX5" fmla="*/ 352425 w 2232661"/>
              <a:gd name="connsiteY5" fmla="*/ 3473 h 463164"/>
              <a:gd name="connsiteX0" fmla="*/ 352425 w 2217422"/>
              <a:gd name="connsiteY0" fmla="*/ 3473 h 463164"/>
              <a:gd name="connsiteX1" fmla="*/ 2047875 w 2217422"/>
              <a:gd name="connsiteY1" fmla="*/ 3473 h 463164"/>
              <a:gd name="connsiteX2" fmla="*/ 2217422 w 2217422"/>
              <a:gd name="connsiteY2" fmla="*/ 18196 h 463164"/>
              <a:gd name="connsiteX3" fmla="*/ 1323974 w 2217422"/>
              <a:gd name="connsiteY3" fmla="*/ 460673 h 463164"/>
              <a:gd name="connsiteX4" fmla="*/ 0 w 2217422"/>
              <a:gd name="connsiteY4" fmla="*/ 11960 h 463164"/>
              <a:gd name="connsiteX5" fmla="*/ 352425 w 2217422"/>
              <a:gd name="connsiteY5" fmla="*/ 3473 h 463164"/>
              <a:gd name="connsiteX0" fmla="*/ 352425 w 2207451"/>
              <a:gd name="connsiteY0" fmla="*/ 2318 h 462040"/>
              <a:gd name="connsiteX1" fmla="*/ 2047875 w 2207451"/>
              <a:gd name="connsiteY1" fmla="*/ 2318 h 462040"/>
              <a:gd name="connsiteX2" fmla="*/ 2207451 w 2207451"/>
              <a:gd name="connsiteY2" fmla="*/ 23115 h 462040"/>
              <a:gd name="connsiteX3" fmla="*/ 1323974 w 2207451"/>
              <a:gd name="connsiteY3" fmla="*/ 459518 h 462040"/>
              <a:gd name="connsiteX4" fmla="*/ 0 w 2207451"/>
              <a:gd name="connsiteY4" fmla="*/ 10805 h 462040"/>
              <a:gd name="connsiteX5" fmla="*/ 352425 w 2207451"/>
              <a:gd name="connsiteY5" fmla="*/ 2318 h 462040"/>
              <a:gd name="connsiteX0" fmla="*/ 344448 w 2199474"/>
              <a:gd name="connsiteY0" fmla="*/ 2318 h 462040"/>
              <a:gd name="connsiteX1" fmla="*/ 2039898 w 2199474"/>
              <a:gd name="connsiteY1" fmla="*/ 2318 h 462040"/>
              <a:gd name="connsiteX2" fmla="*/ 2199474 w 2199474"/>
              <a:gd name="connsiteY2" fmla="*/ 23115 h 462040"/>
              <a:gd name="connsiteX3" fmla="*/ 1315997 w 2199474"/>
              <a:gd name="connsiteY3" fmla="*/ 459518 h 462040"/>
              <a:gd name="connsiteX4" fmla="*/ 0 w 2199474"/>
              <a:gd name="connsiteY4" fmla="*/ 16879 h 462040"/>
              <a:gd name="connsiteX5" fmla="*/ 344448 w 2199474"/>
              <a:gd name="connsiteY5" fmla="*/ 2318 h 462040"/>
              <a:gd name="connsiteX0" fmla="*/ 392307 w 2199474"/>
              <a:gd name="connsiteY0" fmla="*/ 11429 h 462040"/>
              <a:gd name="connsiteX1" fmla="*/ 2039898 w 2199474"/>
              <a:gd name="connsiteY1" fmla="*/ 2318 h 462040"/>
              <a:gd name="connsiteX2" fmla="*/ 2199474 w 2199474"/>
              <a:gd name="connsiteY2" fmla="*/ 23115 h 462040"/>
              <a:gd name="connsiteX3" fmla="*/ 1315997 w 2199474"/>
              <a:gd name="connsiteY3" fmla="*/ 459518 h 462040"/>
              <a:gd name="connsiteX4" fmla="*/ 0 w 2199474"/>
              <a:gd name="connsiteY4" fmla="*/ 16879 h 462040"/>
              <a:gd name="connsiteX5" fmla="*/ 392307 w 2199474"/>
              <a:gd name="connsiteY5" fmla="*/ 11429 h 46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99474" h="462040">
                <a:moveTo>
                  <a:pt x="392307" y="11429"/>
                </a:moveTo>
                <a:lnTo>
                  <a:pt x="2039898" y="2318"/>
                </a:lnTo>
                <a:cubicBezTo>
                  <a:pt x="2106573" y="-4378"/>
                  <a:pt x="2197564" y="3702"/>
                  <a:pt x="2199474" y="23115"/>
                </a:cubicBezTo>
                <a:cubicBezTo>
                  <a:pt x="1958174" y="29811"/>
                  <a:pt x="1652547" y="500447"/>
                  <a:pt x="1315997" y="459518"/>
                </a:cubicBezTo>
                <a:cubicBezTo>
                  <a:pt x="1011197" y="417897"/>
                  <a:pt x="323850" y="96600"/>
                  <a:pt x="0" y="16879"/>
                </a:cubicBezTo>
                <a:lnTo>
                  <a:pt x="392307" y="11429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597BA2A-D34F-4809-A3B1-ED83FEDF89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658" y="-46158"/>
            <a:ext cx="1376073" cy="504000"/>
          </a:xfrm>
          <a:prstGeom prst="rect">
            <a:avLst/>
          </a:prstGeom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xmlns="" id="{9DFE5A03-5A29-4603-8B9D-08CA9606A96E}"/>
              </a:ext>
            </a:extLst>
          </p:cNvPr>
          <p:cNvSpPr/>
          <p:nvPr/>
        </p:nvSpPr>
        <p:spPr>
          <a:xfrm>
            <a:off x="4004046" y="991828"/>
            <a:ext cx="3642852" cy="365058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deal Sans Semibold" pitchFamily="50" charset="0"/>
                <a:ea typeface="+mn-ea"/>
                <a:cs typeface="Ideal Sans Semibold" pitchFamily="50" charset="0"/>
              </a:rPr>
              <a:t>Ley 115 de 1994</a:t>
            </a:r>
            <a:endParaRPr kumimoji="0" lang="es-CO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deal Sans Semibold" pitchFamily="50" charset="0"/>
              <a:ea typeface="+mn-ea"/>
              <a:cs typeface="Ideal Sans Semibold" pitchFamily="50" charset="0"/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xmlns="" id="{EA20B7FC-D2C6-455E-8750-9D2C5B17416D}"/>
              </a:ext>
            </a:extLst>
          </p:cNvPr>
          <p:cNvSpPr/>
          <p:nvPr/>
        </p:nvSpPr>
        <p:spPr>
          <a:xfrm>
            <a:off x="1245685" y="2023071"/>
            <a:ext cx="2374490" cy="409341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deal Sans Semibold" pitchFamily="50" charset="0"/>
                <a:ea typeface="+mn-ea"/>
                <a:cs typeface="Ideal Sans Semibold" pitchFamily="50" charset="0"/>
              </a:rPr>
              <a:t>Oferta de Formación 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deal Sans Semibold" pitchFamily="50" charset="0"/>
              <a:ea typeface="+mn-ea"/>
              <a:cs typeface="Ideal Sans Semibold" pitchFamily="50" charset="0"/>
            </a:endParaRP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xmlns="" id="{419D128F-1B28-472C-8DD5-BBA2C0FD2641}"/>
              </a:ext>
            </a:extLst>
          </p:cNvPr>
          <p:cNvSpPr/>
          <p:nvPr/>
        </p:nvSpPr>
        <p:spPr>
          <a:xfrm>
            <a:off x="8187955" y="1997838"/>
            <a:ext cx="2626462" cy="409341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deal Sans Semibold" pitchFamily="50" charset="0"/>
                <a:ea typeface="+mn-ea"/>
                <a:cs typeface="Ideal Sans Semibold" pitchFamily="50" charset="0"/>
              </a:rPr>
              <a:t>Validación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deal Sans Semibold" pitchFamily="50" charset="0"/>
              <a:ea typeface="+mn-ea"/>
              <a:cs typeface="Ideal Sans Semibold" pitchFamily="50" charset="0"/>
            </a:endParaRPr>
          </a:p>
        </p:txBody>
      </p:sp>
      <p:cxnSp>
        <p:nvCxnSpPr>
          <p:cNvPr id="17" name="Conector: angular 16">
            <a:extLst>
              <a:ext uri="{FF2B5EF4-FFF2-40B4-BE49-F238E27FC236}">
                <a16:creationId xmlns:a16="http://schemas.microsoft.com/office/drawing/2014/main" xmlns="" id="{AF225286-C12A-4B50-8809-8DA4F993274E}"/>
              </a:ext>
            </a:extLst>
          </p:cNvPr>
          <p:cNvCxnSpPr>
            <a:cxnSpLocks/>
            <a:stCxn id="4" idx="1"/>
            <a:endCxn id="10" idx="3"/>
          </p:cNvCxnSpPr>
          <p:nvPr/>
        </p:nvCxnSpPr>
        <p:spPr>
          <a:xfrm rot="10800000" flipV="1">
            <a:off x="3620176" y="1174356"/>
            <a:ext cx="383871" cy="1053385"/>
          </a:xfrm>
          <a:prstGeom prst="bentConnector3">
            <a:avLst>
              <a:gd name="adj1" fmla="val 50000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adroTexto 25">
            <a:extLst>
              <a:ext uri="{FF2B5EF4-FFF2-40B4-BE49-F238E27FC236}">
                <a16:creationId xmlns:a16="http://schemas.microsoft.com/office/drawing/2014/main" xmlns="" id="{4DB0D260-ED65-44B3-B16B-A0129730B122}"/>
              </a:ext>
            </a:extLst>
          </p:cNvPr>
          <p:cNvSpPr txBox="1"/>
          <p:nvPr/>
        </p:nvSpPr>
        <p:spPr>
          <a:xfrm>
            <a:off x="1285018" y="1500410"/>
            <a:ext cx="2260260" cy="324000"/>
          </a:xfrm>
          <a:prstGeom prst="round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E85F5C">
                    <a:lumMod val="50000"/>
                  </a:srgbClr>
                </a:solidFill>
                <a:effectLst/>
                <a:uLnTx/>
                <a:uFillTx/>
                <a:latin typeface="Ideal Sans Semibold" pitchFamily="50" charset="0"/>
                <a:ea typeface="+mn-ea"/>
                <a:cs typeface="Ideal Sans Semibold" pitchFamily="50" charset="0"/>
              </a:rPr>
              <a:t>Decreto 3011 de 1997</a:t>
            </a:r>
            <a:endParaRPr kumimoji="0" lang="es-CO" sz="1600" b="0" i="0" u="none" strike="noStrike" kern="1200" cap="none" spc="0" normalizeH="0" baseline="0" noProof="0" dirty="0">
              <a:ln>
                <a:noFill/>
              </a:ln>
              <a:solidFill>
                <a:srgbClr val="E85F5C">
                  <a:lumMod val="50000"/>
                </a:srgbClr>
              </a:solidFill>
              <a:effectLst/>
              <a:uLnTx/>
              <a:uFillTx/>
              <a:latin typeface="Ideal Sans Semibold" pitchFamily="50" charset="0"/>
              <a:ea typeface="+mn-ea"/>
              <a:cs typeface="Ideal Sans Semibold" pitchFamily="50" charset="0"/>
            </a:endParaRPr>
          </a:p>
        </p:txBody>
      </p: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xmlns="" id="{E0F86CA3-0F47-4A8A-8258-80749F4E2E58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3545278" y="1662410"/>
            <a:ext cx="266833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xmlns="" id="{A841FA11-A0CF-49D1-9FC9-8EDBC126026F}"/>
              </a:ext>
            </a:extLst>
          </p:cNvPr>
          <p:cNvSpPr/>
          <p:nvPr/>
        </p:nvSpPr>
        <p:spPr>
          <a:xfrm>
            <a:off x="254053" y="2660742"/>
            <a:ext cx="3147526" cy="48644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8CBA80">
                    <a:lumMod val="50000"/>
                  </a:srgbClr>
                </a:solidFill>
                <a:effectLst/>
                <a:uLnTx/>
                <a:uFillTx/>
                <a:latin typeface="Ideal Sans Semibold" pitchFamily="50" charset="0"/>
                <a:ea typeface="+mn-ea"/>
                <a:cs typeface="Ideal Sans Semibold" pitchFamily="50" charset="0"/>
              </a:rPr>
              <a:t>Entidades Territoriales Contratan el Servicio</a:t>
            </a:r>
            <a:endParaRPr kumimoji="0" lang="es-CO" sz="1600" b="0" i="0" u="none" strike="noStrike" kern="1200" cap="none" spc="0" normalizeH="0" baseline="0" noProof="0" dirty="0">
              <a:ln>
                <a:noFill/>
              </a:ln>
              <a:solidFill>
                <a:srgbClr val="8CBA80">
                  <a:lumMod val="50000"/>
                </a:srgbClr>
              </a:solidFill>
              <a:effectLst/>
              <a:uLnTx/>
              <a:uFillTx/>
              <a:latin typeface="Ideal Sans Semibold" pitchFamily="50" charset="0"/>
              <a:ea typeface="+mn-ea"/>
              <a:cs typeface="Ideal Sans Semibold" pitchFamily="50" charset="0"/>
            </a:endParaRPr>
          </a:p>
        </p:txBody>
      </p:sp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xmlns="" id="{4BCB6AD1-B991-4EB7-91AF-EC395F744B35}"/>
              </a:ext>
            </a:extLst>
          </p:cNvPr>
          <p:cNvSpPr/>
          <p:nvPr/>
        </p:nvSpPr>
        <p:spPr>
          <a:xfrm>
            <a:off x="4004043" y="2656382"/>
            <a:ext cx="3152823" cy="48644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8CBA80">
                    <a:lumMod val="50000"/>
                  </a:srgbClr>
                </a:solidFill>
                <a:effectLst/>
                <a:uLnTx/>
                <a:uFillTx/>
                <a:latin typeface="Ideal Sans Semibold" pitchFamily="50" charset="0"/>
                <a:ea typeface="+mn-ea"/>
                <a:cs typeface="Ideal Sans Semibold" pitchFamily="50" charset="0"/>
              </a:rPr>
              <a:t>Instituciones Oficiales Ofrecen el Servicio</a:t>
            </a:r>
            <a:endParaRPr kumimoji="0" lang="es-CO" sz="1600" b="0" i="0" u="none" strike="noStrike" kern="1200" cap="none" spc="0" normalizeH="0" baseline="0" noProof="0" dirty="0">
              <a:ln>
                <a:noFill/>
              </a:ln>
              <a:solidFill>
                <a:srgbClr val="8CBA80">
                  <a:lumMod val="50000"/>
                </a:srgbClr>
              </a:solidFill>
              <a:effectLst/>
              <a:uLnTx/>
              <a:uFillTx/>
              <a:latin typeface="Ideal Sans Semibold" pitchFamily="50" charset="0"/>
              <a:ea typeface="+mn-ea"/>
              <a:cs typeface="Ideal Sans Semibold" pitchFamily="50" charset="0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xmlns="" id="{61233560-A707-455C-820E-D4CB8BE17224}"/>
              </a:ext>
            </a:extLst>
          </p:cNvPr>
          <p:cNvSpPr txBox="1"/>
          <p:nvPr/>
        </p:nvSpPr>
        <p:spPr>
          <a:xfrm>
            <a:off x="8213144" y="1446576"/>
            <a:ext cx="2260260" cy="374571"/>
          </a:xfrm>
          <a:prstGeom prst="round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E85F5C">
                    <a:lumMod val="50000"/>
                  </a:srgbClr>
                </a:solidFill>
                <a:effectLst/>
                <a:uLnTx/>
                <a:uFillTx/>
                <a:latin typeface="Ideal Sans Semibold" pitchFamily="50" charset="0"/>
                <a:ea typeface="+mn-ea"/>
                <a:cs typeface="Ideal Sans Semibold" pitchFamily="50" charset="0"/>
              </a:rPr>
              <a:t>Decreto 2832 de 2005</a:t>
            </a:r>
            <a:endParaRPr kumimoji="0" lang="es-CO" sz="1600" b="0" i="0" u="none" strike="noStrike" kern="1200" cap="none" spc="0" normalizeH="0" baseline="0" noProof="0" dirty="0">
              <a:ln>
                <a:noFill/>
              </a:ln>
              <a:solidFill>
                <a:srgbClr val="E85F5C">
                  <a:lumMod val="50000"/>
                </a:srgbClr>
              </a:solidFill>
              <a:effectLst/>
              <a:uLnTx/>
              <a:uFillTx/>
              <a:latin typeface="Ideal Sans Semibold" pitchFamily="50" charset="0"/>
              <a:ea typeface="+mn-ea"/>
              <a:cs typeface="Ideal Sans Semibold" pitchFamily="50" charset="0"/>
            </a:endParaRPr>
          </a:p>
        </p:txBody>
      </p:sp>
      <p:cxnSp>
        <p:nvCxnSpPr>
          <p:cNvPr id="36" name="Conector: angular 35">
            <a:extLst>
              <a:ext uri="{FF2B5EF4-FFF2-40B4-BE49-F238E27FC236}">
                <a16:creationId xmlns:a16="http://schemas.microsoft.com/office/drawing/2014/main" xmlns="" id="{6F31B898-8523-4D8D-8AF5-C09013109064}"/>
              </a:ext>
            </a:extLst>
          </p:cNvPr>
          <p:cNvCxnSpPr>
            <a:cxnSpLocks/>
            <a:stCxn id="4" idx="3"/>
            <a:endCxn id="16" idx="1"/>
          </p:cNvCxnSpPr>
          <p:nvPr/>
        </p:nvCxnSpPr>
        <p:spPr>
          <a:xfrm>
            <a:off x="7646898" y="1174357"/>
            <a:ext cx="541057" cy="1028152"/>
          </a:xfrm>
          <a:prstGeom prst="bentConnector3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38">
            <a:extLst>
              <a:ext uri="{FF2B5EF4-FFF2-40B4-BE49-F238E27FC236}">
                <a16:creationId xmlns:a16="http://schemas.microsoft.com/office/drawing/2014/main" xmlns="" id="{504A0AD9-A5D1-40B6-8E5C-245D6E6D56E0}"/>
              </a:ext>
            </a:extLst>
          </p:cNvPr>
          <p:cNvCxnSpPr>
            <a:stCxn id="34" idx="1"/>
          </p:cNvCxnSpPr>
          <p:nvPr/>
        </p:nvCxnSpPr>
        <p:spPr>
          <a:xfrm flipH="1">
            <a:off x="7917705" y="1633862"/>
            <a:ext cx="295439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ángulo: esquinas redondeadas 39">
            <a:extLst>
              <a:ext uri="{FF2B5EF4-FFF2-40B4-BE49-F238E27FC236}">
                <a16:creationId xmlns:a16="http://schemas.microsoft.com/office/drawing/2014/main" xmlns="" id="{F01C1D0E-639D-467E-9EF7-EB0853E6FA58}"/>
              </a:ext>
            </a:extLst>
          </p:cNvPr>
          <p:cNvSpPr/>
          <p:nvPr/>
        </p:nvSpPr>
        <p:spPr>
          <a:xfrm>
            <a:off x="254053" y="4698524"/>
            <a:ext cx="3152823" cy="48644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8CBA80">
                    <a:lumMod val="50000"/>
                  </a:srgbClr>
                </a:solidFill>
                <a:effectLst/>
                <a:uLnTx/>
                <a:uFillTx/>
                <a:latin typeface="Ideal Sans Semibold" pitchFamily="50" charset="0"/>
                <a:ea typeface="+mn-ea"/>
                <a:cs typeface="Ideal Sans Semibold" pitchFamily="50" charset="0"/>
              </a:rPr>
              <a:t>Instituciones Privadas Ofrecen el Servicio</a:t>
            </a:r>
            <a:endParaRPr kumimoji="0" lang="es-CO" sz="1600" b="0" i="0" u="none" strike="noStrike" kern="1200" cap="none" spc="0" normalizeH="0" baseline="0" noProof="0" dirty="0">
              <a:ln>
                <a:noFill/>
              </a:ln>
              <a:solidFill>
                <a:srgbClr val="8CBA80">
                  <a:lumMod val="50000"/>
                </a:srgbClr>
              </a:solidFill>
              <a:effectLst/>
              <a:uLnTx/>
              <a:uFillTx/>
              <a:latin typeface="Ideal Sans Semibold" pitchFamily="50" charset="0"/>
              <a:ea typeface="+mn-ea"/>
              <a:cs typeface="Ideal Sans Semibold" pitchFamily="50" charset="0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xmlns="" id="{5248B185-367A-4020-BB09-308E224519D0}"/>
              </a:ext>
            </a:extLst>
          </p:cNvPr>
          <p:cNvSpPr txBox="1"/>
          <p:nvPr/>
        </p:nvSpPr>
        <p:spPr>
          <a:xfrm>
            <a:off x="4004045" y="3143707"/>
            <a:ext cx="3152823" cy="3654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3663" marR="0" lvl="0" indent="-936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Deben implementarlo 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y hacer parte del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PEI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.</a:t>
            </a:r>
          </a:p>
          <a:p>
            <a:pPr marL="357188" marR="0" lvl="1" indent="-936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Jornada nocturna.</a:t>
            </a:r>
          </a:p>
          <a:p>
            <a:pPr marL="357188" marR="0" lvl="1" indent="-936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modalidad presencial, semipresencial o a distancia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.</a:t>
            </a:r>
          </a:p>
          <a:p>
            <a:pPr marL="93663" marR="0" lvl="0" indent="-936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Las 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entidades territoriales 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deben facilitar 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recursos e instrumentos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.</a:t>
            </a:r>
          </a:p>
          <a:p>
            <a:pPr marL="93663" marR="0" lvl="0" indent="-936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Si implica carga académica adicional para los docentes, 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se deben pagar horas extra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.</a:t>
            </a:r>
          </a:p>
          <a:p>
            <a:pPr marL="357188" marR="0" lvl="1" indent="-936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Se debe </a:t>
            </a:r>
            <a:r>
              <a:rPr kumimoji="0" lang="es-E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gestionar disponibilidad presupuestal </a:t>
            </a:r>
            <a:r>
              <a:rPr kumimoji="0" lang="es-E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y autorización de la </a:t>
            </a:r>
            <a:r>
              <a:rPr kumimoji="0" lang="es-E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ETC</a:t>
            </a:r>
            <a:r>
              <a:rPr kumimoji="0" lang="es-E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 (</a:t>
            </a:r>
            <a:r>
              <a:rPr kumimoji="0" lang="es-E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E85F5C">
                    <a:lumMod val="50000"/>
                  </a:srgbClr>
                </a:solidFill>
                <a:effectLst/>
                <a:uLnTx/>
                <a:uFillTx/>
                <a:latin typeface="Ideal Sans Semibold" pitchFamily="50" charset="0"/>
                <a:ea typeface="+mn-ea"/>
                <a:cs typeface="Ideal Sans Semibold" pitchFamily="50" charset="0"/>
              </a:rPr>
              <a:t>Dec</a:t>
            </a:r>
            <a:r>
              <a:rPr kumimoji="0" lang="es-ES" sz="1300" b="1" i="0" u="none" strike="noStrike" kern="1200" cap="none" spc="0" normalizeH="0" baseline="0" noProof="0" dirty="0">
                <a:ln>
                  <a:noFill/>
                </a:ln>
                <a:solidFill>
                  <a:srgbClr val="E85F5C">
                    <a:lumMod val="50000"/>
                  </a:srgbClr>
                </a:solidFill>
                <a:effectLst/>
                <a:uLnTx/>
                <a:uFillTx/>
                <a:latin typeface="Ideal Sans Semibold" pitchFamily="50" charset="0"/>
                <a:ea typeface="+mn-ea"/>
                <a:cs typeface="Ideal Sans Semibold" pitchFamily="50" charset="0"/>
              </a:rPr>
              <a:t> 1092 de 2015</a:t>
            </a:r>
            <a:r>
              <a:rPr kumimoji="0" lang="es-E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)</a:t>
            </a:r>
          </a:p>
          <a:p>
            <a:pPr marL="88900" marR="0" lvl="0" indent="-88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Las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ETC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 podrían 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contratar docentes 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con 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recursos propios 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viabilizados en el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MFMP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 (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E85F5C">
                    <a:lumMod val="50000"/>
                  </a:srgbClr>
                </a:solidFill>
                <a:effectLst/>
                <a:uLnTx/>
                <a:uFillTx/>
                <a:latin typeface="Ideal Sans Semibold" pitchFamily="50" charset="0"/>
                <a:ea typeface="+mn-ea"/>
                <a:cs typeface="Ideal Sans Semibold" pitchFamily="50" charset="0"/>
              </a:rPr>
              <a:t>Ley 715 de 2001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) .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xmlns="" id="{F914B055-EC47-497D-B702-8935ADAF2547}"/>
              </a:ext>
            </a:extLst>
          </p:cNvPr>
          <p:cNvSpPr txBox="1"/>
          <p:nvPr/>
        </p:nvSpPr>
        <p:spPr>
          <a:xfrm>
            <a:off x="173713" y="3151543"/>
            <a:ext cx="323316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3663" marR="0" lvl="0" indent="-936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Deben 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incluir estos programas 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en sus 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planes territoriales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 de desarrollo según la necesidad (Problemática).</a:t>
            </a:r>
          </a:p>
        </p:txBody>
      </p:sp>
      <p:cxnSp>
        <p:nvCxnSpPr>
          <p:cNvPr id="45" name="Conector: angular 44">
            <a:extLst>
              <a:ext uri="{FF2B5EF4-FFF2-40B4-BE49-F238E27FC236}">
                <a16:creationId xmlns:a16="http://schemas.microsoft.com/office/drawing/2014/main" xmlns="" id="{BA2B3E55-2FB3-47E1-B0B9-1A55262061F6}"/>
              </a:ext>
            </a:extLst>
          </p:cNvPr>
          <p:cNvCxnSpPr>
            <a:cxnSpLocks/>
            <a:stCxn id="10" idx="1"/>
            <a:endCxn id="32" idx="1"/>
          </p:cNvCxnSpPr>
          <p:nvPr/>
        </p:nvCxnSpPr>
        <p:spPr>
          <a:xfrm rot="10800000" flipV="1">
            <a:off x="254053" y="2227741"/>
            <a:ext cx="991632" cy="676221"/>
          </a:xfrm>
          <a:prstGeom prst="bentConnector3">
            <a:avLst>
              <a:gd name="adj1" fmla="val 111155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: angular 47">
            <a:extLst>
              <a:ext uri="{FF2B5EF4-FFF2-40B4-BE49-F238E27FC236}">
                <a16:creationId xmlns:a16="http://schemas.microsoft.com/office/drawing/2014/main" xmlns="" id="{5398502B-0D5E-4A55-A828-7C89A94B0F91}"/>
              </a:ext>
            </a:extLst>
          </p:cNvPr>
          <p:cNvCxnSpPr>
            <a:cxnSpLocks/>
            <a:stCxn id="10" idx="2"/>
            <a:endCxn id="33" idx="0"/>
          </p:cNvCxnSpPr>
          <p:nvPr/>
        </p:nvCxnSpPr>
        <p:spPr>
          <a:xfrm rot="16200000" flipH="1">
            <a:off x="3894707" y="970634"/>
            <a:ext cx="223970" cy="3147525"/>
          </a:xfrm>
          <a:prstGeom prst="bentConnector3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CuadroTexto 73">
            <a:extLst>
              <a:ext uri="{FF2B5EF4-FFF2-40B4-BE49-F238E27FC236}">
                <a16:creationId xmlns:a16="http://schemas.microsoft.com/office/drawing/2014/main" xmlns="" id="{2EA2CF67-44A2-421B-9106-A205F5A569E1}"/>
              </a:ext>
            </a:extLst>
          </p:cNvPr>
          <p:cNvSpPr txBox="1"/>
          <p:nvPr/>
        </p:nvSpPr>
        <p:spPr>
          <a:xfrm>
            <a:off x="173713" y="5184965"/>
            <a:ext cx="32331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3663" marR="0" lvl="0" indent="-936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Instituciones privadas autorizadas por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ETC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 brindan el servicio y 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cobran al estudiante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.</a:t>
            </a:r>
          </a:p>
          <a:p>
            <a:pPr marL="354013" marR="0" lvl="1" indent="-936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Tarifa es regulada</a:t>
            </a:r>
          </a:p>
        </p:txBody>
      </p:sp>
      <p:cxnSp>
        <p:nvCxnSpPr>
          <p:cNvPr id="80" name="Conector: angular 79">
            <a:extLst>
              <a:ext uri="{FF2B5EF4-FFF2-40B4-BE49-F238E27FC236}">
                <a16:creationId xmlns:a16="http://schemas.microsoft.com/office/drawing/2014/main" xmlns="" id="{9EC5765D-7C57-45B9-B63E-698B411E0119}"/>
              </a:ext>
            </a:extLst>
          </p:cNvPr>
          <p:cNvCxnSpPr>
            <a:stCxn id="10" idx="1"/>
            <a:endCxn id="40" idx="1"/>
          </p:cNvCxnSpPr>
          <p:nvPr/>
        </p:nvCxnSpPr>
        <p:spPr>
          <a:xfrm rot="10800000" flipV="1">
            <a:off x="254053" y="2227741"/>
            <a:ext cx="991632" cy="2714003"/>
          </a:xfrm>
          <a:prstGeom prst="bentConnector3">
            <a:avLst>
              <a:gd name="adj1" fmla="val 110666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CuadroTexto 83">
            <a:extLst>
              <a:ext uri="{FF2B5EF4-FFF2-40B4-BE49-F238E27FC236}">
                <a16:creationId xmlns:a16="http://schemas.microsoft.com/office/drawing/2014/main" xmlns="" id="{67E3FDBE-7B15-4D1B-A119-BDDF1DA76187}"/>
              </a:ext>
            </a:extLst>
          </p:cNvPr>
          <p:cNvSpPr txBox="1"/>
          <p:nvPr/>
        </p:nvSpPr>
        <p:spPr>
          <a:xfrm>
            <a:off x="8187955" y="2426299"/>
            <a:ext cx="3233163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3663" marR="0" lvl="0" indent="-936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IE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 podrán realizar 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evaluaciones para validar conocimientos por grados 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sin cursar  el proceso formativo.</a:t>
            </a:r>
          </a:p>
          <a:p>
            <a:pPr marL="354013" marR="0" lvl="1" indent="-936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Esta no puede ser conducente al titulo de bachiller.</a:t>
            </a:r>
          </a:p>
          <a:p>
            <a:pPr marL="88900" marR="0" lvl="0" indent="-88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El 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ICFES podrá validar 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en un solo examen conocimientos conducentes al 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titulo de bachiller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453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3A12505F-DCDC-4C5E-A21A-57ACC3E37729}"/>
              </a:ext>
            </a:extLst>
          </p:cNvPr>
          <p:cNvSpPr txBox="1"/>
          <p:nvPr/>
        </p:nvSpPr>
        <p:spPr>
          <a:xfrm>
            <a:off x="-17255" y="-37769"/>
            <a:ext cx="7409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600" b="1" i="0" u="none" strike="noStrike" kern="1200" cap="none" spc="0" normalizeH="0" baseline="0" noProof="0" dirty="0">
                <a:ln>
                  <a:noFill/>
                </a:ln>
                <a:solidFill>
                  <a:srgbClr val="22577A"/>
                </a:solidFill>
                <a:effectLst/>
                <a:uLnTx/>
                <a:uFillTx/>
                <a:latin typeface="Aller" panose="020B0503030302020204" pitchFamily="34" charset="0"/>
                <a:ea typeface="+mn-ea"/>
                <a:cs typeface="+mn-cs"/>
              </a:rPr>
              <a:t>IDENTIFICACIÓN </a:t>
            </a:r>
            <a:r>
              <a:rPr kumimoji="0" lang="es-CO" sz="3600" b="1" i="0" u="none" strike="noStrike" kern="1200" cap="none" spc="0" normalizeH="0" baseline="0" noProof="0" dirty="0">
                <a:ln>
                  <a:noFill/>
                </a:ln>
                <a:solidFill>
                  <a:srgbClr val="5B7CAE"/>
                </a:solidFill>
                <a:effectLst/>
                <a:uLnTx/>
                <a:uFillTx/>
                <a:latin typeface="Aller" panose="020B0503030302020204" pitchFamily="34" charset="0"/>
                <a:ea typeface="+mn-ea"/>
                <a:cs typeface="+mn-cs"/>
              </a:rPr>
              <a:t>DE ALTERNATIVAS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xmlns="" id="{16223481-D596-456D-9225-DC10700719E3}"/>
              </a:ext>
            </a:extLst>
          </p:cNvPr>
          <p:cNvSpPr/>
          <p:nvPr/>
        </p:nvSpPr>
        <p:spPr>
          <a:xfrm>
            <a:off x="-69012" y="538967"/>
            <a:ext cx="5063705" cy="24480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deal Sans Bold" pitchFamily="50" charset="0"/>
                <a:ea typeface="+mn-ea"/>
                <a:cs typeface="Ideal Sans Bold" pitchFamily="50" charset="0"/>
              </a:rPr>
              <a:t>Elementos de Discusiones Iniciales</a:t>
            </a:r>
            <a:endParaRPr kumimoji="0" lang="es-CO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deal Sans Bold" pitchFamily="50" charset="0"/>
              <a:ea typeface="+mn-ea"/>
              <a:cs typeface="Ideal Sans Bold" pitchFamily="50" charset="0"/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xmlns="" id="{404397D4-4B2C-4BA6-B514-336A60BFBC0B}"/>
              </a:ext>
            </a:extLst>
          </p:cNvPr>
          <p:cNvSpPr/>
          <p:nvPr/>
        </p:nvSpPr>
        <p:spPr>
          <a:xfrm>
            <a:off x="7156870" y="6613200"/>
            <a:ext cx="5063705" cy="24480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Fuente: Elaboración Propia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34292B2E-5F94-4C9E-9EF9-6EC8D8A611AD}"/>
              </a:ext>
            </a:extLst>
          </p:cNvPr>
          <p:cNvSpPr/>
          <p:nvPr/>
        </p:nvSpPr>
        <p:spPr>
          <a:xfrm>
            <a:off x="9564862" y="-26570"/>
            <a:ext cx="2626462" cy="724577"/>
          </a:xfrm>
          <a:custGeom>
            <a:avLst/>
            <a:gdLst>
              <a:gd name="connsiteX0" fmla="*/ 0 w 1695450"/>
              <a:gd name="connsiteY0" fmla="*/ 0 h 608562"/>
              <a:gd name="connsiteX1" fmla="*/ 1695450 w 1695450"/>
              <a:gd name="connsiteY1" fmla="*/ 0 h 608562"/>
              <a:gd name="connsiteX2" fmla="*/ 1695450 w 1695450"/>
              <a:gd name="connsiteY2" fmla="*/ 608562 h 608562"/>
              <a:gd name="connsiteX3" fmla="*/ 0 w 1695450"/>
              <a:gd name="connsiteY3" fmla="*/ 608562 h 608562"/>
              <a:gd name="connsiteX4" fmla="*/ 0 w 1695450"/>
              <a:gd name="connsiteY4" fmla="*/ 0 h 608562"/>
              <a:gd name="connsiteX0" fmla="*/ 0 w 1695450"/>
              <a:gd name="connsiteY0" fmla="*/ 0 h 608760"/>
              <a:gd name="connsiteX1" fmla="*/ 1695450 w 1695450"/>
              <a:gd name="connsiteY1" fmla="*/ 0 h 608760"/>
              <a:gd name="connsiteX2" fmla="*/ 1695450 w 1695450"/>
              <a:gd name="connsiteY2" fmla="*/ 608562 h 608760"/>
              <a:gd name="connsiteX3" fmla="*/ 971549 w 1695450"/>
              <a:gd name="connsiteY3" fmla="*/ 457200 h 608760"/>
              <a:gd name="connsiteX4" fmla="*/ 0 w 1695450"/>
              <a:gd name="connsiteY4" fmla="*/ 608562 h 608760"/>
              <a:gd name="connsiteX5" fmla="*/ 0 w 1695450"/>
              <a:gd name="connsiteY5" fmla="*/ 0 h 608760"/>
              <a:gd name="connsiteX0" fmla="*/ 0 w 1695450"/>
              <a:gd name="connsiteY0" fmla="*/ 0 h 608760"/>
              <a:gd name="connsiteX1" fmla="*/ 1695450 w 1695450"/>
              <a:gd name="connsiteY1" fmla="*/ 0 h 608760"/>
              <a:gd name="connsiteX2" fmla="*/ 1695450 w 1695450"/>
              <a:gd name="connsiteY2" fmla="*/ 608562 h 608760"/>
              <a:gd name="connsiteX3" fmla="*/ 971549 w 1695450"/>
              <a:gd name="connsiteY3" fmla="*/ 457200 h 608760"/>
              <a:gd name="connsiteX4" fmla="*/ 0 w 1695450"/>
              <a:gd name="connsiteY4" fmla="*/ 218037 h 608760"/>
              <a:gd name="connsiteX5" fmla="*/ 0 w 1695450"/>
              <a:gd name="connsiteY5" fmla="*/ 0 h 608760"/>
              <a:gd name="connsiteX0" fmla="*/ 0 w 1695450"/>
              <a:gd name="connsiteY0" fmla="*/ 0 h 457200"/>
              <a:gd name="connsiteX1" fmla="*/ 1695450 w 1695450"/>
              <a:gd name="connsiteY1" fmla="*/ 0 h 457200"/>
              <a:gd name="connsiteX2" fmla="*/ 1666875 w 1695450"/>
              <a:gd name="connsiteY2" fmla="*/ 256137 h 457200"/>
              <a:gd name="connsiteX3" fmla="*/ 971549 w 1695450"/>
              <a:gd name="connsiteY3" fmla="*/ 457200 h 457200"/>
              <a:gd name="connsiteX4" fmla="*/ 0 w 1695450"/>
              <a:gd name="connsiteY4" fmla="*/ 218037 h 457200"/>
              <a:gd name="connsiteX5" fmla="*/ 0 w 1695450"/>
              <a:gd name="connsiteY5" fmla="*/ 0 h 457200"/>
              <a:gd name="connsiteX0" fmla="*/ 0 w 1695450"/>
              <a:gd name="connsiteY0" fmla="*/ 0 h 457200"/>
              <a:gd name="connsiteX1" fmla="*/ 1695450 w 1695450"/>
              <a:gd name="connsiteY1" fmla="*/ 0 h 457200"/>
              <a:gd name="connsiteX2" fmla="*/ 1666875 w 1695450"/>
              <a:gd name="connsiteY2" fmla="*/ 256137 h 457200"/>
              <a:gd name="connsiteX3" fmla="*/ 971549 w 1695450"/>
              <a:gd name="connsiteY3" fmla="*/ 457200 h 457200"/>
              <a:gd name="connsiteX4" fmla="*/ 0 w 1695450"/>
              <a:gd name="connsiteY4" fmla="*/ 218037 h 457200"/>
              <a:gd name="connsiteX5" fmla="*/ 0 w 1695450"/>
              <a:gd name="connsiteY5" fmla="*/ 0 h 457200"/>
              <a:gd name="connsiteX0" fmla="*/ 0 w 1695450"/>
              <a:gd name="connsiteY0" fmla="*/ 0 h 461977"/>
              <a:gd name="connsiteX1" fmla="*/ 1695450 w 1695450"/>
              <a:gd name="connsiteY1" fmla="*/ 0 h 461977"/>
              <a:gd name="connsiteX2" fmla="*/ 1666875 w 1695450"/>
              <a:gd name="connsiteY2" fmla="*/ 256137 h 461977"/>
              <a:gd name="connsiteX3" fmla="*/ 971549 w 1695450"/>
              <a:gd name="connsiteY3" fmla="*/ 457200 h 461977"/>
              <a:gd name="connsiteX4" fmla="*/ 0 w 1695450"/>
              <a:gd name="connsiteY4" fmla="*/ 218037 h 461977"/>
              <a:gd name="connsiteX5" fmla="*/ 0 w 1695450"/>
              <a:gd name="connsiteY5" fmla="*/ 0 h 461977"/>
              <a:gd name="connsiteX0" fmla="*/ 352425 w 2047875"/>
              <a:gd name="connsiteY0" fmla="*/ 0 h 461977"/>
              <a:gd name="connsiteX1" fmla="*/ 2047875 w 2047875"/>
              <a:gd name="connsiteY1" fmla="*/ 0 h 461977"/>
              <a:gd name="connsiteX2" fmla="*/ 2019300 w 2047875"/>
              <a:gd name="connsiteY2" fmla="*/ 256137 h 461977"/>
              <a:gd name="connsiteX3" fmla="*/ 1323974 w 2047875"/>
              <a:gd name="connsiteY3" fmla="*/ 457200 h 461977"/>
              <a:gd name="connsiteX4" fmla="*/ 0 w 2047875"/>
              <a:gd name="connsiteY4" fmla="*/ 8487 h 461977"/>
              <a:gd name="connsiteX5" fmla="*/ 352425 w 2047875"/>
              <a:gd name="connsiteY5" fmla="*/ 0 h 461977"/>
              <a:gd name="connsiteX0" fmla="*/ 352425 w 2247900"/>
              <a:gd name="connsiteY0" fmla="*/ 20088 h 479619"/>
              <a:gd name="connsiteX1" fmla="*/ 2047875 w 2247900"/>
              <a:gd name="connsiteY1" fmla="*/ 20088 h 479619"/>
              <a:gd name="connsiteX2" fmla="*/ 2247900 w 2247900"/>
              <a:gd name="connsiteY2" fmla="*/ 0 h 479619"/>
              <a:gd name="connsiteX3" fmla="*/ 1323974 w 2247900"/>
              <a:gd name="connsiteY3" fmla="*/ 477288 h 479619"/>
              <a:gd name="connsiteX4" fmla="*/ 0 w 2247900"/>
              <a:gd name="connsiteY4" fmla="*/ 28575 h 479619"/>
              <a:gd name="connsiteX5" fmla="*/ 352425 w 2247900"/>
              <a:gd name="connsiteY5" fmla="*/ 20088 h 479619"/>
              <a:gd name="connsiteX0" fmla="*/ 352425 w 2232661"/>
              <a:gd name="connsiteY0" fmla="*/ 1040 h 460731"/>
              <a:gd name="connsiteX1" fmla="*/ 2047875 w 2232661"/>
              <a:gd name="connsiteY1" fmla="*/ 1040 h 460731"/>
              <a:gd name="connsiteX2" fmla="*/ 2232661 w 2232661"/>
              <a:gd name="connsiteY2" fmla="*/ 15763 h 460731"/>
              <a:gd name="connsiteX3" fmla="*/ 1323974 w 2232661"/>
              <a:gd name="connsiteY3" fmla="*/ 458240 h 460731"/>
              <a:gd name="connsiteX4" fmla="*/ 0 w 2232661"/>
              <a:gd name="connsiteY4" fmla="*/ 9527 h 460731"/>
              <a:gd name="connsiteX5" fmla="*/ 352425 w 2232661"/>
              <a:gd name="connsiteY5" fmla="*/ 1040 h 460731"/>
              <a:gd name="connsiteX0" fmla="*/ 352425 w 2232661"/>
              <a:gd name="connsiteY0" fmla="*/ 3473 h 463164"/>
              <a:gd name="connsiteX1" fmla="*/ 2047875 w 2232661"/>
              <a:gd name="connsiteY1" fmla="*/ 3473 h 463164"/>
              <a:gd name="connsiteX2" fmla="*/ 2232661 w 2232661"/>
              <a:gd name="connsiteY2" fmla="*/ 18196 h 463164"/>
              <a:gd name="connsiteX3" fmla="*/ 1323974 w 2232661"/>
              <a:gd name="connsiteY3" fmla="*/ 460673 h 463164"/>
              <a:gd name="connsiteX4" fmla="*/ 0 w 2232661"/>
              <a:gd name="connsiteY4" fmla="*/ 11960 h 463164"/>
              <a:gd name="connsiteX5" fmla="*/ 352425 w 2232661"/>
              <a:gd name="connsiteY5" fmla="*/ 3473 h 463164"/>
              <a:gd name="connsiteX0" fmla="*/ 352425 w 2217422"/>
              <a:gd name="connsiteY0" fmla="*/ 3473 h 463164"/>
              <a:gd name="connsiteX1" fmla="*/ 2047875 w 2217422"/>
              <a:gd name="connsiteY1" fmla="*/ 3473 h 463164"/>
              <a:gd name="connsiteX2" fmla="*/ 2217422 w 2217422"/>
              <a:gd name="connsiteY2" fmla="*/ 18196 h 463164"/>
              <a:gd name="connsiteX3" fmla="*/ 1323974 w 2217422"/>
              <a:gd name="connsiteY3" fmla="*/ 460673 h 463164"/>
              <a:gd name="connsiteX4" fmla="*/ 0 w 2217422"/>
              <a:gd name="connsiteY4" fmla="*/ 11960 h 463164"/>
              <a:gd name="connsiteX5" fmla="*/ 352425 w 2217422"/>
              <a:gd name="connsiteY5" fmla="*/ 3473 h 463164"/>
              <a:gd name="connsiteX0" fmla="*/ 352425 w 2207451"/>
              <a:gd name="connsiteY0" fmla="*/ 2318 h 462040"/>
              <a:gd name="connsiteX1" fmla="*/ 2047875 w 2207451"/>
              <a:gd name="connsiteY1" fmla="*/ 2318 h 462040"/>
              <a:gd name="connsiteX2" fmla="*/ 2207451 w 2207451"/>
              <a:gd name="connsiteY2" fmla="*/ 23115 h 462040"/>
              <a:gd name="connsiteX3" fmla="*/ 1323974 w 2207451"/>
              <a:gd name="connsiteY3" fmla="*/ 459518 h 462040"/>
              <a:gd name="connsiteX4" fmla="*/ 0 w 2207451"/>
              <a:gd name="connsiteY4" fmla="*/ 10805 h 462040"/>
              <a:gd name="connsiteX5" fmla="*/ 352425 w 2207451"/>
              <a:gd name="connsiteY5" fmla="*/ 2318 h 462040"/>
              <a:gd name="connsiteX0" fmla="*/ 344448 w 2199474"/>
              <a:gd name="connsiteY0" fmla="*/ 2318 h 462040"/>
              <a:gd name="connsiteX1" fmla="*/ 2039898 w 2199474"/>
              <a:gd name="connsiteY1" fmla="*/ 2318 h 462040"/>
              <a:gd name="connsiteX2" fmla="*/ 2199474 w 2199474"/>
              <a:gd name="connsiteY2" fmla="*/ 23115 h 462040"/>
              <a:gd name="connsiteX3" fmla="*/ 1315997 w 2199474"/>
              <a:gd name="connsiteY3" fmla="*/ 459518 h 462040"/>
              <a:gd name="connsiteX4" fmla="*/ 0 w 2199474"/>
              <a:gd name="connsiteY4" fmla="*/ 16879 h 462040"/>
              <a:gd name="connsiteX5" fmla="*/ 344448 w 2199474"/>
              <a:gd name="connsiteY5" fmla="*/ 2318 h 462040"/>
              <a:gd name="connsiteX0" fmla="*/ 392307 w 2199474"/>
              <a:gd name="connsiteY0" fmla="*/ 11429 h 462040"/>
              <a:gd name="connsiteX1" fmla="*/ 2039898 w 2199474"/>
              <a:gd name="connsiteY1" fmla="*/ 2318 h 462040"/>
              <a:gd name="connsiteX2" fmla="*/ 2199474 w 2199474"/>
              <a:gd name="connsiteY2" fmla="*/ 23115 h 462040"/>
              <a:gd name="connsiteX3" fmla="*/ 1315997 w 2199474"/>
              <a:gd name="connsiteY3" fmla="*/ 459518 h 462040"/>
              <a:gd name="connsiteX4" fmla="*/ 0 w 2199474"/>
              <a:gd name="connsiteY4" fmla="*/ 16879 h 462040"/>
              <a:gd name="connsiteX5" fmla="*/ 392307 w 2199474"/>
              <a:gd name="connsiteY5" fmla="*/ 11429 h 46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99474" h="462040">
                <a:moveTo>
                  <a:pt x="392307" y="11429"/>
                </a:moveTo>
                <a:lnTo>
                  <a:pt x="2039898" y="2318"/>
                </a:lnTo>
                <a:cubicBezTo>
                  <a:pt x="2106573" y="-4378"/>
                  <a:pt x="2197564" y="3702"/>
                  <a:pt x="2199474" y="23115"/>
                </a:cubicBezTo>
                <a:cubicBezTo>
                  <a:pt x="1958174" y="29811"/>
                  <a:pt x="1652547" y="500447"/>
                  <a:pt x="1315997" y="459518"/>
                </a:cubicBezTo>
                <a:cubicBezTo>
                  <a:pt x="1011197" y="417897"/>
                  <a:pt x="323850" y="96600"/>
                  <a:pt x="0" y="16879"/>
                </a:cubicBezTo>
                <a:lnTo>
                  <a:pt x="392307" y="11429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597BA2A-D34F-4809-A3B1-ED83FEDF89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658" y="-46158"/>
            <a:ext cx="1376073" cy="504000"/>
          </a:xfrm>
          <a:prstGeom prst="rect">
            <a:avLst/>
          </a:prstGeom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xmlns="" id="{9DFE5A03-5A29-4603-8B9D-08CA9606A96E}"/>
              </a:ext>
            </a:extLst>
          </p:cNvPr>
          <p:cNvSpPr/>
          <p:nvPr/>
        </p:nvSpPr>
        <p:spPr>
          <a:xfrm>
            <a:off x="4208763" y="963654"/>
            <a:ext cx="3642852" cy="503245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deal Sans Semibold" pitchFamily="50" charset="0"/>
                <a:ea typeface="+mn-ea"/>
                <a:cs typeface="Ideal Sans Semibold" pitchFamily="50" charset="0"/>
              </a:rPr>
              <a:t>Educación para Adultos</a:t>
            </a:r>
            <a:endParaRPr kumimoji="0" lang="es-CO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deal Sans Semibold" pitchFamily="50" charset="0"/>
              <a:ea typeface="+mn-ea"/>
              <a:cs typeface="Ideal Sans Semibold" pitchFamily="50" charset="0"/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xmlns="" id="{EA20B7FC-D2C6-455E-8750-9D2C5B17416D}"/>
              </a:ext>
            </a:extLst>
          </p:cNvPr>
          <p:cNvSpPr/>
          <p:nvPr/>
        </p:nvSpPr>
        <p:spPr>
          <a:xfrm>
            <a:off x="964208" y="1898905"/>
            <a:ext cx="2374490" cy="50324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deal Sans Semibold" pitchFamily="50" charset="0"/>
                <a:ea typeface="+mn-ea"/>
                <a:cs typeface="Ideal Sans Semibold" pitchFamily="50" charset="0"/>
              </a:rPr>
              <a:t>Orientación Socioemocional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deal Sans Semibold" pitchFamily="50" charset="0"/>
              <a:ea typeface="+mn-ea"/>
              <a:cs typeface="Ideal Sans Semibold" pitchFamily="50" charset="0"/>
            </a:endParaRPr>
          </a:p>
        </p:txBody>
      </p:sp>
      <p:cxnSp>
        <p:nvCxnSpPr>
          <p:cNvPr id="17" name="Conector: angular 16">
            <a:extLst>
              <a:ext uri="{FF2B5EF4-FFF2-40B4-BE49-F238E27FC236}">
                <a16:creationId xmlns:a16="http://schemas.microsoft.com/office/drawing/2014/main" xmlns="" id="{AF225286-C12A-4B50-8809-8DA4F993274E}"/>
              </a:ext>
            </a:extLst>
          </p:cNvPr>
          <p:cNvCxnSpPr>
            <a:cxnSpLocks/>
            <a:stCxn id="4" idx="1"/>
            <a:endCxn id="10" idx="0"/>
          </p:cNvCxnSpPr>
          <p:nvPr/>
        </p:nvCxnSpPr>
        <p:spPr>
          <a:xfrm rot="10800000" flipV="1">
            <a:off x="2151453" y="1215277"/>
            <a:ext cx="2057310" cy="683628"/>
          </a:xfrm>
          <a:prstGeom prst="bentConnector2">
            <a:avLst/>
          </a:prstGeom>
          <a:ln w="95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xmlns="" id="{A841FA11-A0CF-49D1-9FC9-8EDBC126026F}"/>
              </a:ext>
            </a:extLst>
          </p:cNvPr>
          <p:cNvSpPr/>
          <p:nvPr/>
        </p:nvSpPr>
        <p:spPr>
          <a:xfrm>
            <a:off x="458773" y="2617189"/>
            <a:ext cx="2879925" cy="48644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8CBA80">
                    <a:lumMod val="50000"/>
                  </a:srgbClr>
                </a:solidFill>
                <a:effectLst/>
                <a:uLnTx/>
                <a:uFillTx/>
                <a:latin typeface="Ideal Sans Semibold" pitchFamily="50" charset="0"/>
                <a:ea typeface="+mn-ea"/>
                <a:cs typeface="Ideal Sans Semibold" pitchFamily="50" charset="0"/>
              </a:rPr>
              <a:t>Acompañamiento Psicosocial</a:t>
            </a:r>
            <a:endParaRPr kumimoji="0" lang="es-CO" sz="1600" b="0" i="0" u="none" strike="noStrike" kern="1200" cap="none" spc="0" normalizeH="0" baseline="0" noProof="0" dirty="0">
              <a:ln>
                <a:noFill/>
              </a:ln>
              <a:solidFill>
                <a:srgbClr val="8CBA80">
                  <a:lumMod val="50000"/>
                </a:srgbClr>
              </a:solidFill>
              <a:effectLst/>
              <a:uLnTx/>
              <a:uFillTx/>
              <a:latin typeface="Ideal Sans Semibold" pitchFamily="50" charset="0"/>
              <a:ea typeface="+mn-ea"/>
              <a:cs typeface="Ideal Sans Semibold" pitchFamily="50" charset="0"/>
            </a:endParaRPr>
          </a:p>
        </p:txBody>
      </p:sp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xmlns="" id="{4BCB6AD1-B991-4EB7-91AF-EC395F744B35}"/>
              </a:ext>
            </a:extLst>
          </p:cNvPr>
          <p:cNvSpPr/>
          <p:nvPr/>
        </p:nvSpPr>
        <p:spPr>
          <a:xfrm>
            <a:off x="4337507" y="4904660"/>
            <a:ext cx="2879927" cy="48644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8CBA80">
                    <a:lumMod val="50000"/>
                  </a:srgbClr>
                </a:solidFill>
                <a:effectLst/>
                <a:uLnTx/>
                <a:uFillTx/>
                <a:latin typeface="Ideal Sans Semibold" pitchFamily="50" charset="0"/>
                <a:ea typeface="+mn-ea"/>
                <a:cs typeface="Ideal Sans Semibold" pitchFamily="50" charset="0"/>
              </a:rPr>
              <a:t>Sensibilización y Divulgación</a:t>
            </a:r>
            <a:endParaRPr kumimoji="0" lang="es-CO" sz="1600" b="0" i="0" u="none" strike="noStrike" kern="1200" cap="none" spc="0" normalizeH="0" baseline="0" noProof="0" dirty="0">
              <a:ln>
                <a:noFill/>
              </a:ln>
              <a:solidFill>
                <a:srgbClr val="8CBA80">
                  <a:lumMod val="50000"/>
                </a:srgbClr>
              </a:solidFill>
              <a:effectLst/>
              <a:uLnTx/>
              <a:uFillTx/>
              <a:latin typeface="Ideal Sans Semibold" pitchFamily="50" charset="0"/>
              <a:ea typeface="+mn-ea"/>
              <a:cs typeface="Ideal Sans Semibold" pitchFamily="50" charset="0"/>
            </a:endParaRPr>
          </a:p>
        </p:txBody>
      </p:sp>
      <p:cxnSp>
        <p:nvCxnSpPr>
          <p:cNvPr id="36" name="Conector: angular 35">
            <a:extLst>
              <a:ext uri="{FF2B5EF4-FFF2-40B4-BE49-F238E27FC236}">
                <a16:creationId xmlns:a16="http://schemas.microsoft.com/office/drawing/2014/main" xmlns="" id="{6F31B898-8523-4D8D-8AF5-C09013109064}"/>
              </a:ext>
            </a:extLst>
          </p:cNvPr>
          <p:cNvCxnSpPr>
            <a:cxnSpLocks/>
            <a:stCxn id="4" idx="3"/>
            <a:endCxn id="43" idx="0"/>
          </p:cNvCxnSpPr>
          <p:nvPr/>
        </p:nvCxnSpPr>
        <p:spPr>
          <a:xfrm>
            <a:off x="7851615" y="1215277"/>
            <a:ext cx="1917967" cy="643431"/>
          </a:xfrm>
          <a:prstGeom prst="bentConnector2">
            <a:avLst/>
          </a:prstGeom>
          <a:ln w="95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uadroTexto 41">
            <a:extLst>
              <a:ext uri="{FF2B5EF4-FFF2-40B4-BE49-F238E27FC236}">
                <a16:creationId xmlns:a16="http://schemas.microsoft.com/office/drawing/2014/main" xmlns="" id="{F914B055-EC47-497D-B702-8935ADAF2547}"/>
              </a:ext>
            </a:extLst>
          </p:cNvPr>
          <p:cNvSpPr txBox="1"/>
          <p:nvPr/>
        </p:nvSpPr>
        <p:spPr>
          <a:xfrm>
            <a:off x="458772" y="3133787"/>
            <a:ext cx="28799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3663" marR="0" lvl="0" indent="-936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Atención a 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situaciones de riesgo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 socioterritorial y emocional. Violencia, consumo sustancias, autoestima, proyectos de vida. </a:t>
            </a:r>
          </a:p>
        </p:txBody>
      </p:sp>
      <p:cxnSp>
        <p:nvCxnSpPr>
          <p:cNvPr id="45" name="Conector: angular 44">
            <a:extLst>
              <a:ext uri="{FF2B5EF4-FFF2-40B4-BE49-F238E27FC236}">
                <a16:creationId xmlns:a16="http://schemas.microsoft.com/office/drawing/2014/main" xmlns="" id="{BA2B3E55-2FB3-47E1-B0B9-1A55262061F6}"/>
              </a:ext>
            </a:extLst>
          </p:cNvPr>
          <p:cNvCxnSpPr>
            <a:cxnSpLocks/>
            <a:stCxn id="10" idx="1"/>
            <a:endCxn id="32" idx="1"/>
          </p:cNvCxnSpPr>
          <p:nvPr/>
        </p:nvCxnSpPr>
        <p:spPr>
          <a:xfrm rot="10800000" flipV="1">
            <a:off x="458774" y="2150528"/>
            <a:ext cx="505435" cy="709882"/>
          </a:xfrm>
          <a:prstGeom prst="bentConnector3">
            <a:avLst>
              <a:gd name="adj1" fmla="val 130091"/>
            </a:avLst>
          </a:prstGeom>
          <a:ln w="95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xmlns="" id="{07403233-5826-4280-AF2E-F03A2FCA78D8}"/>
              </a:ext>
            </a:extLst>
          </p:cNvPr>
          <p:cNvSpPr/>
          <p:nvPr/>
        </p:nvSpPr>
        <p:spPr>
          <a:xfrm>
            <a:off x="4842944" y="1856714"/>
            <a:ext cx="2374490" cy="50324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deal Sans Semibold" pitchFamily="50" charset="0"/>
                <a:ea typeface="+mn-ea"/>
                <a:cs typeface="Ideal Sans Semibold" pitchFamily="50" charset="0"/>
              </a:rPr>
              <a:t>Mitigación Barreras de Acceso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deal Sans Semibold" pitchFamily="50" charset="0"/>
              <a:ea typeface="+mn-ea"/>
              <a:cs typeface="Ideal Sans Semibold" pitchFamily="50" charset="0"/>
            </a:endParaRPr>
          </a:p>
        </p:txBody>
      </p:sp>
      <p:sp>
        <p:nvSpPr>
          <p:cNvPr id="43" name="Rectángulo: esquinas redondeadas 42">
            <a:extLst>
              <a:ext uri="{FF2B5EF4-FFF2-40B4-BE49-F238E27FC236}">
                <a16:creationId xmlns:a16="http://schemas.microsoft.com/office/drawing/2014/main" xmlns="" id="{B8AF1DEE-0EC2-494E-B9E1-6ADAA1C10270}"/>
              </a:ext>
            </a:extLst>
          </p:cNvPr>
          <p:cNvSpPr/>
          <p:nvPr/>
        </p:nvSpPr>
        <p:spPr>
          <a:xfrm>
            <a:off x="8582337" y="1858708"/>
            <a:ext cx="2374490" cy="501251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deal Sans Semibold" pitchFamily="50" charset="0"/>
                <a:ea typeface="+mn-ea"/>
                <a:cs typeface="Ideal Sans Semibold" pitchFamily="50" charset="0"/>
              </a:rPr>
              <a:t>Propósito Ocupacional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deal Sans Semibold" pitchFamily="50" charset="0"/>
              <a:ea typeface="+mn-ea"/>
              <a:cs typeface="Ideal Sans Semibold" pitchFamily="50" charset="0"/>
            </a:endParaRPr>
          </a:p>
        </p:txBody>
      </p:sp>
      <p:cxnSp>
        <p:nvCxnSpPr>
          <p:cNvPr id="46" name="Conector recto 45">
            <a:extLst>
              <a:ext uri="{FF2B5EF4-FFF2-40B4-BE49-F238E27FC236}">
                <a16:creationId xmlns:a16="http://schemas.microsoft.com/office/drawing/2014/main" xmlns="" id="{518DA69A-DF81-4BEF-A01B-56A338F3AAF3}"/>
              </a:ext>
            </a:extLst>
          </p:cNvPr>
          <p:cNvCxnSpPr>
            <a:cxnSpLocks/>
            <a:stCxn id="4" idx="2"/>
            <a:endCxn id="35" idx="0"/>
          </p:cNvCxnSpPr>
          <p:nvPr/>
        </p:nvCxnSpPr>
        <p:spPr>
          <a:xfrm>
            <a:off x="6030189" y="1466899"/>
            <a:ext cx="0" cy="389815"/>
          </a:xfrm>
          <a:prstGeom prst="line">
            <a:avLst/>
          </a:prstGeom>
          <a:ln w="95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uadroTexto 50">
            <a:extLst>
              <a:ext uri="{FF2B5EF4-FFF2-40B4-BE49-F238E27FC236}">
                <a16:creationId xmlns:a16="http://schemas.microsoft.com/office/drawing/2014/main" xmlns="" id="{6AE5BAE0-75C6-42E4-BAD6-8163DA66DD5B}"/>
              </a:ext>
            </a:extLst>
          </p:cNvPr>
          <p:cNvSpPr txBox="1"/>
          <p:nvPr/>
        </p:nvSpPr>
        <p:spPr>
          <a:xfrm>
            <a:off x="643885" y="1217951"/>
            <a:ext cx="1328794" cy="557164"/>
          </a:xfrm>
          <a:prstGeom prst="round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E85F5C">
                    <a:lumMod val="50000"/>
                  </a:srgbClr>
                </a:solidFill>
                <a:effectLst/>
                <a:uLnTx/>
                <a:uFillTx/>
                <a:latin typeface="Ideal Sans Semibold" pitchFamily="50" charset="0"/>
                <a:ea typeface="+mn-ea"/>
                <a:cs typeface="Ideal Sans Semibold" pitchFamily="50" charset="0"/>
              </a:rPr>
              <a:t>Permanencia y logro</a:t>
            </a:r>
            <a:endParaRPr kumimoji="0" lang="es-CO" sz="1400" b="0" i="0" u="none" strike="noStrike" kern="1200" cap="none" spc="0" normalizeH="0" baseline="0" noProof="0" dirty="0">
              <a:ln>
                <a:noFill/>
              </a:ln>
              <a:solidFill>
                <a:srgbClr val="E85F5C">
                  <a:lumMod val="50000"/>
                </a:srgbClr>
              </a:solidFill>
              <a:effectLst/>
              <a:uLnTx/>
              <a:uFillTx/>
              <a:latin typeface="Ideal Sans Semibold" pitchFamily="50" charset="0"/>
              <a:ea typeface="+mn-ea"/>
              <a:cs typeface="Ideal Sans Semibold" pitchFamily="50" charset="0"/>
            </a:endParaRP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xmlns="" id="{1C01DB6E-251E-4D9C-8B21-5B9A52C5240E}"/>
              </a:ext>
            </a:extLst>
          </p:cNvPr>
          <p:cNvSpPr txBox="1"/>
          <p:nvPr/>
        </p:nvSpPr>
        <p:spPr>
          <a:xfrm>
            <a:off x="9810799" y="1217951"/>
            <a:ext cx="2049009" cy="557164"/>
          </a:xfrm>
          <a:prstGeom prst="round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E85F5C">
                    <a:lumMod val="50000"/>
                  </a:srgbClr>
                </a:solidFill>
                <a:effectLst/>
                <a:uLnTx/>
                <a:uFillTx/>
                <a:latin typeface="Ideal Sans Semibold" pitchFamily="50" charset="0"/>
                <a:ea typeface="+mn-ea"/>
                <a:cs typeface="Ideal Sans Semibold" pitchFamily="50" charset="0"/>
              </a:rPr>
              <a:t>Pertinencia y Articulación Formativa</a:t>
            </a:r>
            <a:endParaRPr kumimoji="0" lang="es-CO" sz="1400" b="0" i="0" u="none" strike="noStrike" kern="1200" cap="none" spc="0" normalizeH="0" baseline="0" noProof="0" dirty="0">
              <a:ln>
                <a:noFill/>
              </a:ln>
              <a:solidFill>
                <a:srgbClr val="E85F5C">
                  <a:lumMod val="50000"/>
                </a:srgbClr>
              </a:solidFill>
              <a:effectLst/>
              <a:uLnTx/>
              <a:uFillTx/>
              <a:latin typeface="Ideal Sans Semibold" pitchFamily="50" charset="0"/>
              <a:ea typeface="+mn-ea"/>
              <a:cs typeface="Ideal Sans Semibold" pitchFamily="50" charset="0"/>
            </a:endParaRP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xmlns="" id="{2862A53D-0FFF-4CC6-9F7B-9360862E0A40}"/>
              </a:ext>
            </a:extLst>
          </p:cNvPr>
          <p:cNvSpPr txBox="1"/>
          <p:nvPr/>
        </p:nvSpPr>
        <p:spPr>
          <a:xfrm>
            <a:off x="5888640" y="1495244"/>
            <a:ext cx="1328794" cy="318801"/>
          </a:xfrm>
          <a:prstGeom prst="round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E85F5C">
                    <a:lumMod val="50000"/>
                  </a:srgbClr>
                </a:solidFill>
                <a:effectLst/>
                <a:uLnTx/>
                <a:uFillTx/>
                <a:latin typeface="Ideal Sans Semibold" pitchFamily="50" charset="0"/>
                <a:ea typeface="+mn-ea"/>
                <a:cs typeface="Ideal Sans Semibold" pitchFamily="50" charset="0"/>
              </a:rPr>
              <a:t>Acceso</a:t>
            </a:r>
            <a:endParaRPr kumimoji="0" lang="es-CO" sz="1400" b="0" i="0" u="none" strike="noStrike" kern="1200" cap="none" spc="0" normalizeH="0" baseline="0" noProof="0" dirty="0">
              <a:ln>
                <a:noFill/>
              </a:ln>
              <a:solidFill>
                <a:srgbClr val="E85F5C">
                  <a:lumMod val="50000"/>
                </a:srgbClr>
              </a:solidFill>
              <a:effectLst/>
              <a:uLnTx/>
              <a:uFillTx/>
              <a:latin typeface="Ideal Sans Semibold" pitchFamily="50" charset="0"/>
              <a:ea typeface="+mn-ea"/>
              <a:cs typeface="Ideal Sans Semibold" pitchFamily="50" charset="0"/>
            </a:endParaRPr>
          </a:p>
        </p:txBody>
      </p:sp>
      <p:sp>
        <p:nvSpPr>
          <p:cNvPr id="64" name="Rectángulo: esquinas redondeadas 63">
            <a:extLst>
              <a:ext uri="{FF2B5EF4-FFF2-40B4-BE49-F238E27FC236}">
                <a16:creationId xmlns:a16="http://schemas.microsoft.com/office/drawing/2014/main" xmlns="" id="{6B90D5CC-13D2-4120-9F64-39CA114A12F2}"/>
              </a:ext>
            </a:extLst>
          </p:cNvPr>
          <p:cNvSpPr/>
          <p:nvPr/>
        </p:nvSpPr>
        <p:spPr>
          <a:xfrm>
            <a:off x="541775" y="4498318"/>
            <a:ext cx="2713920" cy="48644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8CBA80">
                    <a:lumMod val="50000"/>
                  </a:srgbClr>
                </a:solidFill>
                <a:effectLst/>
                <a:uLnTx/>
                <a:uFillTx/>
                <a:latin typeface="Ideal Sans Semibold" pitchFamily="50" charset="0"/>
                <a:ea typeface="+mn-ea"/>
                <a:cs typeface="Ideal Sans Semibold" pitchFamily="50" charset="0"/>
              </a:rPr>
              <a:t>Flexibilización Pedagógica</a:t>
            </a:r>
            <a:endParaRPr kumimoji="0" lang="es-CO" sz="1600" b="0" i="0" u="none" strike="noStrike" kern="1200" cap="none" spc="0" normalizeH="0" baseline="0" noProof="0" dirty="0">
              <a:ln>
                <a:noFill/>
              </a:ln>
              <a:solidFill>
                <a:srgbClr val="8CBA80">
                  <a:lumMod val="50000"/>
                </a:srgbClr>
              </a:solidFill>
              <a:effectLst/>
              <a:uLnTx/>
              <a:uFillTx/>
              <a:latin typeface="Ideal Sans Semibold" pitchFamily="50" charset="0"/>
              <a:ea typeface="+mn-ea"/>
              <a:cs typeface="Ideal Sans Semibold" pitchFamily="50" charset="0"/>
            </a:endParaRPr>
          </a:p>
        </p:txBody>
      </p:sp>
      <p:sp>
        <p:nvSpPr>
          <p:cNvPr id="68" name="Rectángulo: esquinas redondeadas 67">
            <a:extLst>
              <a:ext uri="{FF2B5EF4-FFF2-40B4-BE49-F238E27FC236}">
                <a16:creationId xmlns:a16="http://schemas.microsoft.com/office/drawing/2014/main" xmlns="" id="{940A6991-E975-4768-B587-A360446FFE8B}"/>
              </a:ext>
            </a:extLst>
          </p:cNvPr>
          <p:cNvSpPr/>
          <p:nvPr/>
        </p:nvSpPr>
        <p:spPr>
          <a:xfrm>
            <a:off x="4337509" y="2617179"/>
            <a:ext cx="2879925" cy="48644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8CBA80">
                    <a:lumMod val="50000"/>
                  </a:srgbClr>
                </a:solidFill>
                <a:effectLst/>
                <a:uLnTx/>
                <a:uFillTx/>
                <a:latin typeface="Ideal Sans Semibold" pitchFamily="50" charset="0"/>
                <a:ea typeface="+mn-ea"/>
                <a:cs typeface="Ideal Sans Semibold" pitchFamily="50" charset="0"/>
              </a:rPr>
              <a:t>Ampliación y Descentralización de Oferta</a:t>
            </a:r>
            <a:endParaRPr kumimoji="0" lang="es-CO" sz="1600" b="0" i="0" u="none" strike="noStrike" kern="1200" cap="none" spc="0" normalizeH="0" baseline="0" noProof="0" dirty="0">
              <a:ln>
                <a:noFill/>
              </a:ln>
              <a:solidFill>
                <a:srgbClr val="8CBA80">
                  <a:lumMod val="50000"/>
                </a:srgbClr>
              </a:solidFill>
              <a:effectLst/>
              <a:uLnTx/>
              <a:uFillTx/>
              <a:latin typeface="Ideal Sans Semibold" pitchFamily="50" charset="0"/>
              <a:ea typeface="+mn-ea"/>
              <a:cs typeface="Ideal Sans Semibold" pitchFamily="50" charset="0"/>
            </a:endParaRP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xmlns="" id="{D70E11F3-8207-4C24-91C4-9B5D8BFC7C8E}"/>
              </a:ext>
            </a:extLst>
          </p:cNvPr>
          <p:cNvSpPr txBox="1"/>
          <p:nvPr/>
        </p:nvSpPr>
        <p:spPr>
          <a:xfrm>
            <a:off x="4337507" y="3133777"/>
            <a:ext cx="2879927" cy="1423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3663" marR="0" lvl="0" indent="-936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Generar Incentivos y condiciones para que las 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IEO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 de zonas estratégicas brinden oferta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.</a:t>
            </a:r>
          </a:p>
          <a:p>
            <a:pPr marL="93663" marR="0" lvl="0" indent="-936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Facilitar que oferentes lleven la oferta a territorios 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aprovechando infraestructura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 existente.</a:t>
            </a: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xmlns="" id="{DF82964F-CDA9-4A18-A9B0-DBDAFE70EE9D}"/>
              </a:ext>
            </a:extLst>
          </p:cNvPr>
          <p:cNvSpPr txBox="1"/>
          <p:nvPr/>
        </p:nvSpPr>
        <p:spPr>
          <a:xfrm>
            <a:off x="4336544" y="5423885"/>
            <a:ext cx="287992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3663" marR="0" lvl="0" indent="-936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Promoción y 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búsqueda activa 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en zonas en donde se concentran brechas educativas.</a:t>
            </a:r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xmlns="" id="{A3CCCD45-8B5A-4358-A7D6-58682A316F5F}"/>
              </a:ext>
            </a:extLst>
          </p:cNvPr>
          <p:cNvSpPr txBox="1"/>
          <p:nvPr/>
        </p:nvSpPr>
        <p:spPr>
          <a:xfrm>
            <a:off x="458771" y="5008409"/>
            <a:ext cx="28799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3663" marR="0" lvl="0" indent="-936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Adaptar los procesos pedagógicos y evaluativos reconociendo conocimientos y habilidades heterogéneas de la población.</a:t>
            </a:r>
          </a:p>
        </p:txBody>
      </p:sp>
      <p:sp>
        <p:nvSpPr>
          <p:cNvPr id="77" name="Rectángulo: esquinas redondeadas 76">
            <a:extLst>
              <a:ext uri="{FF2B5EF4-FFF2-40B4-BE49-F238E27FC236}">
                <a16:creationId xmlns:a16="http://schemas.microsoft.com/office/drawing/2014/main" xmlns="" id="{D7AAEF65-C9E3-498F-ABE5-A272FF877E4F}"/>
              </a:ext>
            </a:extLst>
          </p:cNvPr>
          <p:cNvSpPr/>
          <p:nvPr/>
        </p:nvSpPr>
        <p:spPr>
          <a:xfrm>
            <a:off x="8076902" y="2617179"/>
            <a:ext cx="2879925" cy="48644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8CBA80">
                    <a:lumMod val="50000"/>
                  </a:srgbClr>
                </a:solidFill>
                <a:effectLst/>
                <a:uLnTx/>
                <a:uFillTx/>
                <a:latin typeface="Ideal Sans Semibold" pitchFamily="50" charset="0"/>
                <a:ea typeface="+mn-ea"/>
                <a:cs typeface="Ideal Sans Semibold" pitchFamily="50" charset="0"/>
              </a:rPr>
              <a:t>Formación Complementaria Ocupacional</a:t>
            </a:r>
            <a:endParaRPr kumimoji="0" lang="es-CO" sz="1600" b="0" i="0" u="none" strike="noStrike" kern="1200" cap="none" spc="0" normalizeH="0" baseline="0" noProof="0" dirty="0">
              <a:ln>
                <a:noFill/>
              </a:ln>
              <a:solidFill>
                <a:srgbClr val="8CBA80">
                  <a:lumMod val="50000"/>
                </a:srgbClr>
              </a:solidFill>
              <a:effectLst/>
              <a:uLnTx/>
              <a:uFillTx/>
              <a:latin typeface="Ideal Sans Semibold" pitchFamily="50" charset="0"/>
              <a:ea typeface="+mn-ea"/>
              <a:cs typeface="Ideal Sans Semibold" pitchFamily="50" charset="0"/>
            </a:endParaRPr>
          </a:p>
        </p:txBody>
      </p:sp>
      <p:sp>
        <p:nvSpPr>
          <p:cNvPr id="78" name="CuadroTexto 77">
            <a:extLst>
              <a:ext uri="{FF2B5EF4-FFF2-40B4-BE49-F238E27FC236}">
                <a16:creationId xmlns:a16="http://schemas.microsoft.com/office/drawing/2014/main" xmlns="" id="{5881C43B-76F6-45E8-98E0-39AEA33D3DC8}"/>
              </a:ext>
            </a:extLst>
          </p:cNvPr>
          <p:cNvSpPr txBox="1"/>
          <p:nvPr/>
        </p:nvSpPr>
        <p:spPr>
          <a:xfrm>
            <a:off x="8076900" y="3127562"/>
            <a:ext cx="2879927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3663" marR="0" lvl="0" indent="-936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Acompañar la formación de conocimientos básicos académicos con 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formación complementaria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 en artes y oficios.</a:t>
            </a:r>
          </a:p>
          <a:p>
            <a:pPr marL="265113" marR="0" lvl="0" indent="-936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Esto genera un </a:t>
            </a: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incentivo adicional 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para que la población cierre las brechas educativas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.</a:t>
            </a:r>
          </a:p>
        </p:txBody>
      </p:sp>
      <p:sp>
        <p:nvSpPr>
          <p:cNvPr id="79" name="Rectángulo: esquinas redondeadas 78">
            <a:extLst>
              <a:ext uri="{FF2B5EF4-FFF2-40B4-BE49-F238E27FC236}">
                <a16:creationId xmlns:a16="http://schemas.microsoft.com/office/drawing/2014/main" xmlns="" id="{F80D0645-C95C-4BE3-8168-0F961BB2DE8D}"/>
              </a:ext>
            </a:extLst>
          </p:cNvPr>
          <p:cNvSpPr/>
          <p:nvPr/>
        </p:nvSpPr>
        <p:spPr>
          <a:xfrm>
            <a:off x="8076902" y="4926594"/>
            <a:ext cx="2879925" cy="48644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8CBA80">
                    <a:lumMod val="50000"/>
                  </a:srgbClr>
                </a:solidFill>
                <a:effectLst/>
                <a:uLnTx/>
                <a:uFillTx/>
                <a:latin typeface="Ideal Sans Semibold" pitchFamily="50" charset="0"/>
                <a:ea typeface="+mn-ea"/>
                <a:cs typeface="Ideal Sans Semibold" pitchFamily="50" charset="0"/>
              </a:rPr>
              <a:t>Articulación con la Educación Terciaria</a:t>
            </a:r>
            <a:endParaRPr kumimoji="0" lang="es-CO" sz="1600" b="0" i="0" u="none" strike="noStrike" kern="1200" cap="none" spc="0" normalizeH="0" baseline="0" noProof="0" dirty="0">
              <a:ln>
                <a:noFill/>
              </a:ln>
              <a:solidFill>
                <a:srgbClr val="8CBA80">
                  <a:lumMod val="50000"/>
                </a:srgbClr>
              </a:solidFill>
              <a:effectLst/>
              <a:uLnTx/>
              <a:uFillTx/>
              <a:latin typeface="Ideal Sans Semibold" pitchFamily="50" charset="0"/>
              <a:ea typeface="+mn-ea"/>
              <a:cs typeface="Ideal Sans Semibold" pitchFamily="50" charset="0"/>
            </a:endParaRPr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xmlns="" id="{AA80A1EA-7476-4930-AE6A-F3BA82375D71}"/>
              </a:ext>
            </a:extLst>
          </p:cNvPr>
          <p:cNvSpPr txBox="1"/>
          <p:nvPr/>
        </p:nvSpPr>
        <p:spPr>
          <a:xfrm>
            <a:off x="8076899" y="5428520"/>
            <a:ext cx="28799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3663" marR="0" lvl="0" indent="-936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Promover el 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transito a la 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oferta de 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educación terciaria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.</a:t>
            </a:r>
          </a:p>
        </p:txBody>
      </p:sp>
      <p:cxnSp>
        <p:nvCxnSpPr>
          <p:cNvPr id="72" name="Conector: angular 71">
            <a:extLst>
              <a:ext uri="{FF2B5EF4-FFF2-40B4-BE49-F238E27FC236}">
                <a16:creationId xmlns:a16="http://schemas.microsoft.com/office/drawing/2014/main" xmlns="" id="{ECBC7D6F-C99C-4214-951C-28DF440C155C}"/>
              </a:ext>
            </a:extLst>
          </p:cNvPr>
          <p:cNvCxnSpPr>
            <a:stCxn id="35" idx="1"/>
            <a:endCxn id="68" idx="1"/>
          </p:cNvCxnSpPr>
          <p:nvPr/>
        </p:nvCxnSpPr>
        <p:spPr>
          <a:xfrm rot="10800000" flipV="1">
            <a:off x="4337510" y="2108336"/>
            <a:ext cx="505435" cy="752063"/>
          </a:xfrm>
          <a:prstGeom prst="bentConnector3">
            <a:avLst>
              <a:gd name="adj1" fmla="val 127720"/>
            </a:avLst>
          </a:prstGeom>
          <a:ln w="95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ector: angular 84">
            <a:extLst>
              <a:ext uri="{FF2B5EF4-FFF2-40B4-BE49-F238E27FC236}">
                <a16:creationId xmlns:a16="http://schemas.microsoft.com/office/drawing/2014/main" xmlns="" id="{2180D402-CCBF-4BB1-9547-23944E586780}"/>
              </a:ext>
            </a:extLst>
          </p:cNvPr>
          <p:cNvCxnSpPr>
            <a:stCxn id="10" idx="1"/>
            <a:endCxn id="64" idx="1"/>
          </p:cNvCxnSpPr>
          <p:nvPr/>
        </p:nvCxnSpPr>
        <p:spPr>
          <a:xfrm rot="10800000" flipV="1">
            <a:off x="541776" y="2150527"/>
            <a:ext cx="422433" cy="2591011"/>
          </a:xfrm>
          <a:prstGeom prst="bentConnector3">
            <a:avLst>
              <a:gd name="adj1" fmla="val 156011"/>
            </a:avLst>
          </a:prstGeom>
          <a:ln w="95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ector: angular 89">
            <a:extLst>
              <a:ext uri="{FF2B5EF4-FFF2-40B4-BE49-F238E27FC236}">
                <a16:creationId xmlns:a16="http://schemas.microsoft.com/office/drawing/2014/main" xmlns="" id="{7C6E8E03-6144-4EE4-8B00-44D8A19F5EEE}"/>
              </a:ext>
            </a:extLst>
          </p:cNvPr>
          <p:cNvCxnSpPr>
            <a:stCxn id="35" idx="1"/>
            <a:endCxn id="33" idx="1"/>
          </p:cNvCxnSpPr>
          <p:nvPr/>
        </p:nvCxnSpPr>
        <p:spPr>
          <a:xfrm rot="10800000" flipV="1">
            <a:off x="4337508" y="2108337"/>
            <a:ext cx="505437" cy="3039544"/>
          </a:xfrm>
          <a:prstGeom prst="bentConnector3">
            <a:avLst>
              <a:gd name="adj1" fmla="val 128267"/>
            </a:avLst>
          </a:prstGeom>
          <a:ln w="95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ector: angular 92">
            <a:extLst>
              <a:ext uri="{FF2B5EF4-FFF2-40B4-BE49-F238E27FC236}">
                <a16:creationId xmlns:a16="http://schemas.microsoft.com/office/drawing/2014/main" xmlns="" id="{15DD1852-28FF-41DD-AE98-B4C3BFBC7DCF}"/>
              </a:ext>
            </a:extLst>
          </p:cNvPr>
          <p:cNvCxnSpPr>
            <a:stCxn id="43" idx="3"/>
            <a:endCxn id="77" idx="3"/>
          </p:cNvCxnSpPr>
          <p:nvPr/>
        </p:nvCxnSpPr>
        <p:spPr>
          <a:xfrm>
            <a:off x="10956827" y="2109334"/>
            <a:ext cx="12700" cy="751066"/>
          </a:xfrm>
          <a:prstGeom prst="bentConnector3">
            <a:avLst>
              <a:gd name="adj1" fmla="val 1800000"/>
            </a:avLst>
          </a:prstGeom>
          <a:ln w="95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ector: angular 94">
            <a:extLst>
              <a:ext uri="{FF2B5EF4-FFF2-40B4-BE49-F238E27FC236}">
                <a16:creationId xmlns:a16="http://schemas.microsoft.com/office/drawing/2014/main" xmlns="" id="{0884D1FA-1E1E-4D71-B5F2-CDBBC277F1EA}"/>
              </a:ext>
            </a:extLst>
          </p:cNvPr>
          <p:cNvCxnSpPr>
            <a:stCxn id="43" idx="3"/>
            <a:endCxn id="79" idx="3"/>
          </p:cNvCxnSpPr>
          <p:nvPr/>
        </p:nvCxnSpPr>
        <p:spPr>
          <a:xfrm>
            <a:off x="10956827" y="2109334"/>
            <a:ext cx="12700" cy="3060481"/>
          </a:xfrm>
          <a:prstGeom prst="bentConnector3">
            <a:avLst>
              <a:gd name="adj1" fmla="val 1800000"/>
            </a:avLst>
          </a:prstGeom>
          <a:ln w="95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03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3A12505F-DCDC-4C5E-A21A-57ACC3E37729}"/>
              </a:ext>
            </a:extLst>
          </p:cNvPr>
          <p:cNvSpPr txBox="1"/>
          <p:nvPr/>
        </p:nvSpPr>
        <p:spPr>
          <a:xfrm>
            <a:off x="-17255" y="-37769"/>
            <a:ext cx="6132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600" b="1" i="0" u="none" strike="noStrike" kern="1200" cap="none" spc="0" normalizeH="0" baseline="0" noProof="0" dirty="0">
                <a:ln>
                  <a:noFill/>
                </a:ln>
                <a:solidFill>
                  <a:srgbClr val="22577A"/>
                </a:solidFill>
                <a:effectLst/>
                <a:uLnTx/>
                <a:uFillTx/>
                <a:latin typeface="Aller" panose="020B0503030302020204" pitchFamily="34" charset="0"/>
                <a:ea typeface="+mn-ea"/>
                <a:cs typeface="+mn-cs"/>
              </a:rPr>
              <a:t>PASOS A SEGUIR </a:t>
            </a:r>
            <a:r>
              <a:rPr kumimoji="0" lang="es-CO" sz="3600" b="1" i="0" u="none" strike="noStrike" kern="1200" cap="none" spc="0" normalizeH="0" baseline="0" noProof="0" dirty="0">
                <a:ln>
                  <a:noFill/>
                </a:ln>
                <a:solidFill>
                  <a:srgbClr val="5B7CAE"/>
                </a:solidFill>
                <a:effectLst/>
                <a:uLnTx/>
                <a:uFillTx/>
                <a:latin typeface="Aller" panose="020B0503030302020204" pitchFamily="34" charset="0"/>
                <a:ea typeface="+mn-ea"/>
                <a:cs typeface="+mn-cs"/>
              </a:rPr>
              <a:t>EN LA MESA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xmlns="" id="{16223481-D596-456D-9225-DC10700719E3}"/>
              </a:ext>
            </a:extLst>
          </p:cNvPr>
          <p:cNvSpPr/>
          <p:nvPr/>
        </p:nvSpPr>
        <p:spPr>
          <a:xfrm>
            <a:off x="-69012" y="538967"/>
            <a:ext cx="5063705" cy="24480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deal Sans Bold" pitchFamily="50" charset="0"/>
                <a:ea typeface="+mn-ea"/>
                <a:cs typeface="Ideal Sans Bold" pitchFamily="50" charset="0"/>
              </a:rPr>
              <a:t>A</a:t>
            </a:r>
            <a:r>
              <a:rPr kumimoji="0" lang="es-CO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deal Sans Bold" pitchFamily="50" charset="0"/>
                <a:ea typeface="+mn-ea"/>
                <a:cs typeface="Ideal Sans Bold" pitchFamily="50" charset="0"/>
              </a:rPr>
              <a:t>genda</a:t>
            </a: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deal Sans Bold" pitchFamily="50" charset="0"/>
                <a:ea typeface="+mn-ea"/>
                <a:cs typeface="Ideal Sans Bold" pitchFamily="50" charset="0"/>
              </a:rPr>
              <a:t> de Trabajo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xmlns="" id="{404397D4-4B2C-4BA6-B514-336A60BFBC0B}"/>
              </a:ext>
            </a:extLst>
          </p:cNvPr>
          <p:cNvSpPr/>
          <p:nvPr/>
        </p:nvSpPr>
        <p:spPr>
          <a:xfrm>
            <a:off x="7156870" y="6613200"/>
            <a:ext cx="5063705" cy="24480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deal Sans Light" pitchFamily="50" charset="0"/>
                <a:ea typeface="+mn-ea"/>
                <a:cs typeface="Ideal Sans Light" pitchFamily="50" charset="0"/>
              </a:rPr>
              <a:t>Fuente: Elaboración Propia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34292B2E-5F94-4C9E-9EF9-6EC8D8A611AD}"/>
              </a:ext>
            </a:extLst>
          </p:cNvPr>
          <p:cNvSpPr/>
          <p:nvPr/>
        </p:nvSpPr>
        <p:spPr>
          <a:xfrm>
            <a:off x="9564862" y="-26570"/>
            <a:ext cx="2626462" cy="724577"/>
          </a:xfrm>
          <a:custGeom>
            <a:avLst/>
            <a:gdLst>
              <a:gd name="connsiteX0" fmla="*/ 0 w 1695450"/>
              <a:gd name="connsiteY0" fmla="*/ 0 h 608562"/>
              <a:gd name="connsiteX1" fmla="*/ 1695450 w 1695450"/>
              <a:gd name="connsiteY1" fmla="*/ 0 h 608562"/>
              <a:gd name="connsiteX2" fmla="*/ 1695450 w 1695450"/>
              <a:gd name="connsiteY2" fmla="*/ 608562 h 608562"/>
              <a:gd name="connsiteX3" fmla="*/ 0 w 1695450"/>
              <a:gd name="connsiteY3" fmla="*/ 608562 h 608562"/>
              <a:gd name="connsiteX4" fmla="*/ 0 w 1695450"/>
              <a:gd name="connsiteY4" fmla="*/ 0 h 608562"/>
              <a:gd name="connsiteX0" fmla="*/ 0 w 1695450"/>
              <a:gd name="connsiteY0" fmla="*/ 0 h 608760"/>
              <a:gd name="connsiteX1" fmla="*/ 1695450 w 1695450"/>
              <a:gd name="connsiteY1" fmla="*/ 0 h 608760"/>
              <a:gd name="connsiteX2" fmla="*/ 1695450 w 1695450"/>
              <a:gd name="connsiteY2" fmla="*/ 608562 h 608760"/>
              <a:gd name="connsiteX3" fmla="*/ 971549 w 1695450"/>
              <a:gd name="connsiteY3" fmla="*/ 457200 h 608760"/>
              <a:gd name="connsiteX4" fmla="*/ 0 w 1695450"/>
              <a:gd name="connsiteY4" fmla="*/ 608562 h 608760"/>
              <a:gd name="connsiteX5" fmla="*/ 0 w 1695450"/>
              <a:gd name="connsiteY5" fmla="*/ 0 h 608760"/>
              <a:gd name="connsiteX0" fmla="*/ 0 w 1695450"/>
              <a:gd name="connsiteY0" fmla="*/ 0 h 608760"/>
              <a:gd name="connsiteX1" fmla="*/ 1695450 w 1695450"/>
              <a:gd name="connsiteY1" fmla="*/ 0 h 608760"/>
              <a:gd name="connsiteX2" fmla="*/ 1695450 w 1695450"/>
              <a:gd name="connsiteY2" fmla="*/ 608562 h 608760"/>
              <a:gd name="connsiteX3" fmla="*/ 971549 w 1695450"/>
              <a:gd name="connsiteY3" fmla="*/ 457200 h 608760"/>
              <a:gd name="connsiteX4" fmla="*/ 0 w 1695450"/>
              <a:gd name="connsiteY4" fmla="*/ 218037 h 608760"/>
              <a:gd name="connsiteX5" fmla="*/ 0 w 1695450"/>
              <a:gd name="connsiteY5" fmla="*/ 0 h 608760"/>
              <a:gd name="connsiteX0" fmla="*/ 0 w 1695450"/>
              <a:gd name="connsiteY0" fmla="*/ 0 h 457200"/>
              <a:gd name="connsiteX1" fmla="*/ 1695450 w 1695450"/>
              <a:gd name="connsiteY1" fmla="*/ 0 h 457200"/>
              <a:gd name="connsiteX2" fmla="*/ 1666875 w 1695450"/>
              <a:gd name="connsiteY2" fmla="*/ 256137 h 457200"/>
              <a:gd name="connsiteX3" fmla="*/ 971549 w 1695450"/>
              <a:gd name="connsiteY3" fmla="*/ 457200 h 457200"/>
              <a:gd name="connsiteX4" fmla="*/ 0 w 1695450"/>
              <a:gd name="connsiteY4" fmla="*/ 218037 h 457200"/>
              <a:gd name="connsiteX5" fmla="*/ 0 w 1695450"/>
              <a:gd name="connsiteY5" fmla="*/ 0 h 457200"/>
              <a:gd name="connsiteX0" fmla="*/ 0 w 1695450"/>
              <a:gd name="connsiteY0" fmla="*/ 0 h 457200"/>
              <a:gd name="connsiteX1" fmla="*/ 1695450 w 1695450"/>
              <a:gd name="connsiteY1" fmla="*/ 0 h 457200"/>
              <a:gd name="connsiteX2" fmla="*/ 1666875 w 1695450"/>
              <a:gd name="connsiteY2" fmla="*/ 256137 h 457200"/>
              <a:gd name="connsiteX3" fmla="*/ 971549 w 1695450"/>
              <a:gd name="connsiteY3" fmla="*/ 457200 h 457200"/>
              <a:gd name="connsiteX4" fmla="*/ 0 w 1695450"/>
              <a:gd name="connsiteY4" fmla="*/ 218037 h 457200"/>
              <a:gd name="connsiteX5" fmla="*/ 0 w 1695450"/>
              <a:gd name="connsiteY5" fmla="*/ 0 h 457200"/>
              <a:gd name="connsiteX0" fmla="*/ 0 w 1695450"/>
              <a:gd name="connsiteY0" fmla="*/ 0 h 461977"/>
              <a:gd name="connsiteX1" fmla="*/ 1695450 w 1695450"/>
              <a:gd name="connsiteY1" fmla="*/ 0 h 461977"/>
              <a:gd name="connsiteX2" fmla="*/ 1666875 w 1695450"/>
              <a:gd name="connsiteY2" fmla="*/ 256137 h 461977"/>
              <a:gd name="connsiteX3" fmla="*/ 971549 w 1695450"/>
              <a:gd name="connsiteY3" fmla="*/ 457200 h 461977"/>
              <a:gd name="connsiteX4" fmla="*/ 0 w 1695450"/>
              <a:gd name="connsiteY4" fmla="*/ 218037 h 461977"/>
              <a:gd name="connsiteX5" fmla="*/ 0 w 1695450"/>
              <a:gd name="connsiteY5" fmla="*/ 0 h 461977"/>
              <a:gd name="connsiteX0" fmla="*/ 352425 w 2047875"/>
              <a:gd name="connsiteY0" fmla="*/ 0 h 461977"/>
              <a:gd name="connsiteX1" fmla="*/ 2047875 w 2047875"/>
              <a:gd name="connsiteY1" fmla="*/ 0 h 461977"/>
              <a:gd name="connsiteX2" fmla="*/ 2019300 w 2047875"/>
              <a:gd name="connsiteY2" fmla="*/ 256137 h 461977"/>
              <a:gd name="connsiteX3" fmla="*/ 1323974 w 2047875"/>
              <a:gd name="connsiteY3" fmla="*/ 457200 h 461977"/>
              <a:gd name="connsiteX4" fmla="*/ 0 w 2047875"/>
              <a:gd name="connsiteY4" fmla="*/ 8487 h 461977"/>
              <a:gd name="connsiteX5" fmla="*/ 352425 w 2047875"/>
              <a:gd name="connsiteY5" fmla="*/ 0 h 461977"/>
              <a:gd name="connsiteX0" fmla="*/ 352425 w 2247900"/>
              <a:gd name="connsiteY0" fmla="*/ 20088 h 479619"/>
              <a:gd name="connsiteX1" fmla="*/ 2047875 w 2247900"/>
              <a:gd name="connsiteY1" fmla="*/ 20088 h 479619"/>
              <a:gd name="connsiteX2" fmla="*/ 2247900 w 2247900"/>
              <a:gd name="connsiteY2" fmla="*/ 0 h 479619"/>
              <a:gd name="connsiteX3" fmla="*/ 1323974 w 2247900"/>
              <a:gd name="connsiteY3" fmla="*/ 477288 h 479619"/>
              <a:gd name="connsiteX4" fmla="*/ 0 w 2247900"/>
              <a:gd name="connsiteY4" fmla="*/ 28575 h 479619"/>
              <a:gd name="connsiteX5" fmla="*/ 352425 w 2247900"/>
              <a:gd name="connsiteY5" fmla="*/ 20088 h 479619"/>
              <a:gd name="connsiteX0" fmla="*/ 352425 w 2232661"/>
              <a:gd name="connsiteY0" fmla="*/ 1040 h 460731"/>
              <a:gd name="connsiteX1" fmla="*/ 2047875 w 2232661"/>
              <a:gd name="connsiteY1" fmla="*/ 1040 h 460731"/>
              <a:gd name="connsiteX2" fmla="*/ 2232661 w 2232661"/>
              <a:gd name="connsiteY2" fmla="*/ 15763 h 460731"/>
              <a:gd name="connsiteX3" fmla="*/ 1323974 w 2232661"/>
              <a:gd name="connsiteY3" fmla="*/ 458240 h 460731"/>
              <a:gd name="connsiteX4" fmla="*/ 0 w 2232661"/>
              <a:gd name="connsiteY4" fmla="*/ 9527 h 460731"/>
              <a:gd name="connsiteX5" fmla="*/ 352425 w 2232661"/>
              <a:gd name="connsiteY5" fmla="*/ 1040 h 460731"/>
              <a:gd name="connsiteX0" fmla="*/ 352425 w 2232661"/>
              <a:gd name="connsiteY0" fmla="*/ 3473 h 463164"/>
              <a:gd name="connsiteX1" fmla="*/ 2047875 w 2232661"/>
              <a:gd name="connsiteY1" fmla="*/ 3473 h 463164"/>
              <a:gd name="connsiteX2" fmla="*/ 2232661 w 2232661"/>
              <a:gd name="connsiteY2" fmla="*/ 18196 h 463164"/>
              <a:gd name="connsiteX3" fmla="*/ 1323974 w 2232661"/>
              <a:gd name="connsiteY3" fmla="*/ 460673 h 463164"/>
              <a:gd name="connsiteX4" fmla="*/ 0 w 2232661"/>
              <a:gd name="connsiteY4" fmla="*/ 11960 h 463164"/>
              <a:gd name="connsiteX5" fmla="*/ 352425 w 2232661"/>
              <a:gd name="connsiteY5" fmla="*/ 3473 h 463164"/>
              <a:gd name="connsiteX0" fmla="*/ 352425 w 2217422"/>
              <a:gd name="connsiteY0" fmla="*/ 3473 h 463164"/>
              <a:gd name="connsiteX1" fmla="*/ 2047875 w 2217422"/>
              <a:gd name="connsiteY1" fmla="*/ 3473 h 463164"/>
              <a:gd name="connsiteX2" fmla="*/ 2217422 w 2217422"/>
              <a:gd name="connsiteY2" fmla="*/ 18196 h 463164"/>
              <a:gd name="connsiteX3" fmla="*/ 1323974 w 2217422"/>
              <a:gd name="connsiteY3" fmla="*/ 460673 h 463164"/>
              <a:gd name="connsiteX4" fmla="*/ 0 w 2217422"/>
              <a:gd name="connsiteY4" fmla="*/ 11960 h 463164"/>
              <a:gd name="connsiteX5" fmla="*/ 352425 w 2217422"/>
              <a:gd name="connsiteY5" fmla="*/ 3473 h 463164"/>
              <a:gd name="connsiteX0" fmla="*/ 352425 w 2207451"/>
              <a:gd name="connsiteY0" fmla="*/ 2318 h 462040"/>
              <a:gd name="connsiteX1" fmla="*/ 2047875 w 2207451"/>
              <a:gd name="connsiteY1" fmla="*/ 2318 h 462040"/>
              <a:gd name="connsiteX2" fmla="*/ 2207451 w 2207451"/>
              <a:gd name="connsiteY2" fmla="*/ 23115 h 462040"/>
              <a:gd name="connsiteX3" fmla="*/ 1323974 w 2207451"/>
              <a:gd name="connsiteY3" fmla="*/ 459518 h 462040"/>
              <a:gd name="connsiteX4" fmla="*/ 0 w 2207451"/>
              <a:gd name="connsiteY4" fmla="*/ 10805 h 462040"/>
              <a:gd name="connsiteX5" fmla="*/ 352425 w 2207451"/>
              <a:gd name="connsiteY5" fmla="*/ 2318 h 462040"/>
              <a:gd name="connsiteX0" fmla="*/ 344448 w 2199474"/>
              <a:gd name="connsiteY0" fmla="*/ 2318 h 462040"/>
              <a:gd name="connsiteX1" fmla="*/ 2039898 w 2199474"/>
              <a:gd name="connsiteY1" fmla="*/ 2318 h 462040"/>
              <a:gd name="connsiteX2" fmla="*/ 2199474 w 2199474"/>
              <a:gd name="connsiteY2" fmla="*/ 23115 h 462040"/>
              <a:gd name="connsiteX3" fmla="*/ 1315997 w 2199474"/>
              <a:gd name="connsiteY3" fmla="*/ 459518 h 462040"/>
              <a:gd name="connsiteX4" fmla="*/ 0 w 2199474"/>
              <a:gd name="connsiteY4" fmla="*/ 16879 h 462040"/>
              <a:gd name="connsiteX5" fmla="*/ 344448 w 2199474"/>
              <a:gd name="connsiteY5" fmla="*/ 2318 h 462040"/>
              <a:gd name="connsiteX0" fmla="*/ 392307 w 2199474"/>
              <a:gd name="connsiteY0" fmla="*/ 11429 h 462040"/>
              <a:gd name="connsiteX1" fmla="*/ 2039898 w 2199474"/>
              <a:gd name="connsiteY1" fmla="*/ 2318 h 462040"/>
              <a:gd name="connsiteX2" fmla="*/ 2199474 w 2199474"/>
              <a:gd name="connsiteY2" fmla="*/ 23115 h 462040"/>
              <a:gd name="connsiteX3" fmla="*/ 1315997 w 2199474"/>
              <a:gd name="connsiteY3" fmla="*/ 459518 h 462040"/>
              <a:gd name="connsiteX4" fmla="*/ 0 w 2199474"/>
              <a:gd name="connsiteY4" fmla="*/ 16879 h 462040"/>
              <a:gd name="connsiteX5" fmla="*/ 392307 w 2199474"/>
              <a:gd name="connsiteY5" fmla="*/ 11429 h 46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99474" h="462040">
                <a:moveTo>
                  <a:pt x="392307" y="11429"/>
                </a:moveTo>
                <a:lnTo>
                  <a:pt x="2039898" y="2318"/>
                </a:lnTo>
                <a:cubicBezTo>
                  <a:pt x="2106573" y="-4378"/>
                  <a:pt x="2197564" y="3702"/>
                  <a:pt x="2199474" y="23115"/>
                </a:cubicBezTo>
                <a:cubicBezTo>
                  <a:pt x="1958174" y="29811"/>
                  <a:pt x="1652547" y="500447"/>
                  <a:pt x="1315997" y="459518"/>
                </a:cubicBezTo>
                <a:cubicBezTo>
                  <a:pt x="1011197" y="417897"/>
                  <a:pt x="323850" y="96600"/>
                  <a:pt x="0" y="16879"/>
                </a:cubicBezTo>
                <a:lnTo>
                  <a:pt x="392307" y="11429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597BA2A-D34F-4809-A3B1-ED83FEDF89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658" y="-46158"/>
            <a:ext cx="1376073" cy="50400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5E9102C2-58BB-4F11-BD58-9944B4737E56}"/>
              </a:ext>
            </a:extLst>
          </p:cNvPr>
          <p:cNvSpPr txBox="1"/>
          <p:nvPr/>
        </p:nvSpPr>
        <p:spPr>
          <a:xfrm>
            <a:off x="1047134" y="1360503"/>
            <a:ext cx="101616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22577A"/>
                </a:solidFill>
                <a:effectLst/>
                <a:uLnTx/>
                <a:uFillTx/>
                <a:latin typeface="Ideal Sans Bold" pitchFamily="50" charset="0"/>
                <a:ea typeface="+mn-ea"/>
                <a:cs typeface="Ideal Sans Bold" pitchFamily="50" charset="0"/>
              </a:rPr>
              <a:t>Priorizar y gestionar el acercamiento con actores y dependencias clave en la oferta y operación de la educación por ciclos (CONFORMACIÓN INTERINSTITUCIONAL)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22577A"/>
              </a:solidFill>
              <a:effectLst/>
              <a:uLnTx/>
              <a:uFillTx/>
              <a:latin typeface="Ideal Sans Bold" pitchFamily="50" charset="0"/>
              <a:ea typeface="+mn-ea"/>
              <a:cs typeface="Ideal Sans Bold" pitchFamily="50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CF892188-7DED-4AD9-8083-E85DEEFC5B17}"/>
              </a:ext>
            </a:extLst>
          </p:cNvPr>
          <p:cNvSpPr txBox="1"/>
          <p:nvPr/>
        </p:nvSpPr>
        <p:spPr>
          <a:xfrm>
            <a:off x="1686154" y="1998439"/>
            <a:ext cx="94587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22577A"/>
                </a:solidFill>
                <a:effectLst/>
                <a:uLnTx/>
                <a:uFillTx/>
                <a:latin typeface="Ideal Sans Bold" pitchFamily="50" charset="0"/>
                <a:ea typeface="+mn-ea"/>
                <a:cs typeface="Ideal Sans Bold" pitchFamily="50" charset="0"/>
              </a:rPr>
              <a:t>Reconocer obstáculos y barreras para atender a una mayor población y que esta pueda terminar su proceso.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22577A"/>
                </a:solidFill>
                <a:effectLst/>
                <a:uLnTx/>
                <a:uFillTx/>
                <a:latin typeface="Ideal Sans Bold" pitchFamily="50" charset="0"/>
                <a:ea typeface="+mn-ea"/>
                <a:cs typeface="Ideal Sans Bold" pitchFamily="50" charset="0"/>
              </a:rPr>
              <a:t>Identificar barreras socioterritoriales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22577A"/>
                </a:solidFill>
                <a:effectLst/>
                <a:uLnTx/>
                <a:uFillTx/>
                <a:latin typeface="Ideal Sans Bold" pitchFamily="50" charset="0"/>
                <a:ea typeface="+mn-ea"/>
                <a:cs typeface="Ideal Sans Bold" pitchFamily="50" charset="0"/>
              </a:rPr>
              <a:t>Revisar modelo pedagógico y su flexibilidad social y pedagógico.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22577A"/>
                </a:solidFill>
                <a:effectLst/>
                <a:uLnTx/>
                <a:uFillTx/>
                <a:latin typeface="Ideal Sans Bold" pitchFamily="50" charset="0"/>
                <a:ea typeface="+mn-ea"/>
                <a:cs typeface="Ideal Sans Bold" pitchFamily="50" charset="0"/>
              </a:rPr>
              <a:t>Reconocer experiencias o referentes exitosos.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0" u="none" strike="noStrike" kern="1200" cap="none" spc="0" normalizeH="0" baseline="0" noProof="0" dirty="0">
              <a:ln>
                <a:noFill/>
              </a:ln>
              <a:solidFill>
                <a:srgbClr val="22577A"/>
              </a:solidFill>
              <a:effectLst/>
              <a:uLnTx/>
              <a:uFillTx/>
              <a:latin typeface="Ideal Sans Bold" pitchFamily="50" charset="0"/>
              <a:ea typeface="+mn-ea"/>
              <a:cs typeface="Ideal Sans Bold" pitchFamily="50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B0001EB7-24A3-45FF-B474-F47AA4F6B78D}"/>
              </a:ext>
            </a:extLst>
          </p:cNvPr>
          <p:cNvSpPr txBox="1"/>
          <p:nvPr/>
        </p:nvSpPr>
        <p:spPr>
          <a:xfrm>
            <a:off x="1047134" y="3340566"/>
            <a:ext cx="101616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22577A"/>
                </a:solidFill>
                <a:effectLst/>
                <a:uLnTx/>
                <a:uFillTx/>
                <a:latin typeface="Ideal Sans Bold" pitchFamily="50" charset="0"/>
                <a:ea typeface="+mn-ea"/>
                <a:cs typeface="Ideal Sans Bold" pitchFamily="50" charset="0"/>
              </a:rPr>
              <a:t>Revisión Experiencias y referentes para formalizar los pasos de la ruta en clave de acciones, mecanismos e instrumentos de implementación.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22577A"/>
              </a:solidFill>
              <a:effectLst/>
              <a:uLnTx/>
              <a:uFillTx/>
              <a:latin typeface="Ideal Sans Bold" pitchFamily="50" charset="0"/>
              <a:ea typeface="+mn-ea"/>
              <a:cs typeface="Ideal Sans Bold" pitchFamily="50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D58CF025-6BE3-4BC9-AE01-FAB76AB50BF0}"/>
              </a:ext>
            </a:extLst>
          </p:cNvPr>
          <p:cNvSpPr txBox="1"/>
          <p:nvPr/>
        </p:nvSpPr>
        <p:spPr>
          <a:xfrm>
            <a:off x="1047134" y="4512969"/>
            <a:ext cx="101616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22577A"/>
                </a:solidFill>
                <a:effectLst/>
                <a:uLnTx/>
                <a:uFillTx/>
                <a:latin typeface="Ideal Sans Bold" pitchFamily="50" charset="0"/>
                <a:ea typeface="+mn-ea"/>
                <a:cs typeface="Ideal Sans Bold" pitchFamily="50" charset="0"/>
              </a:rPr>
              <a:t>Articulación Interinstitucional para consolidar una oferta pertinente y que permita brindar atención articulada con los procesos de formación para el empleo y la generación de ingresos (INCENTIVOS Y EXPECTATIVAS)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22577A"/>
              </a:solidFill>
              <a:effectLst/>
              <a:uLnTx/>
              <a:uFillTx/>
              <a:latin typeface="Ideal Sans Bold" pitchFamily="50" charset="0"/>
              <a:ea typeface="+mn-ea"/>
              <a:cs typeface="Ideal Sans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75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68" y="2368596"/>
            <a:ext cx="4176464" cy="2785472"/>
          </a:xfrm>
          <a:prstGeom prst="rect">
            <a:avLst/>
          </a:prstGeom>
        </p:spPr>
      </p:pic>
      <p:pic>
        <p:nvPicPr>
          <p:cNvPr id="4" name="Picture 2" descr="C:\Users\DELL\Desktop\logo 20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400"/>
            <a:ext cx="12331337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D1EC5A8D-B92A-48EF-A844-2D5DCF4C4AED}"/>
              </a:ext>
            </a:extLst>
          </p:cNvPr>
          <p:cNvSpPr txBox="1"/>
          <p:nvPr/>
        </p:nvSpPr>
        <p:spPr>
          <a:xfrm>
            <a:off x="1066800" y="821737"/>
            <a:ext cx="1005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6000" b="1" dirty="0" smtClean="0">
                <a:latin typeface="+mj-lt"/>
              </a:rPr>
              <a:t>GRACIAS</a:t>
            </a:r>
            <a:endParaRPr lang="es-CO" sz="6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3749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ELL\Desktop\logo 20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337" y="5408023"/>
            <a:ext cx="12331337" cy="144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0A116DC2-571B-4BB3-BED0-EC7E3C560869}"/>
              </a:ext>
            </a:extLst>
          </p:cNvPr>
          <p:cNvSpPr txBox="1"/>
          <p:nvPr/>
        </p:nvSpPr>
        <p:spPr>
          <a:xfrm>
            <a:off x="1033669" y="450574"/>
            <a:ext cx="10628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+mj-lt"/>
              </a:rPr>
              <a:t>Ruta para la creación del Plan de Acción de las mesas de trabajo PMEY</a:t>
            </a:r>
            <a:endParaRPr lang="es-CO" sz="2800" dirty="0">
              <a:latin typeface="+mj-lt"/>
            </a:endParaRP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xmlns="" id="{E17D76BD-43DB-4BEC-89D8-BAAA2D86296C}"/>
              </a:ext>
            </a:extLst>
          </p:cNvPr>
          <p:cNvGraphicFramePr/>
          <p:nvPr>
            <p:extLst/>
          </p:nvPr>
        </p:nvGraphicFramePr>
        <p:xfrm>
          <a:off x="422365" y="1623150"/>
          <a:ext cx="11347270" cy="2451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8582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ELL\Desktop\logo 20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337" y="5408023"/>
            <a:ext cx="12331337" cy="144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xmlns="" id="{5093ABE9-6DB3-47A2-AD42-C781001D24B4}"/>
              </a:ext>
            </a:extLst>
          </p:cNvPr>
          <p:cNvGrpSpPr/>
          <p:nvPr/>
        </p:nvGrpSpPr>
        <p:grpSpPr>
          <a:xfrm>
            <a:off x="508713" y="1166191"/>
            <a:ext cx="1889930" cy="2392018"/>
            <a:chOff x="7041" y="221830"/>
            <a:chExt cx="1367964" cy="2034352"/>
          </a:xfrm>
          <a:solidFill>
            <a:srgbClr val="008000"/>
          </a:solidFill>
        </p:grpSpPr>
        <p:sp>
          <p:nvSpPr>
            <p:cNvPr id="5" name="Rectángulo: esquinas redondeadas 4">
              <a:extLst>
                <a:ext uri="{FF2B5EF4-FFF2-40B4-BE49-F238E27FC236}">
                  <a16:creationId xmlns:a16="http://schemas.microsoft.com/office/drawing/2014/main" xmlns="" id="{61E8F175-5061-4A06-996E-7FF21485BFA6}"/>
                </a:ext>
              </a:extLst>
            </p:cNvPr>
            <p:cNvSpPr/>
            <p:nvPr/>
          </p:nvSpPr>
          <p:spPr>
            <a:xfrm>
              <a:off x="7041" y="221830"/>
              <a:ext cx="1367964" cy="200799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ctángulo: esquinas redondeadas 4">
              <a:extLst>
                <a:ext uri="{FF2B5EF4-FFF2-40B4-BE49-F238E27FC236}">
                  <a16:creationId xmlns:a16="http://schemas.microsoft.com/office/drawing/2014/main" xmlns="" id="{D8290B04-D631-41A9-A6DF-C8B9EB645C0D}"/>
                </a:ext>
              </a:extLst>
            </p:cNvPr>
            <p:cNvSpPr txBox="1"/>
            <p:nvPr/>
          </p:nvSpPr>
          <p:spPr>
            <a:xfrm>
              <a:off x="47107" y="328324"/>
              <a:ext cx="1287832" cy="192785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600" kern="1200" dirty="0"/>
                <a:t>1r paso:  Conformación de mesas</a:t>
              </a:r>
              <a:endParaRPr lang="es-CO" sz="1600" kern="1200" dirty="0"/>
            </a:p>
          </p:txBody>
        </p:sp>
      </p:grp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xmlns="" id="{05F89061-C620-4B70-BA74-880EC736DD77}"/>
              </a:ext>
            </a:extLst>
          </p:cNvPr>
          <p:cNvGraphicFramePr/>
          <p:nvPr>
            <p:extLst/>
          </p:nvPr>
        </p:nvGraphicFramePr>
        <p:xfrm>
          <a:off x="2588592" y="114116"/>
          <a:ext cx="8795025" cy="48156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9" name="Conector recto 8">
            <a:extLst>
              <a:ext uri="{FF2B5EF4-FFF2-40B4-BE49-F238E27FC236}">
                <a16:creationId xmlns:a16="http://schemas.microsoft.com/office/drawing/2014/main" xmlns="" id="{AA252D31-F9C8-4F94-83A1-74FF2C17286E}"/>
              </a:ext>
            </a:extLst>
          </p:cNvPr>
          <p:cNvCxnSpPr/>
          <p:nvPr/>
        </p:nvCxnSpPr>
        <p:spPr>
          <a:xfrm>
            <a:off x="7765774" y="3558209"/>
            <a:ext cx="0" cy="35118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505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Yumbo Cómo Vamos 202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85F5C"/>
      </a:accent2>
      <a:accent3>
        <a:srgbClr val="5B7CAE"/>
      </a:accent3>
      <a:accent4>
        <a:srgbClr val="22577A"/>
      </a:accent4>
      <a:accent5>
        <a:srgbClr val="FFC857"/>
      </a:accent5>
      <a:accent6>
        <a:srgbClr val="8CBA8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2791</TotalTime>
  <Words>5760</Words>
  <Application>Microsoft Office PowerPoint</Application>
  <PresentationFormat>Panorámica</PresentationFormat>
  <Paragraphs>1017</Paragraphs>
  <Slides>78</Slides>
  <Notes>43</Notes>
  <HiddenSlides>0</HiddenSlides>
  <MMClips>0</MMClips>
  <ScaleCrop>false</ScaleCrop>
  <HeadingPairs>
    <vt:vector size="8" baseType="variant">
      <vt:variant>
        <vt:lpstr>Fuentes usadas</vt:lpstr>
      </vt:variant>
      <vt:variant>
        <vt:i4>18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78</vt:i4>
      </vt:variant>
    </vt:vector>
  </HeadingPairs>
  <TitlesOfParts>
    <vt:vector size="99" baseType="lpstr">
      <vt:lpstr>Aller</vt:lpstr>
      <vt:lpstr>Andalus</vt:lpstr>
      <vt:lpstr>Arial</vt:lpstr>
      <vt:lpstr>Arial Black</vt:lpstr>
      <vt:lpstr>Arial Narrow</vt:lpstr>
      <vt:lpstr>Arno Pro Subhead</vt:lpstr>
      <vt:lpstr>Bradley Hand ITC</vt:lpstr>
      <vt:lpstr>Calibri</vt:lpstr>
      <vt:lpstr>Calibri Light</vt:lpstr>
      <vt:lpstr>Ideal Sans Bold</vt:lpstr>
      <vt:lpstr>Ideal Sans Light</vt:lpstr>
      <vt:lpstr>Ideal Sans Semibold</vt:lpstr>
      <vt:lpstr>Iskoola Pota</vt:lpstr>
      <vt:lpstr>Merriweather</vt:lpstr>
      <vt:lpstr>Noto Sans Symbols</vt:lpstr>
      <vt:lpstr>Tahoma</vt:lpstr>
      <vt:lpstr>Times New Roman</vt:lpstr>
      <vt:lpstr>Wingdings</vt:lpstr>
      <vt:lpstr>Tema de Office</vt:lpstr>
      <vt:lpstr>1_Tema de Office</vt:lpstr>
      <vt:lpstr>Worksheet</vt:lpstr>
      <vt:lpstr>Presentación de PowerPoint</vt:lpstr>
      <vt:lpstr>Presentación de PowerPoint</vt:lpstr>
      <vt:lpstr>Presentación de PowerPoint</vt:lpstr>
      <vt:lpstr>Presentación de PowerPoint</vt:lpstr>
      <vt:lpstr>  OBJETIVO   GENERAL DE LA MESA DE EDUCACION INICIAL</vt:lpstr>
      <vt:lpstr>ALCANCE</vt:lpstr>
      <vt:lpstr>        Enfoque – Principio                       Asegurar  que la educación gratuita y obligatoria este disponible para todos los niños y niñas en edad escolar, además  promover el respeto a la diversidad, en especial a las personas con discapacidad, victimas del conflicto, minorías e indígenas.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DESARROLLO DEL PLAN  DE ACCION Revisión de datos estadísticos   </vt:lpstr>
      <vt:lpstr>IDENTIFICACION DEL ESTADO ACTUAL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CONSOLIDACION 4 EJES </vt:lpstr>
      <vt:lpstr>DIRECCIONAMIENTOS ESTRATÉGICOS PARA APUESTAS COMUNES DE IMPACTO EDUCATIVO </vt:lpstr>
      <vt:lpstr> DESARROLLO DEL SER PARA CIUDADANOS FELICES, EN SANA CONVIVENCIA Y AMBIENTES ARMÓNICOS</vt:lpstr>
      <vt:lpstr> LA ESCUELA ESPACIO PARA IMPULSAR CIUDADANOS LECTORES Y ESCRITORES PARA TODA LA VIDA.</vt:lpstr>
      <vt:lpstr> INGLÉS PARA UNA CIUDADANÍA GLOBAL Y CON MEJORES OPORTUNIDADES.</vt:lpstr>
      <vt:lpstr>MESA DE EDUCACIÓN  TERCIARIA DE YUMBO En el marco del Plan Maestro de Educación 2020-2034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PLAN MAESTRO DE EDUCACIÓN Y EDUCACIÓN TERCIARIA. Retos y Recomendaciones PMEY 2020-2034</vt:lpstr>
      <vt:lpstr>PLAN MAESTRO DE EDUCACIÓN Y EDUCACIÓN TERCIARIA. Retos y Recomendaciones PMEY 2020-2034</vt:lpstr>
      <vt:lpstr>PLAN MAESTRO DE EDUCACIÓN Y EDUCACIÓN TERCIARIA. Retos y Recomendaciones PMEY 2020-2034</vt:lpstr>
      <vt:lpstr>Presentación de PowerPoint</vt:lpstr>
      <vt:lpstr>CONTEXTO LOCAL. La Educación Superior en Cifras</vt:lpstr>
      <vt:lpstr>CONTEXTO LOCAL. La Educación Superior en Cifras</vt:lpstr>
      <vt:lpstr>CONTEXTO LOCAL. La Educación para el Trabajo y el Desarrollo Humano en Cifras</vt:lpstr>
      <vt:lpstr>CONTEXTO LOCAL. La Educación para el Trabajo y el Desarrollo Humano en Cifras</vt:lpstr>
      <vt:lpstr>Presentación de PowerPoint</vt:lpstr>
      <vt:lpstr>PLAN DE DESARROLLO MUNICIPAL “Creemos en Yumbo 2020-2023” Líneas y Programas Orientados a la Educación Terciaria</vt:lpstr>
      <vt:lpstr>PLAN DE DESARROLLO MUNICIPAL “Creemos en Yumbo 2020-2023” Líneas y Programas Orientados a la Educación Terciaria</vt:lpstr>
      <vt:lpstr>PLAN DE DESARROLLO MUNICIPAL “Creemos en Yumbo 2020-2023” Líneas y Programas Orientados a la Educación Terciaria</vt:lpstr>
      <vt:lpstr>PLAN DE DESARROLLO MUNICIPAL “Creemos en Yumbo 2020-2023” Líneas y Programas Orientados a la Educación Terciaria</vt:lpstr>
      <vt:lpstr>PLAN ESPECÍFICO TERRITORIAL DE ALTERNANCIA EDUCATIVA Estructura y Oportunidades para Educación Terciaria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luzha</dc:creator>
  <cp:lastModifiedBy>MIGUEL TENORIO</cp:lastModifiedBy>
  <cp:revision>315</cp:revision>
  <dcterms:created xsi:type="dcterms:W3CDTF">2020-10-23T21:22:59Z</dcterms:created>
  <dcterms:modified xsi:type="dcterms:W3CDTF">2022-08-12T20:26:00Z</dcterms:modified>
</cp:coreProperties>
</file>