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Lst>
  <p:sldSz cx="12192000" cy="6858000"/>
  <p:notesSz cx="7010400" cy="11125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EBB1EA99-C005-46B2-9979-CA6C848ECAA0}">
          <p14:sldIdLst>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7" d="100"/>
          <a:sy n="57" d="100"/>
        </p:scale>
        <p:origin x="3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73EF249-BD08-44F1-9461-0BF43BAFB3DC}" type="datetimeFigureOut">
              <a:rPr lang="es-CO" smtClean="0"/>
              <a:t>2/03/2022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46047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73EF249-BD08-44F1-9461-0BF43BAFB3DC}" type="datetimeFigureOut">
              <a:rPr lang="es-CO" smtClean="0"/>
              <a:t>2/03/2022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94048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73EF249-BD08-44F1-9461-0BF43BAFB3DC}" type="datetimeFigureOut">
              <a:rPr lang="es-CO" smtClean="0"/>
              <a:t>2/03/2022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172232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73EF249-BD08-44F1-9461-0BF43BAFB3DC}" type="datetimeFigureOut">
              <a:rPr lang="es-CO" smtClean="0"/>
              <a:t>2/03/2022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29520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73EF249-BD08-44F1-9461-0BF43BAFB3DC}" type="datetimeFigureOut">
              <a:rPr lang="es-CO" smtClean="0"/>
              <a:t>2/03/2022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84870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73EF249-BD08-44F1-9461-0BF43BAFB3DC}" type="datetimeFigureOut">
              <a:rPr lang="es-CO" smtClean="0"/>
              <a:t>2/03/2022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35735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73EF249-BD08-44F1-9461-0BF43BAFB3DC}" type="datetimeFigureOut">
              <a:rPr lang="es-CO" smtClean="0"/>
              <a:t>2/03/2022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8619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73EF249-BD08-44F1-9461-0BF43BAFB3DC}" type="datetimeFigureOut">
              <a:rPr lang="es-CO" smtClean="0"/>
              <a:t>2/03/2022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424544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3EF249-BD08-44F1-9461-0BF43BAFB3DC}" type="datetimeFigureOut">
              <a:rPr lang="es-CO" smtClean="0"/>
              <a:t>2/03/2022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342202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3EF249-BD08-44F1-9461-0BF43BAFB3DC}" type="datetimeFigureOut">
              <a:rPr lang="es-CO" smtClean="0"/>
              <a:t>2/03/2022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105633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3EF249-BD08-44F1-9461-0BF43BAFB3DC}" type="datetimeFigureOut">
              <a:rPr lang="es-CO" smtClean="0"/>
              <a:t>2/03/2022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9E5C6F1-A8DF-4FC0-86B6-81B6875F03EB}" type="slidenum">
              <a:rPr lang="es-CO" smtClean="0"/>
              <a:t>‹Nº›</a:t>
            </a:fld>
            <a:endParaRPr lang="es-CO"/>
          </a:p>
        </p:txBody>
      </p:sp>
    </p:spTree>
    <p:extLst>
      <p:ext uri="{BB962C8B-B14F-4D97-AF65-F5344CB8AC3E}">
        <p14:creationId xmlns:p14="http://schemas.microsoft.com/office/powerpoint/2010/main" val="292674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EF249-BD08-44F1-9461-0BF43BAFB3DC}" type="datetimeFigureOut">
              <a:rPr lang="es-CO" smtClean="0"/>
              <a:t>2/03/2022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5C6F1-A8DF-4FC0-86B6-81B6875F03EB}" type="slidenum">
              <a:rPr lang="es-CO" smtClean="0"/>
              <a:t>‹Nº›</a:t>
            </a:fld>
            <a:endParaRPr lang="es-CO"/>
          </a:p>
        </p:txBody>
      </p:sp>
    </p:spTree>
    <p:extLst>
      <p:ext uri="{BB962C8B-B14F-4D97-AF65-F5344CB8AC3E}">
        <p14:creationId xmlns:p14="http://schemas.microsoft.com/office/powerpoint/2010/main" val="262026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421610" y="133003"/>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3560"/>
            <a:ext cx="12192000" cy="1236066"/>
          </a:xfrm>
          <a:prstGeom prst="rect">
            <a:avLst/>
          </a:prstGeom>
        </p:spPr>
      </p:pic>
      <p:sp>
        <p:nvSpPr>
          <p:cNvPr id="2" name="Título 1"/>
          <p:cNvSpPr>
            <a:spLocks noGrp="1"/>
          </p:cNvSpPr>
          <p:nvPr>
            <p:ph type="ctrTitle"/>
          </p:nvPr>
        </p:nvSpPr>
        <p:spPr>
          <a:xfrm>
            <a:off x="1524000" y="710301"/>
            <a:ext cx="9144000" cy="1236066"/>
          </a:xfrm>
        </p:spPr>
        <p:txBody>
          <a:bodyPr>
            <a:normAutofit fontScale="90000"/>
          </a:bodyPr>
          <a:lstStyle/>
          <a:p>
            <a:r>
              <a:rPr lang="es-MX" sz="4400" dirty="0" smtClean="0">
                <a:latin typeface="Arial Black" panose="020B0A04020102020204" pitchFamily="34" charset="0"/>
              </a:rPr>
              <a:t>XI FORO MUNICIPAL DE FILOSOFÍA / 2022</a:t>
            </a:r>
            <a:endParaRPr lang="en-US" sz="4400" dirty="0">
              <a:latin typeface="Arial Black" panose="020B0A04020102020204" pitchFamily="34" charset="0"/>
            </a:endParaRPr>
          </a:p>
        </p:txBody>
      </p:sp>
      <p:sp>
        <p:nvSpPr>
          <p:cNvPr id="3" name="Subtítulo 2"/>
          <p:cNvSpPr>
            <a:spLocks noGrp="1"/>
          </p:cNvSpPr>
          <p:nvPr>
            <p:ph type="subTitle" idx="1"/>
          </p:nvPr>
        </p:nvSpPr>
        <p:spPr>
          <a:xfrm>
            <a:off x="862149" y="1946366"/>
            <a:ext cx="9805851" cy="3677194"/>
          </a:xfrm>
        </p:spPr>
        <p:txBody>
          <a:bodyPr>
            <a:normAutofit lnSpcReduction="10000"/>
          </a:bodyPr>
          <a:lstStyle/>
          <a:p>
            <a:r>
              <a:rPr lang="es-MX" b="1" i="1" dirty="0" smtClean="0"/>
              <a:t>AGENDA REUNIÓN DE APERTURA</a:t>
            </a:r>
          </a:p>
          <a:p>
            <a:pPr algn="l"/>
            <a:r>
              <a:rPr lang="es-MX" dirty="0" smtClean="0"/>
              <a:t>1. Saludo de bienvenida.</a:t>
            </a:r>
          </a:p>
          <a:p>
            <a:pPr algn="l"/>
            <a:r>
              <a:rPr lang="es-MX" dirty="0"/>
              <a:t>2</a:t>
            </a:r>
            <a:r>
              <a:rPr lang="es-MX" dirty="0" smtClean="0"/>
              <a:t>. Ofertas académica Universitaria de la </a:t>
            </a:r>
            <a:r>
              <a:rPr lang="es-MX" dirty="0" err="1" smtClean="0"/>
              <a:t>Univalle</a:t>
            </a:r>
            <a:r>
              <a:rPr lang="es-MX" dirty="0" smtClean="0"/>
              <a:t> para estudiantes de grado   11°.</a:t>
            </a:r>
          </a:p>
          <a:p>
            <a:pPr algn="l"/>
            <a:r>
              <a:rPr lang="es-MX" dirty="0" smtClean="0"/>
              <a:t>3.Escogencia </a:t>
            </a:r>
            <a:r>
              <a:rPr lang="es-MX" dirty="0"/>
              <a:t>del tema principal para el desarrollo de las ponencias (tener en cuenta la opinión de sus estudiantes</a:t>
            </a:r>
            <a:r>
              <a:rPr lang="es-MX" dirty="0" smtClean="0"/>
              <a:t>).</a:t>
            </a:r>
          </a:p>
          <a:p>
            <a:pPr algn="l"/>
            <a:r>
              <a:rPr lang="es-MX" dirty="0"/>
              <a:t>4</a:t>
            </a:r>
            <a:r>
              <a:rPr lang="es-MX" dirty="0" smtClean="0"/>
              <a:t>.Conformación </a:t>
            </a:r>
            <a:r>
              <a:rPr lang="es-MX" dirty="0"/>
              <a:t>de equipos de trabajo por mesas para la elaboración del documento guía del XI Foro.</a:t>
            </a:r>
          </a:p>
          <a:p>
            <a:pPr algn="l"/>
            <a:r>
              <a:rPr lang="es-MX" dirty="0"/>
              <a:t>5</a:t>
            </a:r>
            <a:r>
              <a:rPr lang="es-MX" dirty="0" smtClean="0"/>
              <a:t>.Definir </a:t>
            </a:r>
            <a:r>
              <a:rPr lang="es-MX" dirty="0"/>
              <a:t>pautas para la elaboración, revisión, entrega y escogencia de las mejores ponencias.</a:t>
            </a:r>
          </a:p>
          <a:p>
            <a:pPr algn="l"/>
            <a:endParaRPr lang="es-MX" dirty="0"/>
          </a:p>
          <a:p>
            <a:pPr algn="l"/>
            <a:endParaRPr lang="en-US" dirty="0"/>
          </a:p>
        </p:txBody>
      </p:sp>
    </p:spTree>
    <p:extLst>
      <p:ext uri="{BB962C8B-B14F-4D97-AF65-F5344CB8AC3E}">
        <p14:creationId xmlns:p14="http://schemas.microsoft.com/office/powerpoint/2010/main" val="7727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421610" y="133003"/>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3560"/>
            <a:ext cx="12192000" cy="1236066"/>
          </a:xfrm>
          <a:prstGeom prst="rect">
            <a:avLst/>
          </a:prstGeom>
        </p:spPr>
      </p:pic>
      <p:sp>
        <p:nvSpPr>
          <p:cNvPr id="2" name="Rectángulo 1"/>
          <p:cNvSpPr/>
          <p:nvPr/>
        </p:nvSpPr>
        <p:spPr>
          <a:xfrm>
            <a:off x="1162594" y="1051203"/>
            <a:ext cx="10776858" cy="4801314"/>
          </a:xfrm>
          <a:prstGeom prst="rect">
            <a:avLst/>
          </a:prstGeom>
        </p:spPr>
        <p:txBody>
          <a:bodyPr wrap="square">
            <a:spAutoFit/>
          </a:bodyPr>
          <a:lstStyle/>
          <a:p>
            <a:pPr algn="ctr"/>
            <a:r>
              <a:rPr lang="es-MX" sz="1600" b="1" i="1" dirty="0">
                <a:latin typeface="Arial" panose="020B0604020202020204" pitchFamily="34" charset="0"/>
                <a:cs typeface="Arial" panose="020B0604020202020204" pitchFamily="34" charset="0"/>
              </a:rPr>
              <a:t>Reseña de los Foros de Filosofía en el Municipio de Yumbo.</a:t>
            </a:r>
          </a:p>
          <a:p>
            <a:endParaRPr lang="es-MX" dirty="0"/>
          </a:p>
          <a:p>
            <a:r>
              <a:rPr lang="es-MX" dirty="0"/>
              <a:t>Desde el 2009 se viene desarrollando este proyecto académico, Empezó como un encuentro al interior de los Colegios </a:t>
            </a:r>
            <a:r>
              <a:rPr lang="es-MX" dirty="0" err="1"/>
              <a:t>Comfandi</a:t>
            </a:r>
            <a:r>
              <a:rPr lang="es-MX" dirty="0"/>
              <a:t>, quien fue el gran animador del evento, en el año 2013 se convirtió en un proyecto municipal, alcanzó su novena X versión del 2019 con una participación de 200 estudiantes ponentes que presentaron sus reflexiones filosóficas.</a:t>
            </a:r>
          </a:p>
          <a:p>
            <a:r>
              <a:rPr lang="es-MX" dirty="0"/>
              <a:t>Durante varias versiones hemos contado con ponentes de municipios vecinos como Cali y Palmira. En el Foro Municipal, también ha realizado un papel importante el apoyo y acompañamiento de la Universidad del Valle Meléndez y Sede Yumbo.</a:t>
            </a:r>
          </a:p>
          <a:p>
            <a:endParaRPr lang="es-MX" dirty="0"/>
          </a:p>
          <a:p>
            <a:r>
              <a:rPr lang="es-MX" dirty="0"/>
              <a:t>El proceso de preparación de los estudiantes de Educación Media, se logra con la orientación de sus maestros, quienes acompañan la investigación alrededor de una temática general y diferentes preguntas motivadoras.</a:t>
            </a:r>
          </a:p>
          <a:p>
            <a:endParaRPr lang="es-MX" dirty="0"/>
          </a:p>
          <a:p>
            <a:r>
              <a:rPr lang="es-MX" dirty="0"/>
              <a:t>El Foro Municipal de Filosofía, define cada año un documento orientador  que se construye con el apoyo de los docentes de filosofía líderes del proyecto al interior de las Instituciones Educativas, es de destacar que el Foro cuenta con un diseño de imagen acorde a la temática  y ésta es escogida mediante concurso entre los estudiantes de secundaria de todas las Instituciones  participantes.</a:t>
            </a:r>
          </a:p>
        </p:txBody>
      </p:sp>
    </p:spTree>
    <p:extLst>
      <p:ext uri="{BB962C8B-B14F-4D97-AF65-F5344CB8AC3E}">
        <p14:creationId xmlns:p14="http://schemas.microsoft.com/office/powerpoint/2010/main" val="404970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0" y="159128"/>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774"/>
            <a:ext cx="12192000" cy="91185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477223662"/>
              </p:ext>
            </p:extLst>
          </p:nvPr>
        </p:nvGraphicFramePr>
        <p:xfrm>
          <a:off x="1841676" y="483326"/>
          <a:ext cx="9274816" cy="5464449"/>
        </p:xfrm>
        <a:graphic>
          <a:graphicData uri="http://schemas.openxmlformats.org/drawingml/2006/table">
            <a:tbl>
              <a:tblPr firstRow="1" firstCol="1" bandRow="1">
                <a:tableStyleId>{5C22544A-7EE6-4342-B048-85BDC9FD1C3A}</a:tableStyleId>
              </a:tblPr>
              <a:tblGrid>
                <a:gridCol w="2191730">
                  <a:extLst>
                    <a:ext uri="{9D8B030D-6E8A-4147-A177-3AD203B41FA5}">
                      <a16:colId xmlns:a16="http://schemas.microsoft.com/office/drawing/2014/main" val="507220507"/>
                    </a:ext>
                  </a:extLst>
                </a:gridCol>
                <a:gridCol w="4062022">
                  <a:extLst>
                    <a:ext uri="{9D8B030D-6E8A-4147-A177-3AD203B41FA5}">
                      <a16:colId xmlns:a16="http://schemas.microsoft.com/office/drawing/2014/main" val="3108822097"/>
                    </a:ext>
                  </a:extLst>
                </a:gridCol>
                <a:gridCol w="3021064">
                  <a:extLst>
                    <a:ext uri="{9D8B030D-6E8A-4147-A177-3AD203B41FA5}">
                      <a16:colId xmlns:a16="http://schemas.microsoft.com/office/drawing/2014/main" val="1168974687"/>
                    </a:ext>
                  </a:extLst>
                </a:gridCol>
              </a:tblGrid>
              <a:tr h="862576">
                <a:tc>
                  <a:txBody>
                    <a:bodyPr/>
                    <a:lstStyle/>
                    <a:p>
                      <a:pPr algn="ctr">
                        <a:lnSpc>
                          <a:spcPct val="107000"/>
                        </a:lnSpc>
                        <a:spcAft>
                          <a:spcPts val="0"/>
                        </a:spcAft>
                      </a:pPr>
                      <a:r>
                        <a:rPr lang="es-ES" sz="1400" dirty="0">
                          <a:effectLst/>
                        </a:rPr>
                        <a:t>VERSIONES DEL FORO MUNICIPAL DE FILOSOFÍA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ctr">
                        <a:lnSpc>
                          <a:spcPct val="107000"/>
                        </a:lnSpc>
                        <a:spcAft>
                          <a:spcPts val="0"/>
                        </a:spcAft>
                      </a:pPr>
                      <a:r>
                        <a:rPr lang="es-ES" sz="1400" dirty="0">
                          <a:effectLst/>
                        </a:rPr>
                        <a:t>TEMAS ORIENTADORES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ctr">
                        <a:lnSpc>
                          <a:spcPct val="107000"/>
                        </a:lnSpc>
                        <a:spcAft>
                          <a:spcPts val="0"/>
                        </a:spcAft>
                      </a:pPr>
                      <a:r>
                        <a:rPr lang="es-ES" sz="1400">
                          <a:effectLst/>
                        </a:rPr>
                        <a:t>Lugar del Evento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4137101345"/>
                  </a:ext>
                </a:extLst>
              </a:tr>
              <a:tr h="431289">
                <a:tc>
                  <a:txBody>
                    <a:bodyPr/>
                    <a:lstStyle/>
                    <a:p>
                      <a:pPr algn="ctr">
                        <a:lnSpc>
                          <a:spcPct val="107000"/>
                        </a:lnSpc>
                        <a:spcAft>
                          <a:spcPts val="0"/>
                        </a:spcAft>
                      </a:pPr>
                      <a:r>
                        <a:rPr lang="es-ES" sz="1400">
                          <a:effectLst/>
                        </a:rPr>
                        <a:t>I/2010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“La Cultura de la ilegalidad”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Colegio Comfandi El Prado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80278887"/>
                  </a:ext>
                </a:extLst>
              </a:tr>
              <a:tr h="431289">
                <a:tc>
                  <a:txBody>
                    <a:bodyPr/>
                    <a:lstStyle/>
                    <a:p>
                      <a:pPr algn="ctr">
                        <a:lnSpc>
                          <a:spcPct val="107000"/>
                        </a:lnSpc>
                        <a:spcAft>
                          <a:spcPts val="0"/>
                        </a:spcAft>
                      </a:pPr>
                      <a:r>
                        <a:rPr lang="es-ES" sz="1400">
                          <a:effectLst/>
                        </a:rPr>
                        <a:t>II/2011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“La política cómo acción ética”,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Colegio </a:t>
                      </a:r>
                      <a:r>
                        <a:rPr lang="es-ES" sz="1400" dirty="0" err="1">
                          <a:effectLst/>
                        </a:rPr>
                        <a:t>Comfandi</a:t>
                      </a:r>
                      <a:r>
                        <a:rPr lang="es-ES" sz="1400" dirty="0">
                          <a:effectLst/>
                        </a:rPr>
                        <a:t> Yumbo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2987786009"/>
                  </a:ext>
                </a:extLst>
              </a:tr>
              <a:tr h="434672">
                <a:tc>
                  <a:txBody>
                    <a:bodyPr/>
                    <a:lstStyle/>
                    <a:p>
                      <a:pPr algn="ctr">
                        <a:lnSpc>
                          <a:spcPct val="107000"/>
                        </a:lnSpc>
                        <a:spcAft>
                          <a:spcPts val="0"/>
                        </a:spcAft>
                      </a:pPr>
                      <a:r>
                        <a:rPr lang="es-ES" sz="1400">
                          <a:effectLst/>
                        </a:rPr>
                        <a:t>III/2012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¿Es posible ser felices en nuestra sociedad?,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smtClean="0">
                          <a:effectLst/>
                        </a:rPr>
                        <a:t>Colegio </a:t>
                      </a:r>
                      <a:r>
                        <a:rPr lang="es-ES" sz="1400" dirty="0" err="1">
                          <a:effectLst/>
                        </a:rPr>
                        <a:t>Comfandi</a:t>
                      </a:r>
                      <a:r>
                        <a:rPr lang="es-ES" sz="1400" dirty="0">
                          <a:effectLst/>
                        </a:rPr>
                        <a:t> Miraflores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150430284"/>
                  </a:ext>
                </a:extLst>
              </a:tr>
              <a:tr h="646933">
                <a:tc>
                  <a:txBody>
                    <a:bodyPr/>
                    <a:lstStyle/>
                    <a:p>
                      <a:pPr algn="ctr">
                        <a:lnSpc>
                          <a:spcPct val="107000"/>
                        </a:lnSpc>
                        <a:spcAft>
                          <a:spcPts val="0"/>
                        </a:spcAft>
                      </a:pPr>
                      <a:r>
                        <a:rPr lang="es-ES" sz="1400" dirty="0">
                          <a:effectLst/>
                        </a:rPr>
                        <a:t>IV/2013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La estética, entre lo bueno, útil, lo verdadero y su presunto progreso,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I.E. Rosa Zarate de Peña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565574625"/>
                  </a:ext>
                </a:extLst>
              </a:tr>
              <a:tr h="434672">
                <a:tc>
                  <a:txBody>
                    <a:bodyPr/>
                    <a:lstStyle/>
                    <a:p>
                      <a:pPr algn="ctr">
                        <a:lnSpc>
                          <a:spcPct val="107000"/>
                        </a:lnSpc>
                        <a:spcAft>
                          <a:spcPts val="0"/>
                        </a:spcAft>
                      </a:pPr>
                      <a:r>
                        <a:rPr lang="es-ES" sz="1400">
                          <a:effectLst/>
                        </a:rPr>
                        <a:t>V/2014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El ser humano, sus instituciones y sus discursos de poder,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Instituto Santa </a:t>
                      </a:r>
                      <a:r>
                        <a:rPr lang="es-ES" sz="1400" dirty="0" smtClean="0">
                          <a:effectLst/>
                        </a:rPr>
                        <a:t>María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616271077"/>
                  </a:ext>
                </a:extLst>
              </a:tr>
              <a:tr h="434672">
                <a:tc>
                  <a:txBody>
                    <a:bodyPr/>
                    <a:lstStyle/>
                    <a:p>
                      <a:pPr algn="ctr">
                        <a:lnSpc>
                          <a:spcPct val="107000"/>
                        </a:lnSpc>
                        <a:spcAft>
                          <a:spcPts val="0"/>
                        </a:spcAft>
                      </a:pPr>
                      <a:r>
                        <a:rPr lang="es-ES" sz="1400">
                          <a:effectLst/>
                        </a:rPr>
                        <a:t>VI/2015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“Pensamiento latinoamericano” conociendo la propia tradición,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CUDES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633863302"/>
                  </a:ext>
                </a:extLst>
              </a:tr>
              <a:tr h="434672">
                <a:tc>
                  <a:txBody>
                    <a:bodyPr/>
                    <a:lstStyle/>
                    <a:p>
                      <a:pPr algn="ctr">
                        <a:lnSpc>
                          <a:spcPct val="107000"/>
                        </a:lnSpc>
                        <a:spcAft>
                          <a:spcPts val="0"/>
                        </a:spcAft>
                      </a:pPr>
                      <a:r>
                        <a:rPr lang="es-ES" sz="1400">
                          <a:effectLst/>
                        </a:rPr>
                        <a:t>VII/2016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La filosofía política: “un eterno presente”,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Colegio Cañaverales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521033631"/>
                  </a:ext>
                </a:extLst>
              </a:tr>
              <a:tr h="646933">
                <a:tc>
                  <a:txBody>
                    <a:bodyPr/>
                    <a:lstStyle/>
                    <a:p>
                      <a:pPr algn="ctr">
                        <a:lnSpc>
                          <a:spcPct val="107000"/>
                        </a:lnSpc>
                        <a:spcAft>
                          <a:spcPts val="0"/>
                        </a:spcAft>
                      </a:pPr>
                      <a:r>
                        <a:rPr lang="es-ES" sz="1400">
                          <a:effectLst/>
                        </a:rPr>
                        <a:t>VIII/2017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¿Qué es la realidad? ¿Se construye? ¿Me construye? ¿La construyo?,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UNIVALLE Yumbo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3001795290"/>
                  </a:ext>
                </a:extLst>
              </a:tr>
              <a:tr h="215644">
                <a:tc>
                  <a:txBody>
                    <a:bodyPr/>
                    <a:lstStyle/>
                    <a:p>
                      <a:pPr algn="ctr">
                        <a:lnSpc>
                          <a:spcPct val="107000"/>
                        </a:lnSpc>
                        <a:spcAft>
                          <a:spcPts val="0"/>
                        </a:spcAft>
                      </a:pPr>
                      <a:r>
                        <a:rPr lang="es-ES" sz="1400">
                          <a:effectLst/>
                        </a:rPr>
                        <a:t>IX/2018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El Existencialismo Ser y Tiempo.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UNIVALLE Yumbo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712060488"/>
                  </a:ext>
                </a:extLst>
              </a:tr>
              <a:tr h="434672">
                <a:tc>
                  <a:txBody>
                    <a:bodyPr/>
                    <a:lstStyle/>
                    <a:p>
                      <a:pPr algn="ctr">
                        <a:lnSpc>
                          <a:spcPct val="107000"/>
                        </a:lnSpc>
                        <a:spcAft>
                          <a:spcPts val="0"/>
                        </a:spcAft>
                      </a:pPr>
                      <a:r>
                        <a:rPr lang="es-ES" sz="1400">
                          <a:effectLst/>
                        </a:rPr>
                        <a:t>X/2019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a:effectLst/>
                        </a:rPr>
                        <a:t> Filosofía de la Ciencia “Ciencia con Conciencia”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tc>
                  <a:txBody>
                    <a:bodyPr/>
                    <a:lstStyle/>
                    <a:p>
                      <a:pPr algn="just">
                        <a:lnSpc>
                          <a:spcPct val="107000"/>
                        </a:lnSpc>
                        <a:spcAft>
                          <a:spcPts val="0"/>
                        </a:spcAft>
                      </a:pPr>
                      <a:r>
                        <a:rPr lang="es-ES" sz="1400" dirty="0">
                          <a:effectLst/>
                        </a:rPr>
                        <a:t>IMCY – I.E MANUEL MARIA SANCHEZ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541" marR="66541" marT="0" marB="0"/>
                </a:tc>
                <a:extLst>
                  <a:ext uri="{0D108BD9-81ED-4DB2-BD59-A6C34878D82A}">
                    <a16:rowId xmlns:a16="http://schemas.microsoft.com/office/drawing/2014/main" val="1074194434"/>
                  </a:ext>
                </a:extLst>
              </a:tr>
            </a:tbl>
          </a:graphicData>
        </a:graphic>
      </p:graphicFrame>
    </p:spTree>
    <p:extLst>
      <p:ext uri="{BB962C8B-B14F-4D97-AF65-F5344CB8AC3E}">
        <p14:creationId xmlns:p14="http://schemas.microsoft.com/office/powerpoint/2010/main" val="348522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9604798" y="706581"/>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3560"/>
            <a:ext cx="12192000" cy="1236066"/>
          </a:xfrm>
          <a:prstGeom prst="rect">
            <a:avLst/>
          </a:prstGeom>
        </p:spPr>
      </p:pic>
      <p:sp>
        <p:nvSpPr>
          <p:cNvPr id="2" name="Título 1"/>
          <p:cNvSpPr>
            <a:spLocks noGrp="1"/>
          </p:cNvSpPr>
          <p:nvPr>
            <p:ph type="title"/>
          </p:nvPr>
        </p:nvSpPr>
        <p:spPr>
          <a:xfrm>
            <a:off x="839787" y="1280160"/>
            <a:ext cx="7833949" cy="777240"/>
          </a:xfrm>
        </p:spPr>
        <p:txBody>
          <a:bodyPr>
            <a:normAutofit fontScale="90000"/>
          </a:bodyPr>
          <a:lstStyle/>
          <a:p>
            <a:pPr algn="ctr"/>
            <a:r>
              <a:rPr lang="es-MX" b="1" i="1" dirty="0" smtClean="0"/>
              <a:t>FORO DE FILOSOFÍA COMO EJERCICIO ACADÉMICO.</a:t>
            </a:r>
            <a:endParaRPr lang="en-US" b="1" i="1" dirty="0"/>
          </a:p>
        </p:txBody>
      </p:sp>
      <p:sp>
        <p:nvSpPr>
          <p:cNvPr id="4" name="Marcador de texto 3"/>
          <p:cNvSpPr>
            <a:spLocks noGrp="1"/>
          </p:cNvSpPr>
          <p:nvPr>
            <p:ph type="body" sz="half" idx="2"/>
          </p:nvPr>
        </p:nvSpPr>
        <p:spPr>
          <a:xfrm>
            <a:off x="839788" y="2057400"/>
            <a:ext cx="9401492" cy="3811588"/>
          </a:xfrm>
        </p:spPr>
        <p:txBody>
          <a:bodyPr/>
          <a:lstStyle/>
          <a:p>
            <a:r>
              <a:rPr lang="es-MX" dirty="0">
                <a:latin typeface="Arial" panose="020B0604020202020204" pitchFamily="34" charset="0"/>
                <a:cs typeface="Arial" panose="020B0604020202020204" pitchFamily="34" charset="0"/>
              </a:rPr>
              <a:t>Con este ejercicio académico, se busca que los </a:t>
            </a:r>
            <a:r>
              <a:rPr lang="es-MX" dirty="0" smtClean="0">
                <a:latin typeface="Arial" panose="020B0604020202020204" pitchFamily="34" charset="0"/>
                <a:cs typeface="Arial" panose="020B0604020202020204" pitchFamily="34" charset="0"/>
              </a:rPr>
              <a:t>estudiantes:</a:t>
            </a:r>
          </a:p>
          <a:p>
            <a:endParaRPr lang="es-MX"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A</a:t>
            </a:r>
            <a:r>
              <a:rPr lang="es-MX" sz="2000" dirty="0" smtClean="0">
                <a:latin typeface="Arial" panose="020B0604020202020204" pitchFamily="34" charset="0"/>
                <a:cs typeface="Arial" panose="020B0604020202020204" pitchFamily="34" charset="0"/>
              </a:rPr>
              <a:t>dquieran </a:t>
            </a:r>
            <a:r>
              <a:rPr lang="es-MX" sz="2000" dirty="0">
                <a:latin typeface="Arial" panose="020B0604020202020204" pitchFamily="34" charset="0"/>
                <a:cs typeface="Arial" panose="020B0604020202020204" pitchFamily="34" charset="0"/>
              </a:rPr>
              <a:t>gusto por la </a:t>
            </a:r>
            <a:r>
              <a:rPr lang="es-MX" sz="2000" dirty="0" smtClean="0">
                <a:latin typeface="Arial" panose="020B0604020202020204" pitchFamily="34" charset="0"/>
                <a:cs typeface="Arial" panose="020B0604020202020204" pitchFamily="34" charset="0"/>
              </a:rPr>
              <a:t>filosofía.</a:t>
            </a: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F</a:t>
            </a:r>
            <a:r>
              <a:rPr lang="es-MX" sz="2000" dirty="0" smtClean="0">
                <a:latin typeface="Arial" panose="020B0604020202020204" pitchFamily="34" charset="0"/>
                <a:cs typeface="Arial" panose="020B0604020202020204" pitchFamily="34" charset="0"/>
              </a:rPr>
              <a:t>ortalezcan </a:t>
            </a:r>
            <a:r>
              <a:rPr lang="es-MX" sz="2000" dirty="0">
                <a:latin typeface="Arial" panose="020B0604020202020204" pitchFamily="34" charset="0"/>
                <a:cs typeface="Arial" panose="020B0604020202020204" pitchFamily="34" charset="0"/>
              </a:rPr>
              <a:t>el pensamiento </a:t>
            </a:r>
            <a:r>
              <a:rPr lang="es-MX" sz="2000" dirty="0" smtClean="0">
                <a:latin typeface="Arial" panose="020B0604020202020204" pitchFamily="34" charset="0"/>
                <a:cs typeface="Arial" panose="020B0604020202020204" pitchFamily="34" charset="0"/>
              </a:rPr>
              <a:t>crítico.</a:t>
            </a: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R</a:t>
            </a:r>
            <a:r>
              <a:rPr lang="es-MX" sz="2000" dirty="0" smtClean="0">
                <a:latin typeface="Arial" panose="020B0604020202020204" pitchFamily="34" charset="0"/>
                <a:cs typeface="Arial" panose="020B0604020202020204" pitchFamily="34" charset="0"/>
              </a:rPr>
              <a:t>econozcan </a:t>
            </a:r>
            <a:r>
              <a:rPr lang="es-MX" sz="2000" dirty="0">
                <a:latin typeface="Arial" panose="020B0604020202020204" pitchFamily="34" charset="0"/>
                <a:cs typeface="Arial" panose="020B0604020202020204" pitchFamily="34" charset="0"/>
              </a:rPr>
              <a:t>que la reflexión filosófica tiene que ver con cuestionamientos importantes de la vida </a:t>
            </a:r>
            <a:r>
              <a:rPr lang="es-MX" sz="2000" dirty="0" smtClean="0">
                <a:latin typeface="Arial" panose="020B0604020202020204" pitchFamily="34" charset="0"/>
                <a:cs typeface="Arial" panose="020B0604020202020204" pitchFamily="34" charset="0"/>
              </a:rPr>
              <a:t>cotidiana.</a:t>
            </a: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D</a:t>
            </a:r>
            <a:r>
              <a:rPr lang="es-MX" sz="2000" dirty="0" smtClean="0">
                <a:latin typeface="Arial" panose="020B0604020202020204" pitchFamily="34" charset="0"/>
                <a:cs typeface="Arial" panose="020B0604020202020204" pitchFamily="34" charset="0"/>
              </a:rPr>
              <a:t>esarrollen </a:t>
            </a:r>
            <a:r>
              <a:rPr lang="es-MX" sz="2000" dirty="0">
                <a:latin typeface="Arial" panose="020B0604020202020204" pitchFamily="34" charset="0"/>
                <a:cs typeface="Arial" panose="020B0604020202020204" pitchFamily="34" charset="0"/>
              </a:rPr>
              <a:t>competencias de diálogo reflexivo entre </a:t>
            </a:r>
            <a:r>
              <a:rPr lang="es-MX" sz="2000" dirty="0" smtClean="0">
                <a:latin typeface="Arial" panose="020B0604020202020204" pitchFamily="34" charset="0"/>
                <a:cs typeface="Arial" panose="020B0604020202020204" pitchFamily="34" charset="0"/>
              </a:rPr>
              <a:t>pares.</a:t>
            </a:r>
          </a:p>
          <a:p>
            <a:pPr marL="285750" indent="-285750">
              <a:buFont typeface="Arial" panose="020B0604020202020204" pitchFamily="34" charset="0"/>
              <a:buChar char="•"/>
            </a:pPr>
            <a:r>
              <a:rPr lang="es-MX" sz="2000" dirty="0" smtClean="0">
                <a:latin typeface="Arial" panose="020B0604020202020204" pitchFamily="34" charset="0"/>
                <a:cs typeface="Arial" panose="020B0604020202020204" pitchFamily="34" charset="0"/>
              </a:rPr>
              <a:t>Hagan </a:t>
            </a:r>
            <a:r>
              <a:rPr lang="es-MX" sz="2000" dirty="0">
                <a:latin typeface="Arial" panose="020B0604020202020204" pitchFamily="34" charset="0"/>
                <a:cs typeface="Arial" panose="020B0604020202020204" pitchFamily="34" charset="0"/>
              </a:rPr>
              <a:t>uso adecuado de la palabra analítica y la argumentación elaborada</a:t>
            </a:r>
            <a:r>
              <a:rPr lang="es-MX" sz="2000" dirty="0"/>
              <a:t>.</a:t>
            </a:r>
            <a:endParaRPr lang="en-US" sz="2000" dirty="0"/>
          </a:p>
        </p:txBody>
      </p:sp>
    </p:spTree>
    <p:extLst>
      <p:ext uri="{BB962C8B-B14F-4D97-AF65-F5344CB8AC3E}">
        <p14:creationId xmlns:p14="http://schemas.microsoft.com/office/powerpoint/2010/main" val="427582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421610" y="133003"/>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3560"/>
            <a:ext cx="12192000" cy="1236066"/>
          </a:xfrm>
          <a:prstGeom prst="rect">
            <a:avLst/>
          </a:prstGeom>
        </p:spPr>
      </p:pic>
      <p:sp>
        <p:nvSpPr>
          <p:cNvPr id="2" name="Rectángulo 1"/>
          <p:cNvSpPr/>
          <p:nvPr/>
        </p:nvSpPr>
        <p:spPr>
          <a:xfrm>
            <a:off x="731519" y="1720840"/>
            <a:ext cx="10842171" cy="4062651"/>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Durante el transcurso del año </a:t>
            </a:r>
            <a:r>
              <a:rPr lang="es-MX" sz="2400" dirty="0" smtClean="0">
                <a:latin typeface="Arial" panose="020B0604020202020204" pitchFamily="34" charset="0"/>
                <a:cs typeface="Arial" panose="020B0604020202020204" pitchFamily="34" charset="0"/>
              </a:rPr>
              <a:t>lectivo, </a:t>
            </a:r>
            <a:r>
              <a:rPr lang="es-MX" sz="2400" dirty="0">
                <a:latin typeface="Arial" panose="020B0604020202020204" pitchFamily="34" charset="0"/>
                <a:cs typeface="Arial" panose="020B0604020202020204" pitchFamily="34" charset="0"/>
              </a:rPr>
              <a:t>los estudiantes realizan lecturas comprensivas y críticas de textos </a:t>
            </a:r>
            <a:r>
              <a:rPr lang="es-MX" sz="2400" dirty="0" smtClean="0">
                <a:latin typeface="Arial" panose="020B0604020202020204" pitchFamily="34" charset="0"/>
                <a:cs typeface="Arial" panose="020B0604020202020204" pitchFamily="34" charset="0"/>
              </a:rPr>
              <a:t>filosóficos,  entorno a una </a:t>
            </a:r>
            <a:r>
              <a:rPr lang="es-MX" sz="2400" dirty="0">
                <a:latin typeface="Arial" panose="020B0604020202020204" pitchFamily="34" charset="0"/>
                <a:cs typeface="Arial" panose="020B0604020202020204" pitchFamily="34" charset="0"/>
              </a:rPr>
              <a:t>temática previamente </a:t>
            </a:r>
            <a:r>
              <a:rPr lang="es-MX" sz="2400" dirty="0" smtClean="0">
                <a:latin typeface="Arial" panose="020B0604020202020204" pitchFamily="34" charset="0"/>
                <a:cs typeface="Arial" panose="020B0604020202020204" pitchFamily="34" charset="0"/>
              </a:rPr>
              <a:t>acordada, </a:t>
            </a:r>
            <a:r>
              <a:rPr lang="es-MX" sz="2400" dirty="0">
                <a:latin typeface="Arial" panose="020B0604020202020204" pitchFamily="34" charset="0"/>
                <a:cs typeface="Arial" panose="020B0604020202020204" pitchFamily="34" charset="0"/>
              </a:rPr>
              <a:t>Luego los estudiantes se aventuran a escribir ponencias individuales y de cada colegio van al foro </a:t>
            </a:r>
            <a:r>
              <a:rPr lang="es-MX" sz="2400" dirty="0" smtClean="0">
                <a:latin typeface="Arial" panose="020B0604020202020204" pitchFamily="34" charset="0"/>
                <a:cs typeface="Arial" panose="020B0604020202020204" pitchFamily="34" charset="0"/>
              </a:rPr>
              <a:t>los estudiantes con las mejores. </a:t>
            </a:r>
          </a:p>
          <a:p>
            <a:r>
              <a:rPr lang="es-MX" sz="2400" dirty="0" smtClean="0">
                <a:latin typeface="Arial" panose="020B0604020202020204" pitchFamily="34" charset="0"/>
                <a:cs typeface="Arial" panose="020B0604020202020204" pitchFamily="34" charset="0"/>
              </a:rPr>
              <a:t>Así </a:t>
            </a:r>
            <a:r>
              <a:rPr lang="es-MX" sz="2400" dirty="0">
                <a:latin typeface="Arial" panose="020B0604020202020204" pitchFamily="34" charset="0"/>
                <a:cs typeface="Arial" panose="020B0604020202020204" pitchFamily="34" charset="0"/>
              </a:rPr>
              <a:t>el Foro anual es la parte final de un proceso académico donde se ponen en conocimiento de los asistentes, que a la vez son ponentes, la producción reflexiva de cada estudiante. Se organiza la participación alrededor de subtemas o ejes temáticos con preguntas incentivadoras de la reflexión y el debate.</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0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421610" y="133003"/>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3560"/>
            <a:ext cx="12192000" cy="1236066"/>
          </a:xfrm>
          <a:prstGeom prst="rect">
            <a:avLst/>
          </a:prstGeom>
        </p:spPr>
      </p:pic>
      <p:sp>
        <p:nvSpPr>
          <p:cNvPr id="2" name="Rectángulo 1"/>
          <p:cNvSpPr/>
          <p:nvPr/>
        </p:nvSpPr>
        <p:spPr>
          <a:xfrm>
            <a:off x="731519" y="1720840"/>
            <a:ext cx="10842171" cy="369332"/>
          </a:xfrm>
          <a:prstGeom prst="rect">
            <a:avLst/>
          </a:prstGeom>
        </p:spPr>
        <p:txBody>
          <a:bodyPr wrap="square">
            <a:spAutoFit/>
          </a:bodyPr>
          <a:lstStyle/>
          <a:p>
            <a:endParaRPr lang="es-MX" dirty="0">
              <a:latin typeface="Arial" panose="020B0604020202020204" pitchFamily="34" charset="0"/>
              <a:cs typeface="Arial" panose="020B0604020202020204" pitchFamily="34" charset="0"/>
            </a:endParaRPr>
          </a:p>
        </p:txBody>
      </p:sp>
      <p:sp>
        <p:nvSpPr>
          <p:cNvPr id="3" name="Rectángulo 2"/>
          <p:cNvSpPr/>
          <p:nvPr/>
        </p:nvSpPr>
        <p:spPr>
          <a:xfrm>
            <a:off x="248193" y="1502229"/>
            <a:ext cx="11011989" cy="4524315"/>
          </a:xfrm>
          <a:prstGeom prst="rect">
            <a:avLst/>
          </a:prstGeom>
        </p:spPr>
        <p:txBody>
          <a:bodyPr wrap="square">
            <a:spAutoFit/>
          </a:bodyPr>
          <a:lstStyle/>
          <a:p>
            <a:pPr algn="just"/>
            <a:endParaRPr lang="es-MX" dirty="0"/>
          </a:p>
          <a:p>
            <a:pPr algn="just"/>
            <a:r>
              <a:rPr lang="es-MX" dirty="0"/>
              <a:t>Para el desarrollo del foro se requiere la elaboración del documento orientador que es realizado con el apoyo del grupo de docentes líderes del proyecto en cada una de las I.E que participan, este documento se construye en los espacios de </a:t>
            </a:r>
            <a:r>
              <a:rPr lang="es-MX" dirty="0" smtClean="0"/>
              <a:t>reunión acordados con docentes y asignados </a:t>
            </a:r>
            <a:r>
              <a:rPr lang="es-MX" dirty="0"/>
              <a:t>por la </a:t>
            </a:r>
            <a:r>
              <a:rPr lang="es-MX" dirty="0" smtClean="0"/>
              <a:t>SEMY. Terminado </a:t>
            </a:r>
            <a:r>
              <a:rPr lang="es-MX" dirty="0"/>
              <a:t>el documento orientador guiado por un tema principal y preguntas orientadoras, se entregan a los estudiantes quienes inician la construcción de sus ponencias con el acompañamiento de sus </a:t>
            </a:r>
            <a:r>
              <a:rPr lang="es-MX" dirty="0" smtClean="0"/>
              <a:t>docentes.</a:t>
            </a:r>
          </a:p>
          <a:p>
            <a:pPr algn="just"/>
            <a:r>
              <a:rPr lang="es-MX" dirty="0" smtClean="0"/>
              <a:t> </a:t>
            </a:r>
            <a:r>
              <a:rPr lang="es-MX" dirty="0"/>
              <a:t>F</a:t>
            </a:r>
            <a:r>
              <a:rPr lang="es-MX" dirty="0" smtClean="0"/>
              <a:t>inalmente </a:t>
            </a:r>
            <a:r>
              <a:rPr lang="es-MX" dirty="0"/>
              <a:t>el Foro requiere un  auditorio espacio central de apertura y cierre y varios espacios en aulas para lecturas, además de una logística en medios audiovisuales, papelería (Impresión de ponencias), reconocimientos mejores ponencias, alimentación y transporte.</a:t>
            </a:r>
          </a:p>
          <a:p>
            <a:pPr algn="just"/>
            <a:r>
              <a:rPr lang="es-MX" dirty="0"/>
              <a:t>el evento se realiza en el mes de Junio con una jornada de 8am a 5pm</a:t>
            </a:r>
            <a:r>
              <a:rPr lang="es-MX" dirty="0" smtClean="0"/>
              <a:t>.</a:t>
            </a:r>
          </a:p>
          <a:p>
            <a:pPr algn="just"/>
            <a:endParaRPr lang="es-MX" dirty="0"/>
          </a:p>
          <a:p>
            <a:pPr algn="just"/>
            <a:r>
              <a:rPr lang="es-MX" dirty="0"/>
              <a:t>La Alcaldía en coordinación desde la Secretaria de Educación Municipal es el estamento que hoy apoya, anima y facilita los medios para que proyectos como el Foro Municipal de Filosofía sigan vigentes. Con apuestas académicas de esta índole logramos hacer educación pertinente, significativa y con excelencia. </a:t>
            </a:r>
          </a:p>
          <a:p>
            <a:pPr algn="just"/>
            <a:endParaRPr lang="es-MX" dirty="0"/>
          </a:p>
          <a:p>
            <a:endParaRPr lang="es-MX" dirty="0"/>
          </a:p>
        </p:txBody>
      </p:sp>
    </p:spTree>
    <p:extLst>
      <p:ext uri="{BB962C8B-B14F-4D97-AF65-F5344CB8AC3E}">
        <p14:creationId xmlns:p14="http://schemas.microsoft.com/office/powerpoint/2010/main" val="29831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5000" t="18646" r="7273" b="46445"/>
          <a:stretch/>
        </p:blipFill>
        <p:spPr>
          <a:xfrm>
            <a:off x="421610" y="133003"/>
            <a:ext cx="1841676" cy="114715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2536"/>
            <a:ext cx="12192000" cy="887089"/>
          </a:xfrm>
          <a:prstGeom prst="rect">
            <a:avLst/>
          </a:prstGeom>
        </p:spPr>
      </p:pic>
      <p:sp>
        <p:nvSpPr>
          <p:cNvPr id="2" name="Rectángulo 1"/>
          <p:cNvSpPr/>
          <p:nvPr/>
        </p:nvSpPr>
        <p:spPr>
          <a:xfrm>
            <a:off x="731519" y="1686895"/>
            <a:ext cx="10842171" cy="369332"/>
          </a:xfrm>
          <a:prstGeom prst="rect">
            <a:avLst/>
          </a:prstGeom>
        </p:spPr>
        <p:txBody>
          <a:bodyPr wrap="square">
            <a:spAutoFit/>
          </a:bodyPr>
          <a:lstStyle/>
          <a:p>
            <a:endParaRPr lang="es-MX" dirty="0">
              <a:latin typeface="Arial" panose="020B0604020202020204" pitchFamily="34" charset="0"/>
              <a:cs typeface="Arial" panose="020B0604020202020204" pitchFamily="34" charset="0"/>
            </a:endParaRPr>
          </a:p>
        </p:txBody>
      </p:sp>
      <p:sp>
        <p:nvSpPr>
          <p:cNvPr id="3" name="Rectángulo 2"/>
          <p:cNvSpPr/>
          <p:nvPr/>
        </p:nvSpPr>
        <p:spPr>
          <a:xfrm>
            <a:off x="95955" y="0"/>
            <a:ext cx="12000089" cy="7971413"/>
          </a:xfrm>
          <a:prstGeom prst="rect">
            <a:avLst/>
          </a:prstGeom>
        </p:spPr>
        <p:txBody>
          <a:bodyPr wrap="square">
            <a:spAutoFit/>
          </a:bodyPr>
          <a:lstStyle/>
          <a:p>
            <a:pPr algn="ctr"/>
            <a:r>
              <a:rPr lang="es-MX" sz="2000" b="1" dirty="0" smtClean="0"/>
              <a:t>PROPUESTAS PARA EL FORO</a:t>
            </a:r>
          </a:p>
          <a:p>
            <a:pPr algn="ctr"/>
            <a:r>
              <a:rPr lang="es-MX" sz="2000" b="1" dirty="0"/>
              <a:t>TEMA </a:t>
            </a:r>
            <a:r>
              <a:rPr lang="es-MX" sz="2000" b="1" dirty="0" smtClean="0"/>
              <a:t>GENERAL construido por el colectivo de docentes.</a:t>
            </a:r>
            <a:endParaRPr lang="es-MX" sz="2000" b="1" dirty="0" smtClean="0"/>
          </a:p>
          <a:p>
            <a:pPr algn="ctr"/>
            <a:r>
              <a:rPr lang="es-MX" dirty="0"/>
              <a:t>EL SENTIDO DE LA EXISTENCIA HUMANA EN EL SIGLO XXI </a:t>
            </a:r>
            <a:endParaRPr lang="es-MX" dirty="0"/>
          </a:p>
          <a:p>
            <a:pPr algn="ctr"/>
            <a:r>
              <a:rPr lang="es-MX" dirty="0"/>
              <a:t>(</a:t>
            </a:r>
            <a:r>
              <a:rPr lang="es-MX" dirty="0"/>
              <a:t>12 VOTOS</a:t>
            </a:r>
            <a:r>
              <a:rPr lang="es-MX" dirty="0"/>
              <a:t>)</a:t>
            </a:r>
          </a:p>
          <a:p>
            <a:pPr marL="342900" indent="-342900" algn="just">
              <a:buAutoNum type="arabicPeriod"/>
            </a:pPr>
            <a:r>
              <a:rPr lang="es-MX" b="1" dirty="0" smtClean="0"/>
              <a:t>BAUTISTA:</a:t>
            </a:r>
            <a:r>
              <a:rPr lang="es-MX" dirty="0" smtClean="0"/>
              <a:t> </a:t>
            </a:r>
            <a:r>
              <a:rPr lang="es-MX" dirty="0" smtClean="0">
                <a:solidFill>
                  <a:srgbClr val="002060"/>
                </a:solidFill>
              </a:rPr>
              <a:t>SENTIDO DE LA VIDA </a:t>
            </a:r>
          </a:p>
          <a:p>
            <a:pPr marL="342900" indent="-342900" algn="just">
              <a:buAutoNum type="arabicPeriod"/>
            </a:pPr>
            <a:r>
              <a:rPr lang="es-MX" b="1" dirty="0" smtClean="0"/>
              <a:t>ANTONIA SANTOS</a:t>
            </a:r>
            <a:r>
              <a:rPr lang="es-MX" dirty="0" smtClean="0"/>
              <a:t>: </a:t>
            </a:r>
            <a:r>
              <a:rPr lang="es-MX" sz="2000" dirty="0" smtClean="0">
                <a:solidFill>
                  <a:srgbClr val="FF0000"/>
                </a:solidFill>
              </a:rPr>
              <a:t>METAVERSO</a:t>
            </a:r>
          </a:p>
          <a:p>
            <a:pPr marL="342900" indent="-342900" algn="just">
              <a:buAutoNum type="arabicPeriod"/>
            </a:pPr>
            <a:r>
              <a:rPr lang="es-MX" b="1" dirty="0" smtClean="0"/>
              <a:t>COMFANDI</a:t>
            </a:r>
            <a:r>
              <a:rPr lang="es-MX" dirty="0" smtClean="0"/>
              <a:t>: </a:t>
            </a:r>
            <a:r>
              <a:rPr lang="es-MX" sz="2000" dirty="0" smtClean="0">
                <a:solidFill>
                  <a:srgbClr val="FF0000"/>
                </a:solidFill>
              </a:rPr>
              <a:t>RELACIÓN MENTE Y TECNOLOGÍA</a:t>
            </a:r>
            <a:endParaRPr lang="es-MX" dirty="0" smtClean="0">
              <a:solidFill>
                <a:srgbClr val="FF0000"/>
              </a:solidFill>
            </a:endParaRPr>
          </a:p>
          <a:p>
            <a:pPr marL="342900" indent="-342900" algn="just">
              <a:buAutoNum type="arabicPeriod"/>
            </a:pPr>
            <a:r>
              <a:rPr lang="es-MX" b="1" dirty="0" smtClean="0"/>
              <a:t>CEAT GENERAL</a:t>
            </a:r>
            <a:r>
              <a:rPr lang="es-MX" dirty="0" smtClean="0"/>
              <a:t>: FILOSOFÍA EN EL </a:t>
            </a:r>
            <a:r>
              <a:rPr lang="es-MX" sz="2000" dirty="0" smtClean="0">
                <a:solidFill>
                  <a:srgbClr val="FF0000"/>
                </a:solidFill>
              </a:rPr>
              <a:t>CONTEXTO DEL SIGLO XXI </a:t>
            </a:r>
            <a:r>
              <a:rPr lang="es-MX" dirty="0" smtClean="0"/>
              <a:t>(APLICADA A LA VIDA)</a:t>
            </a:r>
          </a:p>
          <a:p>
            <a:pPr marL="342900" indent="-342900" algn="just">
              <a:buAutoNum type="arabicPeriod"/>
            </a:pPr>
            <a:r>
              <a:rPr lang="es-MX" b="1" dirty="0" smtClean="0"/>
              <a:t>GABO</a:t>
            </a:r>
            <a:r>
              <a:rPr lang="es-MX" dirty="0" smtClean="0"/>
              <a:t>: </a:t>
            </a:r>
            <a:r>
              <a:rPr lang="es-MX" sz="2000" dirty="0" smtClean="0">
                <a:solidFill>
                  <a:schemeClr val="accent6">
                    <a:lumMod val="50000"/>
                  </a:schemeClr>
                </a:solidFill>
              </a:rPr>
              <a:t>FILOSOFÍA DE LA HISTORIA</a:t>
            </a:r>
          </a:p>
          <a:p>
            <a:pPr marL="342900" indent="-342900" algn="just">
              <a:buAutoNum type="arabicPeriod"/>
            </a:pPr>
            <a:r>
              <a:rPr lang="es-MX" b="1" dirty="0" smtClean="0"/>
              <a:t>JOSÉ MARÍA CÓRDOBA</a:t>
            </a:r>
            <a:r>
              <a:rPr lang="es-MX" dirty="0" smtClean="0"/>
              <a:t>: </a:t>
            </a:r>
            <a:r>
              <a:rPr lang="es-MX" sz="2000" dirty="0" smtClean="0">
                <a:solidFill>
                  <a:schemeClr val="accent6">
                    <a:lumMod val="50000"/>
                  </a:schemeClr>
                </a:solidFill>
              </a:rPr>
              <a:t>LA POSVERDAD</a:t>
            </a:r>
            <a:endParaRPr lang="es-MX" dirty="0" smtClean="0">
              <a:solidFill>
                <a:schemeClr val="accent6">
                  <a:lumMod val="50000"/>
                </a:schemeClr>
              </a:solidFill>
            </a:endParaRPr>
          </a:p>
          <a:p>
            <a:pPr marL="342900" indent="-342900" algn="just">
              <a:buAutoNum type="arabicPeriod"/>
            </a:pPr>
            <a:r>
              <a:rPr lang="es-MX" b="1" dirty="0" smtClean="0"/>
              <a:t>JOSÉ ANTONIO GALÁN</a:t>
            </a:r>
            <a:r>
              <a:rPr lang="es-MX" dirty="0" smtClean="0"/>
              <a:t>: </a:t>
            </a:r>
            <a:r>
              <a:rPr lang="es-MX" dirty="0" smtClean="0">
                <a:solidFill>
                  <a:srgbClr val="002060"/>
                </a:solidFill>
              </a:rPr>
              <a:t>Y PENSAR ¿PARA CUÁNDO?</a:t>
            </a:r>
          </a:p>
          <a:p>
            <a:pPr marL="342900" indent="-342900" algn="just">
              <a:buAutoNum type="arabicPeriod"/>
            </a:pPr>
            <a:r>
              <a:rPr lang="es-MX" b="1" dirty="0" smtClean="0"/>
              <a:t>JUAN XXIII</a:t>
            </a:r>
            <a:r>
              <a:rPr lang="es-MX" dirty="0" smtClean="0"/>
              <a:t>: </a:t>
            </a:r>
            <a:r>
              <a:rPr lang="es-MX" sz="2000" dirty="0" smtClean="0">
                <a:solidFill>
                  <a:srgbClr val="FF0000"/>
                </a:solidFill>
              </a:rPr>
              <a:t>METAVERSO</a:t>
            </a:r>
            <a:r>
              <a:rPr lang="es-MX" dirty="0" smtClean="0"/>
              <a:t>- HEDONISMO (DESDE LA ESTÉTICA)</a:t>
            </a:r>
          </a:p>
          <a:p>
            <a:pPr marL="342900" indent="-342900" algn="just">
              <a:buAutoNum type="arabicPeriod"/>
            </a:pPr>
            <a:r>
              <a:rPr lang="es-MX" b="1" dirty="0" smtClean="0"/>
              <a:t>TITÁN</a:t>
            </a:r>
            <a:r>
              <a:rPr lang="es-MX" dirty="0" smtClean="0"/>
              <a:t>: </a:t>
            </a:r>
            <a:r>
              <a:rPr lang="es-MX" sz="2000" dirty="0" smtClean="0">
                <a:solidFill>
                  <a:srgbClr val="002060"/>
                </a:solidFill>
              </a:rPr>
              <a:t>BIOÉTICA</a:t>
            </a:r>
          </a:p>
          <a:p>
            <a:pPr marL="342900" indent="-342900" algn="just">
              <a:buAutoNum type="arabicPeriod"/>
            </a:pPr>
            <a:r>
              <a:rPr lang="es-MX" dirty="0"/>
              <a:t> </a:t>
            </a:r>
            <a:r>
              <a:rPr lang="es-MX" b="1" dirty="0" smtClean="0"/>
              <a:t>ALBERTO MENDOZA MAYOR</a:t>
            </a:r>
            <a:r>
              <a:rPr lang="es-MX" dirty="0" smtClean="0"/>
              <a:t>: </a:t>
            </a:r>
            <a:r>
              <a:rPr lang="es-MX" sz="2000" dirty="0" smtClean="0">
                <a:solidFill>
                  <a:srgbClr val="002060"/>
                </a:solidFill>
              </a:rPr>
              <a:t>LA GUERRA Y LA PAZ</a:t>
            </a:r>
          </a:p>
          <a:p>
            <a:pPr marL="342900" indent="-342900" algn="just">
              <a:buAutoNum type="arabicPeriod"/>
            </a:pPr>
            <a:r>
              <a:rPr lang="es-MX" b="1" dirty="0" smtClean="0"/>
              <a:t>GENERAL SANTANDER</a:t>
            </a:r>
            <a:r>
              <a:rPr lang="es-MX" dirty="0" smtClean="0"/>
              <a:t>: </a:t>
            </a:r>
            <a:r>
              <a:rPr lang="es-MX" dirty="0" smtClean="0">
                <a:solidFill>
                  <a:srgbClr val="002060"/>
                </a:solidFill>
              </a:rPr>
              <a:t>LA NUEVA REALIDAD PARA LOS JÓVENES DESPUÉS DE LAS CRISIS</a:t>
            </a:r>
            <a:endParaRPr lang="es-MX" sz="2000" dirty="0" smtClean="0">
              <a:solidFill>
                <a:srgbClr val="002060"/>
              </a:solidFill>
            </a:endParaRPr>
          </a:p>
          <a:p>
            <a:pPr marL="342900" indent="-342900" algn="just">
              <a:buAutoNum type="arabicPeriod"/>
            </a:pPr>
            <a:r>
              <a:rPr lang="es-MX" b="1" dirty="0" smtClean="0"/>
              <a:t>POLICARPA SALAVARRIETA</a:t>
            </a:r>
            <a:r>
              <a:rPr lang="es-MX" dirty="0" smtClean="0"/>
              <a:t>: </a:t>
            </a:r>
            <a:r>
              <a:rPr lang="es-MX" sz="2000" dirty="0" smtClean="0">
                <a:solidFill>
                  <a:srgbClr val="002060"/>
                </a:solidFill>
              </a:rPr>
              <a:t>EL SENTIDO DE LA EXISTENCIA HUMANA, CUIDADO DE LA VIDA</a:t>
            </a:r>
            <a:r>
              <a:rPr lang="es-MX" dirty="0" smtClean="0"/>
              <a:t>, </a:t>
            </a:r>
            <a:r>
              <a:rPr lang="es-MX" sz="2000" dirty="0" smtClean="0">
                <a:solidFill>
                  <a:srgbClr val="FF0000"/>
                </a:solidFill>
              </a:rPr>
              <a:t>CIUDADANÍA DEL SIGLO XXI</a:t>
            </a:r>
            <a:r>
              <a:rPr lang="es-MX" dirty="0" smtClean="0"/>
              <a:t>, </a:t>
            </a:r>
            <a:r>
              <a:rPr lang="es-MX" sz="2000" dirty="0" smtClean="0">
                <a:solidFill>
                  <a:schemeClr val="accent6">
                    <a:lumMod val="50000"/>
                  </a:schemeClr>
                </a:solidFill>
              </a:rPr>
              <a:t>PENSAMIENTO Y PODER</a:t>
            </a:r>
            <a:r>
              <a:rPr lang="es-MX" dirty="0" smtClean="0"/>
              <a:t>, </a:t>
            </a:r>
            <a:r>
              <a:rPr lang="es-MX" dirty="0" smtClean="0">
                <a:solidFill>
                  <a:srgbClr val="002060"/>
                </a:solidFill>
              </a:rPr>
              <a:t>DIOS Y EXISTENCIA</a:t>
            </a:r>
          </a:p>
          <a:p>
            <a:pPr marL="342900" indent="-342900" algn="just">
              <a:buAutoNum type="arabicPeriod"/>
            </a:pPr>
            <a:r>
              <a:rPr lang="es-MX" b="1" dirty="0" smtClean="0"/>
              <a:t>MAYOR DE YUMBO</a:t>
            </a:r>
            <a:r>
              <a:rPr lang="es-MX" dirty="0" smtClean="0"/>
              <a:t>: </a:t>
            </a:r>
            <a:r>
              <a:rPr lang="es-MX" sz="2000" dirty="0" smtClean="0">
                <a:solidFill>
                  <a:srgbClr val="FF0000"/>
                </a:solidFill>
              </a:rPr>
              <a:t>CÓMO LA TECNOLOGÍA TERMINA ESCLAVIZANDO AL SER HUMANO</a:t>
            </a:r>
            <a:endParaRPr lang="es-MX" dirty="0" smtClean="0">
              <a:solidFill>
                <a:srgbClr val="FF0000"/>
              </a:solidFill>
            </a:endParaRPr>
          </a:p>
          <a:p>
            <a:pPr algn="just"/>
            <a:r>
              <a:rPr lang="es-MX" sz="2000" b="1" dirty="0" smtClean="0">
                <a:solidFill>
                  <a:schemeClr val="accent2">
                    <a:lumMod val="75000"/>
                  </a:schemeClr>
                </a:solidFill>
              </a:rPr>
              <a:t>BIOÉTICA</a:t>
            </a:r>
            <a:r>
              <a:rPr lang="es-MX" sz="2000" b="1" dirty="0">
                <a:solidFill>
                  <a:schemeClr val="accent2">
                    <a:lumMod val="75000"/>
                  </a:schemeClr>
                </a:solidFill>
              </a:rPr>
              <a:t>, LA GUERRA Y EL SENTIDO DE LA </a:t>
            </a:r>
            <a:r>
              <a:rPr lang="es-MX" sz="2000" b="1" dirty="0" smtClean="0">
                <a:solidFill>
                  <a:schemeClr val="accent2">
                    <a:lumMod val="75000"/>
                  </a:schemeClr>
                </a:solidFill>
              </a:rPr>
              <a:t>VIDA (MESA).</a:t>
            </a:r>
            <a:endParaRPr lang="es-MX" sz="2000" dirty="0" smtClean="0">
              <a:solidFill>
                <a:schemeClr val="accent2">
                  <a:lumMod val="75000"/>
                </a:schemeClr>
              </a:solidFill>
            </a:endParaRPr>
          </a:p>
          <a:p>
            <a:pPr marL="342900" indent="-342900" algn="just">
              <a:buAutoNum type="arabicPeriod"/>
            </a:pPr>
            <a:endParaRPr lang="es-MX" sz="2400" dirty="0" smtClean="0"/>
          </a:p>
          <a:p>
            <a:pPr marL="342900" indent="-342900" algn="just">
              <a:buAutoNum type="arabicPeriod"/>
            </a:pPr>
            <a:endParaRPr lang="es-MX" sz="2400" dirty="0" smtClean="0"/>
          </a:p>
          <a:p>
            <a:pPr marL="342900" indent="-342900" algn="just">
              <a:buAutoNum type="arabicPeriod"/>
            </a:pPr>
            <a:endParaRPr lang="es-MX" sz="2400" dirty="0"/>
          </a:p>
          <a:p>
            <a:pPr marL="342900" indent="-342900" algn="just">
              <a:buAutoNum type="arabicPeriod"/>
            </a:pPr>
            <a:endParaRPr lang="es-MX" sz="2400" dirty="0" smtClean="0"/>
          </a:p>
          <a:p>
            <a:pPr marL="342900" indent="-342900" algn="just">
              <a:buAutoNum type="arabicPeriod"/>
            </a:pPr>
            <a:endParaRPr lang="es-MX" sz="2400" dirty="0" smtClean="0"/>
          </a:p>
          <a:p>
            <a:pPr marL="342900" indent="-342900" algn="just">
              <a:buAutoNum type="arabicPeriod"/>
            </a:pPr>
            <a:endParaRPr lang="es-MX" dirty="0"/>
          </a:p>
        </p:txBody>
      </p:sp>
    </p:spTree>
    <p:extLst>
      <p:ext uri="{BB962C8B-B14F-4D97-AF65-F5344CB8AC3E}">
        <p14:creationId xmlns:p14="http://schemas.microsoft.com/office/powerpoint/2010/main" val="23223335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982</Words>
  <Application>Microsoft Office PowerPoint</Application>
  <PresentationFormat>Panorámica</PresentationFormat>
  <Paragraphs>86</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Arial Black</vt:lpstr>
      <vt:lpstr>Calibri</vt:lpstr>
      <vt:lpstr>Calibri Light</vt:lpstr>
      <vt:lpstr>Times New Roman</vt:lpstr>
      <vt:lpstr>Tema de Office</vt:lpstr>
      <vt:lpstr>XI FORO MUNICIPAL DE FILOSOFÍA / 2022</vt:lpstr>
      <vt:lpstr>Presentación de PowerPoint</vt:lpstr>
      <vt:lpstr>Presentación de PowerPoint</vt:lpstr>
      <vt:lpstr>FORO DE FILOSOFÍA COMO EJERCICIO ACADÉMICO.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SECRETARIA DE EDUCACION</dc:title>
  <dc:creator>FRANCISO MOSQUERA</dc:creator>
  <cp:lastModifiedBy>ELIANA ORDOÑEZ</cp:lastModifiedBy>
  <cp:revision>55</cp:revision>
  <cp:lastPrinted>2021-02-05T13:31:31Z</cp:lastPrinted>
  <dcterms:created xsi:type="dcterms:W3CDTF">2020-10-30T14:44:39Z</dcterms:created>
  <dcterms:modified xsi:type="dcterms:W3CDTF">2022-03-02T21:17:19Z</dcterms:modified>
</cp:coreProperties>
</file>